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58" r:id="rId6"/>
    <p:sldId id="261" r:id="rId7"/>
    <p:sldId id="262" r:id="rId8"/>
    <p:sldId id="265" r:id="rId9"/>
    <p:sldId id="264" r:id="rId10"/>
    <p:sldId id="266"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569" autoAdjust="0"/>
  </p:normalViewPr>
  <p:slideViewPr>
    <p:cSldViewPr snapToGrid="0" snapToObjects="1">
      <p:cViewPr varScale="1">
        <p:scale>
          <a:sx n="89" d="100"/>
          <a:sy n="89" d="100"/>
        </p:scale>
        <p:origin x="-1504" y="-96"/>
      </p:cViewPr>
      <p:guideLst>
        <p:guide orient="horz" pos="2160"/>
        <p:guide pos="2880"/>
      </p:guideLst>
    </p:cSldViewPr>
  </p:slideViewPr>
  <p:outlineViewPr>
    <p:cViewPr>
      <p:scale>
        <a:sx n="33" d="100"/>
        <a:sy n="33" d="100"/>
      </p:scale>
      <p:origin x="0" y="59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022FC2-B3A3-1842-A4F2-17D8BCC24ACE}" type="datetimeFigureOut">
              <a:rPr lang="en-US" smtClean="0"/>
              <a:t>7/16/16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B47A6-DC40-124A-9367-AB50CDBA8D26}" type="slidenum">
              <a:rPr lang="en-US" smtClean="0"/>
              <a:t>‹#›</a:t>
            </a:fld>
            <a:endParaRPr lang="en-US"/>
          </a:p>
        </p:txBody>
      </p:sp>
    </p:spTree>
    <p:extLst>
      <p:ext uri="{BB962C8B-B14F-4D97-AF65-F5344CB8AC3E}">
        <p14:creationId xmlns:p14="http://schemas.microsoft.com/office/powerpoint/2010/main" val="1716776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022FC2-B3A3-1842-A4F2-17D8BCC24ACE}" type="datetimeFigureOut">
              <a:rPr lang="en-US" smtClean="0"/>
              <a:t>7/16/16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B47A6-DC40-124A-9367-AB50CDBA8D26}" type="slidenum">
              <a:rPr lang="en-US" smtClean="0"/>
              <a:t>‹#›</a:t>
            </a:fld>
            <a:endParaRPr lang="en-US"/>
          </a:p>
        </p:txBody>
      </p:sp>
    </p:spTree>
    <p:extLst>
      <p:ext uri="{BB962C8B-B14F-4D97-AF65-F5344CB8AC3E}">
        <p14:creationId xmlns:p14="http://schemas.microsoft.com/office/powerpoint/2010/main" val="394062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022FC2-B3A3-1842-A4F2-17D8BCC24ACE}" type="datetimeFigureOut">
              <a:rPr lang="en-US" smtClean="0"/>
              <a:t>7/16/16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B47A6-DC40-124A-9367-AB50CDBA8D26}" type="slidenum">
              <a:rPr lang="en-US" smtClean="0"/>
              <a:t>‹#›</a:t>
            </a:fld>
            <a:endParaRPr lang="en-US"/>
          </a:p>
        </p:txBody>
      </p:sp>
    </p:spTree>
    <p:extLst>
      <p:ext uri="{BB962C8B-B14F-4D97-AF65-F5344CB8AC3E}">
        <p14:creationId xmlns:p14="http://schemas.microsoft.com/office/powerpoint/2010/main" val="186483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022FC2-B3A3-1842-A4F2-17D8BCC24ACE}" type="datetimeFigureOut">
              <a:rPr lang="en-US" smtClean="0"/>
              <a:t>7/16/16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B47A6-DC40-124A-9367-AB50CDBA8D26}" type="slidenum">
              <a:rPr lang="en-US" smtClean="0"/>
              <a:t>‹#›</a:t>
            </a:fld>
            <a:endParaRPr lang="en-US"/>
          </a:p>
        </p:txBody>
      </p:sp>
    </p:spTree>
    <p:extLst>
      <p:ext uri="{BB962C8B-B14F-4D97-AF65-F5344CB8AC3E}">
        <p14:creationId xmlns:p14="http://schemas.microsoft.com/office/powerpoint/2010/main" val="384835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022FC2-B3A3-1842-A4F2-17D8BCC24ACE}" type="datetimeFigureOut">
              <a:rPr lang="en-US" smtClean="0"/>
              <a:t>7/16/16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B47A6-DC40-124A-9367-AB50CDBA8D26}" type="slidenum">
              <a:rPr lang="en-US" smtClean="0"/>
              <a:t>‹#›</a:t>
            </a:fld>
            <a:endParaRPr lang="en-US"/>
          </a:p>
        </p:txBody>
      </p:sp>
    </p:spTree>
    <p:extLst>
      <p:ext uri="{BB962C8B-B14F-4D97-AF65-F5344CB8AC3E}">
        <p14:creationId xmlns:p14="http://schemas.microsoft.com/office/powerpoint/2010/main" val="285547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022FC2-B3A3-1842-A4F2-17D8BCC24ACE}" type="datetimeFigureOut">
              <a:rPr lang="en-US" smtClean="0"/>
              <a:t>7/16/16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B47A6-DC40-124A-9367-AB50CDBA8D26}" type="slidenum">
              <a:rPr lang="en-US" smtClean="0"/>
              <a:t>‹#›</a:t>
            </a:fld>
            <a:endParaRPr lang="en-US"/>
          </a:p>
        </p:txBody>
      </p:sp>
    </p:spTree>
    <p:extLst>
      <p:ext uri="{BB962C8B-B14F-4D97-AF65-F5344CB8AC3E}">
        <p14:creationId xmlns:p14="http://schemas.microsoft.com/office/powerpoint/2010/main" val="2946867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022FC2-B3A3-1842-A4F2-17D8BCC24ACE}" type="datetimeFigureOut">
              <a:rPr lang="en-US" smtClean="0"/>
              <a:t>7/16/16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FB47A6-DC40-124A-9367-AB50CDBA8D26}" type="slidenum">
              <a:rPr lang="en-US" smtClean="0"/>
              <a:t>‹#›</a:t>
            </a:fld>
            <a:endParaRPr lang="en-US"/>
          </a:p>
        </p:txBody>
      </p:sp>
    </p:spTree>
    <p:extLst>
      <p:ext uri="{BB962C8B-B14F-4D97-AF65-F5344CB8AC3E}">
        <p14:creationId xmlns:p14="http://schemas.microsoft.com/office/powerpoint/2010/main" val="177785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022FC2-B3A3-1842-A4F2-17D8BCC24ACE}" type="datetimeFigureOut">
              <a:rPr lang="en-US" smtClean="0"/>
              <a:t>7/16/16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FB47A6-DC40-124A-9367-AB50CDBA8D26}" type="slidenum">
              <a:rPr lang="en-US" smtClean="0"/>
              <a:t>‹#›</a:t>
            </a:fld>
            <a:endParaRPr lang="en-US"/>
          </a:p>
        </p:txBody>
      </p:sp>
    </p:spTree>
    <p:extLst>
      <p:ext uri="{BB962C8B-B14F-4D97-AF65-F5344CB8AC3E}">
        <p14:creationId xmlns:p14="http://schemas.microsoft.com/office/powerpoint/2010/main" val="244001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22FC2-B3A3-1842-A4F2-17D8BCC24ACE}" type="datetimeFigureOut">
              <a:rPr lang="en-US" smtClean="0"/>
              <a:t>7/16/16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FB47A6-DC40-124A-9367-AB50CDBA8D26}" type="slidenum">
              <a:rPr lang="en-US" smtClean="0"/>
              <a:t>‹#›</a:t>
            </a:fld>
            <a:endParaRPr lang="en-US"/>
          </a:p>
        </p:txBody>
      </p:sp>
    </p:spTree>
    <p:extLst>
      <p:ext uri="{BB962C8B-B14F-4D97-AF65-F5344CB8AC3E}">
        <p14:creationId xmlns:p14="http://schemas.microsoft.com/office/powerpoint/2010/main" val="38235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022FC2-B3A3-1842-A4F2-17D8BCC24ACE}" type="datetimeFigureOut">
              <a:rPr lang="en-US" smtClean="0"/>
              <a:t>7/16/16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B47A6-DC40-124A-9367-AB50CDBA8D26}" type="slidenum">
              <a:rPr lang="en-US" smtClean="0"/>
              <a:t>‹#›</a:t>
            </a:fld>
            <a:endParaRPr lang="en-US"/>
          </a:p>
        </p:txBody>
      </p:sp>
    </p:spTree>
    <p:extLst>
      <p:ext uri="{BB962C8B-B14F-4D97-AF65-F5344CB8AC3E}">
        <p14:creationId xmlns:p14="http://schemas.microsoft.com/office/powerpoint/2010/main" val="587125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022FC2-B3A3-1842-A4F2-17D8BCC24ACE}" type="datetimeFigureOut">
              <a:rPr lang="en-US" smtClean="0"/>
              <a:t>7/16/16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B47A6-DC40-124A-9367-AB50CDBA8D26}" type="slidenum">
              <a:rPr lang="en-US" smtClean="0"/>
              <a:t>‹#›</a:t>
            </a:fld>
            <a:endParaRPr lang="en-US"/>
          </a:p>
        </p:txBody>
      </p:sp>
    </p:spTree>
    <p:extLst>
      <p:ext uri="{BB962C8B-B14F-4D97-AF65-F5344CB8AC3E}">
        <p14:creationId xmlns:p14="http://schemas.microsoft.com/office/powerpoint/2010/main" val="33341513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22FC2-B3A3-1842-A4F2-17D8BCC24ACE}" type="datetimeFigureOut">
              <a:rPr lang="en-US" smtClean="0"/>
              <a:t>7/16/16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B47A6-DC40-124A-9367-AB50CDBA8D26}" type="slidenum">
              <a:rPr lang="en-US" smtClean="0"/>
              <a:t>‹#›</a:t>
            </a:fld>
            <a:endParaRPr lang="en-US"/>
          </a:p>
        </p:txBody>
      </p:sp>
    </p:spTree>
    <p:extLst>
      <p:ext uri="{BB962C8B-B14F-4D97-AF65-F5344CB8AC3E}">
        <p14:creationId xmlns:p14="http://schemas.microsoft.com/office/powerpoint/2010/main" val="3915446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bg1"/>
          </a:solidFill>
          <a:latin typeface="Corbel"/>
          <a:ea typeface="+mj-ea"/>
          <a:cs typeface="Corbel"/>
        </a:defRPr>
      </a:lvl1pPr>
    </p:titleStyle>
    <p:bodyStyle>
      <a:lvl1pPr marL="0" indent="0" algn="l" defTabSz="457200" rtl="0" eaLnBrk="1" latinLnBrk="0" hangingPunct="1">
        <a:spcBef>
          <a:spcPct val="20000"/>
        </a:spcBef>
        <a:buFont typeface="Arial"/>
        <a:buNone/>
        <a:defRPr sz="3200" b="1" kern="1200">
          <a:solidFill>
            <a:schemeClr val="bg1"/>
          </a:solidFill>
          <a:latin typeface="Corbel"/>
          <a:ea typeface="+mn-ea"/>
          <a:cs typeface="Corbel"/>
        </a:defRPr>
      </a:lvl1pPr>
      <a:lvl2pPr marL="457200" indent="0" algn="l" defTabSz="457200" rtl="0" eaLnBrk="1" latinLnBrk="0" hangingPunct="1">
        <a:spcBef>
          <a:spcPct val="20000"/>
        </a:spcBef>
        <a:buFont typeface="Arial"/>
        <a:buNone/>
        <a:defRPr sz="2800" b="1" kern="1200">
          <a:solidFill>
            <a:schemeClr val="bg1"/>
          </a:solidFill>
          <a:latin typeface="Corbel"/>
          <a:ea typeface="+mn-ea"/>
          <a:cs typeface="Corbel"/>
        </a:defRPr>
      </a:lvl2pPr>
      <a:lvl3pPr marL="914400" indent="0" algn="l" defTabSz="457200" rtl="0" eaLnBrk="1" latinLnBrk="0" hangingPunct="1">
        <a:spcBef>
          <a:spcPct val="20000"/>
        </a:spcBef>
        <a:buFont typeface="Arial"/>
        <a:buNone/>
        <a:defRPr sz="2400" b="1" kern="1200">
          <a:solidFill>
            <a:schemeClr val="bg1"/>
          </a:solidFill>
          <a:latin typeface="Corbel"/>
          <a:ea typeface="+mn-ea"/>
          <a:cs typeface="Corbel"/>
        </a:defRPr>
      </a:lvl3pPr>
      <a:lvl4pPr marL="1371600" indent="0" algn="l" defTabSz="457200" rtl="0" eaLnBrk="1" latinLnBrk="0" hangingPunct="1">
        <a:spcBef>
          <a:spcPct val="20000"/>
        </a:spcBef>
        <a:buFont typeface="Arial"/>
        <a:buNone/>
        <a:defRPr sz="2000" b="1" kern="1200">
          <a:solidFill>
            <a:schemeClr val="bg1"/>
          </a:solidFill>
          <a:latin typeface="Corbel"/>
          <a:ea typeface="+mn-ea"/>
          <a:cs typeface="Corbel"/>
        </a:defRPr>
      </a:lvl4pPr>
      <a:lvl5pPr marL="1828800" indent="0" algn="l" defTabSz="457200" rtl="0" eaLnBrk="1" latinLnBrk="0" hangingPunct="1">
        <a:spcBef>
          <a:spcPct val="20000"/>
        </a:spcBef>
        <a:buFont typeface="Arial"/>
        <a:buNone/>
        <a:defRPr sz="2000" b="1" kern="1200">
          <a:solidFill>
            <a:schemeClr val="bg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3153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effectLst>
                  <a:glow rad="101600">
                    <a:schemeClr val="tx1">
                      <a:alpha val="75000"/>
                    </a:schemeClr>
                  </a:glow>
                </a:effectLst>
              </a:rPr>
              <a:t>Lot's Wife Perished Even Though She Committed Only ONE Sin</a:t>
            </a:r>
          </a:p>
        </p:txBody>
      </p:sp>
      <p:sp>
        <p:nvSpPr>
          <p:cNvPr id="3" name="Content Placeholder 2"/>
          <p:cNvSpPr>
            <a:spLocks noGrp="1"/>
          </p:cNvSpPr>
          <p:nvPr>
            <p:ph idx="1"/>
          </p:nvPr>
        </p:nvSpPr>
        <p:spPr/>
        <p:txBody>
          <a:bodyPr>
            <a:noAutofit/>
          </a:bodyPr>
          <a:lstStyle/>
          <a:p>
            <a:pPr>
              <a:lnSpc>
                <a:spcPct val="90000"/>
              </a:lnSpc>
              <a:spcBef>
                <a:spcPts val="0"/>
              </a:spcBef>
            </a:pPr>
            <a:endParaRPr lang="en-US" dirty="0" smtClean="0">
              <a:effectLst>
                <a:glow rad="101600">
                  <a:schemeClr val="tx1">
                    <a:alpha val="75000"/>
                  </a:schemeClr>
                </a:glow>
              </a:effectLst>
            </a:endParaRPr>
          </a:p>
          <a:p>
            <a:pPr>
              <a:lnSpc>
                <a:spcPct val="90000"/>
              </a:lnSpc>
              <a:spcBef>
                <a:spcPts val="0"/>
              </a:spcBef>
            </a:pPr>
            <a:r>
              <a:rPr lang="en-US" dirty="0" smtClean="0">
                <a:effectLst>
                  <a:glow rad="101600">
                    <a:schemeClr val="tx1">
                      <a:alpha val="75000"/>
                    </a:schemeClr>
                  </a:glow>
                </a:effectLst>
              </a:rPr>
              <a:t>PARTIAL obedience is not obedience: Matt. 28.18-20; Acts 10.33; James 2.10</a:t>
            </a:r>
          </a:p>
          <a:p>
            <a:pPr>
              <a:lnSpc>
                <a:spcPct val="90000"/>
              </a:lnSpc>
              <a:spcBef>
                <a:spcPts val="0"/>
              </a:spcBef>
            </a:pPr>
            <a:endParaRPr lang="en-US" dirty="0" smtClean="0">
              <a:effectLst>
                <a:glow rad="101600">
                  <a:schemeClr val="tx1">
                    <a:alpha val="75000"/>
                  </a:schemeClr>
                </a:glow>
              </a:effectLst>
            </a:endParaRPr>
          </a:p>
          <a:p>
            <a:pPr>
              <a:lnSpc>
                <a:spcPct val="90000"/>
              </a:lnSpc>
              <a:spcBef>
                <a:spcPts val="0"/>
              </a:spcBef>
            </a:pPr>
            <a:r>
              <a:rPr lang="en-US" dirty="0" smtClean="0">
                <a:effectLst>
                  <a:glow rad="101600">
                    <a:schemeClr val="tx1">
                      <a:alpha val="75000"/>
                    </a:schemeClr>
                  </a:glow>
                </a:effectLst>
              </a:rPr>
              <a:t>God’s grace is OBTAINED by an obedient faith: Titus 2.10-11</a:t>
            </a:r>
          </a:p>
        </p:txBody>
      </p:sp>
    </p:spTree>
    <p:extLst>
      <p:ext uri="{BB962C8B-B14F-4D97-AF65-F5344CB8AC3E}">
        <p14:creationId xmlns:p14="http://schemas.microsoft.com/office/powerpoint/2010/main" val="72298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effectLst>
                  <a:glow rad="101600">
                    <a:schemeClr val="tx1">
                      <a:alpha val="75000"/>
                    </a:schemeClr>
                  </a:glow>
                </a:effectLst>
              </a:rPr>
              <a:t>Why Must We Remember Lot’s Wife?</a:t>
            </a:r>
          </a:p>
        </p:txBody>
      </p:sp>
      <p:sp>
        <p:nvSpPr>
          <p:cNvPr id="3" name="Content Placeholder 2"/>
          <p:cNvSpPr>
            <a:spLocks noGrp="1"/>
          </p:cNvSpPr>
          <p:nvPr>
            <p:ph idx="1"/>
          </p:nvPr>
        </p:nvSpPr>
        <p:spPr/>
        <p:txBody>
          <a:bodyPr>
            <a:noAutofit/>
          </a:bodyPr>
          <a:lstStyle/>
          <a:p>
            <a:pPr algn="ctr">
              <a:lnSpc>
                <a:spcPct val="90000"/>
              </a:lnSpc>
              <a:spcBef>
                <a:spcPts val="0"/>
              </a:spcBef>
            </a:pPr>
            <a:endParaRPr lang="en-US" sz="3800" dirty="0" smtClean="0">
              <a:effectLst>
                <a:glow rad="101600">
                  <a:schemeClr val="tx1">
                    <a:alpha val="75000"/>
                  </a:schemeClr>
                </a:glow>
              </a:effectLst>
            </a:endParaRPr>
          </a:p>
          <a:p>
            <a:pPr algn="ctr">
              <a:lnSpc>
                <a:spcPct val="90000"/>
              </a:lnSpc>
              <a:spcBef>
                <a:spcPts val="0"/>
              </a:spcBef>
            </a:pPr>
            <a:r>
              <a:rPr lang="en-US" sz="4800" dirty="0" smtClean="0">
                <a:effectLst>
                  <a:glow rad="101600">
                    <a:schemeClr val="tx1">
                      <a:alpha val="75000"/>
                    </a:schemeClr>
                  </a:glow>
                </a:effectLst>
              </a:rPr>
              <a:t>Lot's wife forever reminds us that COMPLETE obedience to God's will is necessary.</a:t>
            </a:r>
            <a:endParaRPr lang="en-US" sz="4800" dirty="0" smtClean="0">
              <a:effectLst>
                <a:glow rad="101600">
                  <a:schemeClr val="tx1">
                    <a:alpha val="75000"/>
                  </a:schemeClr>
                </a:glow>
              </a:effectLst>
            </a:endParaRPr>
          </a:p>
        </p:txBody>
      </p:sp>
    </p:spTree>
    <p:extLst>
      <p:ext uri="{BB962C8B-B14F-4D97-AF65-F5344CB8AC3E}">
        <p14:creationId xmlns:p14="http://schemas.microsoft.com/office/powerpoint/2010/main" val="85711121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97187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prstClr val="white"/>
                </a:solidFill>
                <a:effectLst>
                  <a:glow rad="101600">
                    <a:prstClr val="black">
                      <a:alpha val="75000"/>
                    </a:prstClr>
                  </a:glow>
                </a:effectLst>
                <a:ea typeface="+mn-ea"/>
              </a:rPr>
              <a:t>Lot’s Wife Perished Even Though She Was Married to </a:t>
            </a:r>
            <a:r>
              <a:rPr lang="en-US" sz="4000" dirty="0">
                <a:solidFill>
                  <a:prstClr val="white"/>
                </a:solidFill>
                <a:effectLst>
                  <a:glow rad="101600">
                    <a:prstClr val="black">
                      <a:alpha val="75000"/>
                    </a:prstClr>
                  </a:glow>
                </a:effectLst>
                <a:ea typeface="+mn-ea"/>
              </a:rPr>
              <a:t>a</a:t>
            </a:r>
            <a:r>
              <a:rPr lang="en-US" sz="4000" dirty="0" smtClean="0">
                <a:solidFill>
                  <a:prstClr val="white"/>
                </a:solidFill>
                <a:effectLst>
                  <a:glow rad="101600">
                    <a:prstClr val="black">
                      <a:alpha val="75000"/>
                    </a:prstClr>
                  </a:glow>
                </a:effectLst>
                <a:ea typeface="+mn-ea"/>
              </a:rPr>
              <a:t> RIGHTEOUS Man</a:t>
            </a:r>
            <a:endParaRPr lang="en-US" sz="5400" dirty="0">
              <a:effectLst>
                <a:glow rad="101600">
                  <a:schemeClr val="tx1">
                    <a:alpha val="75000"/>
                  </a:schemeClr>
                </a:glow>
              </a:effectLst>
            </a:endParaRPr>
          </a:p>
        </p:txBody>
      </p:sp>
      <p:sp>
        <p:nvSpPr>
          <p:cNvPr id="3" name="Content Placeholder 2"/>
          <p:cNvSpPr>
            <a:spLocks noGrp="1"/>
          </p:cNvSpPr>
          <p:nvPr>
            <p:ph idx="1"/>
          </p:nvPr>
        </p:nvSpPr>
        <p:spPr/>
        <p:txBody>
          <a:bodyPr>
            <a:normAutofit/>
          </a:bodyPr>
          <a:lstStyle/>
          <a:p>
            <a:pPr algn="ctr">
              <a:spcBef>
                <a:spcPts val="0"/>
              </a:spcBef>
            </a:pPr>
            <a:endParaRPr lang="is-IS" sz="4000" dirty="0" smtClean="0">
              <a:effectLst>
                <a:glow rad="101600">
                  <a:schemeClr val="tx1">
                    <a:alpha val="75000"/>
                  </a:schemeClr>
                </a:glow>
              </a:effectLst>
            </a:endParaRPr>
          </a:p>
          <a:p>
            <a:pPr algn="ctr">
              <a:spcBef>
                <a:spcPts val="0"/>
              </a:spcBef>
            </a:pPr>
            <a:r>
              <a:rPr lang="is-IS" sz="4000" dirty="0" smtClean="0">
                <a:effectLst>
                  <a:glow rad="101600">
                    <a:schemeClr val="tx1">
                      <a:alpha val="75000"/>
                    </a:schemeClr>
                  </a:glow>
                </a:effectLst>
              </a:rPr>
              <a:t>…</a:t>
            </a:r>
            <a:r>
              <a:rPr lang="en-US" sz="4000" dirty="0" smtClean="0">
                <a:effectLst>
                  <a:glow rad="101600">
                    <a:schemeClr val="tx1">
                      <a:alpha val="75000"/>
                    </a:schemeClr>
                  </a:glow>
                </a:effectLst>
              </a:rPr>
              <a:t>if by turning the cities of Sodom and Gomorrah to ashes he condemned them to extinction, making them an example of what is going to happen to the ungodly;</a:t>
            </a:r>
          </a:p>
        </p:txBody>
      </p:sp>
    </p:spTree>
    <p:extLst>
      <p:ext uri="{BB962C8B-B14F-4D97-AF65-F5344CB8AC3E}">
        <p14:creationId xmlns:p14="http://schemas.microsoft.com/office/powerpoint/2010/main" val="336182471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prstClr val="white"/>
                </a:solidFill>
                <a:effectLst>
                  <a:glow rad="101600">
                    <a:prstClr val="black">
                      <a:alpha val="75000"/>
                    </a:prstClr>
                  </a:glow>
                </a:effectLst>
                <a:ea typeface="+mn-ea"/>
              </a:rPr>
              <a:t>Lot’s Wife Perished Even Though She Was Married to </a:t>
            </a:r>
            <a:r>
              <a:rPr lang="en-US" sz="4000" dirty="0">
                <a:solidFill>
                  <a:prstClr val="white"/>
                </a:solidFill>
                <a:effectLst>
                  <a:glow rad="101600">
                    <a:prstClr val="black">
                      <a:alpha val="75000"/>
                    </a:prstClr>
                  </a:glow>
                </a:effectLst>
                <a:ea typeface="+mn-ea"/>
              </a:rPr>
              <a:t>a</a:t>
            </a:r>
            <a:r>
              <a:rPr lang="en-US" sz="4000" dirty="0" smtClean="0">
                <a:solidFill>
                  <a:prstClr val="white"/>
                </a:solidFill>
                <a:effectLst>
                  <a:glow rad="101600">
                    <a:prstClr val="black">
                      <a:alpha val="75000"/>
                    </a:prstClr>
                  </a:glow>
                </a:effectLst>
                <a:ea typeface="+mn-ea"/>
              </a:rPr>
              <a:t> RIGHTEOUS Man</a:t>
            </a:r>
            <a:endParaRPr lang="en-US" sz="5400" dirty="0">
              <a:effectLst>
                <a:glow rad="101600">
                  <a:schemeClr val="tx1">
                    <a:alpha val="75000"/>
                  </a:schemeClr>
                </a:glow>
              </a:effectLst>
            </a:endParaRPr>
          </a:p>
        </p:txBody>
      </p:sp>
      <p:sp>
        <p:nvSpPr>
          <p:cNvPr id="3" name="Content Placeholder 2"/>
          <p:cNvSpPr>
            <a:spLocks noGrp="1"/>
          </p:cNvSpPr>
          <p:nvPr>
            <p:ph idx="1"/>
          </p:nvPr>
        </p:nvSpPr>
        <p:spPr/>
        <p:txBody>
          <a:bodyPr>
            <a:noAutofit/>
          </a:bodyPr>
          <a:lstStyle/>
          <a:p>
            <a:pPr algn="ctr">
              <a:spcBef>
                <a:spcPts val="0"/>
              </a:spcBef>
            </a:pPr>
            <a:endParaRPr lang="en-US" sz="3600" dirty="0" smtClean="0">
              <a:effectLst>
                <a:glow rad="101600">
                  <a:schemeClr val="tx1">
                    <a:alpha val="75000"/>
                  </a:schemeClr>
                </a:glow>
              </a:effectLst>
            </a:endParaRPr>
          </a:p>
          <a:p>
            <a:pPr algn="ctr">
              <a:spcBef>
                <a:spcPts val="0"/>
              </a:spcBef>
            </a:pPr>
            <a:r>
              <a:rPr lang="en-US" sz="3600" dirty="0" smtClean="0">
                <a:effectLst>
                  <a:glow rad="101600">
                    <a:schemeClr val="tx1">
                      <a:alpha val="75000"/>
                    </a:schemeClr>
                  </a:glow>
                </a:effectLst>
              </a:rPr>
              <a:t>and if he rescued righteous Lot, greatly distressed by the sensual conduct of the wicked (for as that righteous man lived among them day after day, he was tormenting his righteous soul over their lawless deeds that he saw and heard)</a:t>
            </a:r>
            <a:r>
              <a:rPr lang="is-IS" sz="3600" dirty="0" smtClean="0">
                <a:effectLst>
                  <a:glow rad="101600">
                    <a:schemeClr val="tx1">
                      <a:alpha val="75000"/>
                    </a:schemeClr>
                  </a:glow>
                </a:effectLst>
              </a:rPr>
              <a:t>…</a:t>
            </a:r>
          </a:p>
          <a:p>
            <a:pPr algn="ctr">
              <a:spcBef>
                <a:spcPts val="0"/>
              </a:spcBef>
            </a:pPr>
            <a:r>
              <a:rPr lang="is-IS" sz="3600" dirty="0" smtClean="0">
                <a:effectLst>
                  <a:glow rad="101600">
                    <a:schemeClr val="tx1">
                      <a:alpha val="75000"/>
                    </a:schemeClr>
                  </a:glow>
                </a:effectLst>
              </a:rPr>
              <a:t>2 Peter 2.6-8</a:t>
            </a:r>
            <a:endParaRPr lang="en-US" sz="3600" dirty="0" smtClean="0">
              <a:effectLst>
                <a:glow rad="101600">
                  <a:schemeClr val="tx1">
                    <a:alpha val="75000"/>
                  </a:schemeClr>
                </a:glow>
              </a:effectLst>
            </a:endParaRPr>
          </a:p>
        </p:txBody>
      </p:sp>
    </p:spTree>
    <p:extLst>
      <p:ext uri="{BB962C8B-B14F-4D97-AF65-F5344CB8AC3E}">
        <p14:creationId xmlns:p14="http://schemas.microsoft.com/office/powerpoint/2010/main" val="337309391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effectLst>
                  <a:glow rad="101600">
                    <a:schemeClr val="tx1">
                      <a:alpha val="75000"/>
                    </a:schemeClr>
                  </a:glow>
                </a:effectLst>
              </a:rPr>
              <a:t>Lot’s Wife Perished Even Though She Had Been WARNED</a:t>
            </a:r>
          </a:p>
        </p:txBody>
      </p:sp>
      <p:sp>
        <p:nvSpPr>
          <p:cNvPr id="3" name="Content Placeholder 2"/>
          <p:cNvSpPr>
            <a:spLocks noGrp="1"/>
          </p:cNvSpPr>
          <p:nvPr>
            <p:ph idx="1"/>
          </p:nvPr>
        </p:nvSpPr>
        <p:spPr/>
        <p:txBody>
          <a:bodyPr>
            <a:noAutofit/>
          </a:bodyPr>
          <a:lstStyle/>
          <a:p>
            <a:pPr algn="ctr">
              <a:spcBef>
                <a:spcPts val="0"/>
              </a:spcBef>
            </a:pPr>
            <a:r>
              <a:rPr lang="en-US" sz="3400" dirty="0" smtClean="0">
                <a:effectLst>
                  <a:glow rad="101600">
                    <a:schemeClr val="tx1">
                      <a:alpha val="75000"/>
                    </a:schemeClr>
                  </a:glow>
                </a:effectLst>
              </a:rPr>
              <a:t>Therefore we must pay much closer attention to what we have heard, lest we drift away from it. For since the message declared by angels proved to be reliable, and every transgression or disobedience received a just retribution, how shall we escape if we neglect such a great salvation?</a:t>
            </a:r>
          </a:p>
          <a:p>
            <a:pPr algn="ctr">
              <a:spcBef>
                <a:spcPts val="0"/>
              </a:spcBef>
            </a:pPr>
            <a:r>
              <a:rPr lang="en-US" sz="3400" dirty="0" smtClean="0">
                <a:effectLst>
                  <a:glow rad="101600">
                    <a:schemeClr val="tx1">
                      <a:alpha val="75000"/>
                    </a:schemeClr>
                  </a:glow>
                </a:effectLst>
              </a:rPr>
              <a:t>Hebrews 2.1-3</a:t>
            </a:r>
            <a:endParaRPr lang="en-US" sz="3400" dirty="0">
              <a:effectLst>
                <a:glow rad="101600">
                  <a:schemeClr val="tx1">
                    <a:alpha val="75000"/>
                  </a:schemeClr>
                </a:glow>
              </a:effectLst>
            </a:endParaRPr>
          </a:p>
        </p:txBody>
      </p:sp>
    </p:spTree>
    <p:extLst>
      <p:ext uri="{BB962C8B-B14F-4D97-AF65-F5344CB8AC3E}">
        <p14:creationId xmlns:p14="http://schemas.microsoft.com/office/powerpoint/2010/main" val="211279244"/>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effectLst>
                  <a:glow rad="101600">
                    <a:schemeClr val="tx1">
                      <a:alpha val="75000"/>
                    </a:schemeClr>
                  </a:glow>
                </a:effectLst>
              </a:rPr>
              <a:t>Lot’s Wife Perished Even Though She STARTED in the Right Direction</a:t>
            </a:r>
          </a:p>
        </p:txBody>
      </p:sp>
      <p:sp>
        <p:nvSpPr>
          <p:cNvPr id="3" name="Content Placeholder 2"/>
          <p:cNvSpPr>
            <a:spLocks noGrp="1"/>
          </p:cNvSpPr>
          <p:nvPr>
            <p:ph idx="1"/>
          </p:nvPr>
        </p:nvSpPr>
        <p:spPr/>
        <p:txBody>
          <a:bodyPr>
            <a:noAutofit/>
          </a:bodyPr>
          <a:lstStyle/>
          <a:p>
            <a:pPr>
              <a:lnSpc>
                <a:spcPct val="90000"/>
              </a:lnSpc>
              <a:spcBef>
                <a:spcPts val="0"/>
              </a:spcBef>
            </a:pPr>
            <a:endParaRPr lang="en-US" sz="4400" dirty="0" smtClean="0">
              <a:effectLst>
                <a:glow rad="101600">
                  <a:schemeClr val="tx1">
                    <a:alpha val="75000"/>
                  </a:schemeClr>
                </a:glow>
              </a:effectLst>
            </a:endParaRPr>
          </a:p>
          <a:p>
            <a:pPr>
              <a:lnSpc>
                <a:spcPct val="90000"/>
              </a:lnSpc>
              <a:spcBef>
                <a:spcPts val="0"/>
              </a:spcBef>
            </a:pPr>
            <a:r>
              <a:rPr lang="en-US" sz="4400" dirty="0" smtClean="0">
                <a:effectLst>
                  <a:glow rad="101600">
                    <a:schemeClr val="tx1">
                      <a:alpha val="75000"/>
                    </a:schemeClr>
                  </a:glow>
                </a:effectLst>
              </a:rPr>
              <a:t>She left the city: </a:t>
            </a:r>
            <a:r>
              <a:rPr lang="en-US" sz="3600" dirty="0" smtClean="0">
                <a:effectLst>
                  <a:glow rad="101600">
                    <a:schemeClr val="tx1">
                      <a:alpha val="75000"/>
                    </a:schemeClr>
                  </a:glow>
                </a:effectLst>
              </a:rPr>
              <a:t>19.17, 26</a:t>
            </a:r>
            <a:endParaRPr lang="en-US" sz="4000" dirty="0" smtClean="0">
              <a:effectLst>
                <a:glow rad="101600">
                  <a:schemeClr val="tx1">
                    <a:alpha val="75000"/>
                  </a:schemeClr>
                </a:glow>
              </a:effectLst>
            </a:endParaRPr>
          </a:p>
          <a:p>
            <a:pPr lvl="1">
              <a:lnSpc>
                <a:spcPct val="90000"/>
              </a:lnSpc>
              <a:spcBef>
                <a:spcPts val="0"/>
              </a:spcBef>
            </a:pPr>
            <a:endParaRPr lang="en-US" sz="4000" dirty="0" smtClean="0">
              <a:effectLst>
                <a:glow rad="101600">
                  <a:schemeClr val="tx1">
                    <a:alpha val="75000"/>
                  </a:schemeClr>
                </a:glow>
              </a:effectLst>
            </a:endParaRPr>
          </a:p>
          <a:p>
            <a:pPr lvl="1">
              <a:lnSpc>
                <a:spcPct val="90000"/>
              </a:lnSpc>
              <a:spcBef>
                <a:spcPts val="0"/>
              </a:spcBef>
            </a:pPr>
            <a:r>
              <a:rPr lang="en-US" sz="4000" dirty="0" smtClean="0">
                <a:effectLst>
                  <a:glow rad="101600">
                    <a:schemeClr val="tx1">
                      <a:alpha val="75000"/>
                    </a:schemeClr>
                  </a:glow>
                </a:effectLst>
              </a:rPr>
              <a:t>Why did she linger? </a:t>
            </a:r>
            <a:r>
              <a:rPr lang="en-US" sz="3600" dirty="0" smtClean="0">
                <a:effectLst>
                  <a:glow rad="101600">
                    <a:schemeClr val="tx1">
                      <a:alpha val="75000"/>
                    </a:schemeClr>
                  </a:glow>
                </a:effectLst>
              </a:rPr>
              <a:t>19.16</a:t>
            </a:r>
            <a:endParaRPr lang="en-US" sz="4000" dirty="0" smtClean="0">
              <a:effectLst>
                <a:glow rad="101600">
                  <a:schemeClr val="tx1">
                    <a:alpha val="75000"/>
                  </a:schemeClr>
                </a:glow>
              </a:effectLst>
            </a:endParaRPr>
          </a:p>
          <a:p>
            <a:pPr lvl="1">
              <a:lnSpc>
                <a:spcPct val="90000"/>
              </a:lnSpc>
              <a:spcBef>
                <a:spcPts val="0"/>
              </a:spcBef>
            </a:pPr>
            <a:endParaRPr lang="en-US" sz="4000" dirty="0" smtClean="0">
              <a:effectLst>
                <a:glow rad="101600">
                  <a:schemeClr val="tx1">
                    <a:alpha val="75000"/>
                  </a:schemeClr>
                </a:glow>
              </a:effectLst>
            </a:endParaRPr>
          </a:p>
          <a:p>
            <a:pPr lvl="1">
              <a:lnSpc>
                <a:spcPct val="90000"/>
              </a:lnSpc>
              <a:spcBef>
                <a:spcPts val="0"/>
              </a:spcBef>
            </a:pPr>
            <a:r>
              <a:rPr lang="en-US" sz="4000" dirty="0" smtClean="0">
                <a:effectLst>
                  <a:glow rad="101600">
                    <a:schemeClr val="tx1">
                      <a:alpha val="75000"/>
                    </a:schemeClr>
                  </a:glow>
                </a:effectLst>
              </a:rPr>
              <a:t>Why did she look back? </a:t>
            </a:r>
            <a:r>
              <a:rPr lang="en-US" sz="3600" dirty="0" smtClean="0">
                <a:effectLst>
                  <a:glow rad="101600">
                    <a:schemeClr val="tx1">
                      <a:alpha val="75000"/>
                    </a:schemeClr>
                  </a:glow>
                </a:effectLst>
              </a:rPr>
              <a:t>19.26</a:t>
            </a:r>
          </a:p>
        </p:txBody>
      </p:sp>
    </p:spTree>
    <p:extLst>
      <p:ext uri="{BB962C8B-B14F-4D97-AF65-F5344CB8AC3E}">
        <p14:creationId xmlns:p14="http://schemas.microsoft.com/office/powerpoint/2010/main" val="1083957269"/>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effectLst>
                  <a:glow rad="101600">
                    <a:schemeClr val="tx1">
                      <a:alpha val="75000"/>
                    </a:schemeClr>
                  </a:glow>
                </a:effectLst>
              </a:rPr>
              <a:t>Lot’s Wife Perished Even Though She STARTED in the Right Direction</a:t>
            </a:r>
          </a:p>
        </p:txBody>
      </p:sp>
      <p:sp>
        <p:nvSpPr>
          <p:cNvPr id="3" name="Content Placeholder 2"/>
          <p:cNvSpPr>
            <a:spLocks noGrp="1"/>
          </p:cNvSpPr>
          <p:nvPr>
            <p:ph idx="1"/>
          </p:nvPr>
        </p:nvSpPr>
        <p:spPr/>
        <p:txBody>
          <a:bodyPr>
            <a:noAutofit/>
          </a:bodyPr>
          <a:lstStyle/>
          <a:p>
            <a:pPr>
              <a:spcBef>
                <a:spcPts val="0"/>
              </a:spcBef>
            </a:pPr>
            <a:r>
              <a:rPr lang="en-US" sz="3600" dirty="0" smtClean="0">
                <a:effectLst>
                  <a:glow rad="101600">
                    <a:schemeClr val="tx1">
                      <a:alpha val="75000"/>
                    </a:schemeClr>
                  </a:glow>
                </a:effectLst>
              </a:rPr>
              <a:t>Maybe she wanted to see the destruction? </a:t>
            </a:r>
            <a:r>
              <a:rPr lang="en-US" sz="2800" dirty="0" smtClean="0">
                <a:effectLst>
                  <a:glow rad="101600">
                    <a:schemeClr val="tx1">
                      <a:alpha val="75000"/>
                    </a:schemeClr>
                  </a:glow>
                </a:effectLst>
              </a:rPr>
              <a:t>cf. Gen. 13.13; 18.20-21; Jude 7</a:t>
            </a:r>
            <a:endParaRPr lang="en-US" sz="2800" dirty="0" smtClean="0">
              <a:effectLst>
                <a:glow rad="101600">
                  <a:schemeClr val="tx1">
                    <a:alpha val="75000"/>
                  </a:schemeClr>
                </a:glow>
              </a:effectLst>
            </a:endParaRPr>
          </a:p>
          <a:p>
            <a:pPr>
              <a:spcBef>
                <a:spcPts val="0"/>
              </a:spcBef>
            </a:pPr>
            <a:endParaRPr lang="en-US" sz="3600" dirty="0">
              <a:effectLst>
                <a:glow rad="101600">
                  <a:schemeClr val="tx1">
                    <a:alpha val="75000"/>
                  </a:schemeClr>
                </a:glow>
              </a:effectLst>
            </a:endParaRPr>
          </a:p>
          <a:p>
            <a:pPr>
              <a:spcBef>
                <a:spcPts val="0"/>
              </a:spcBef>
            </a:pPr>
            <a:r>
              <a:rPr lang="en-US" sz="3600" dirty="0" smtClean="0">
                <a:effectLst>
                  <a:glow rad="101600">
                    <a:schemeClr val="tx1">
                      <a:alpha val="75000"/>
                    </a:schemeClr>
                  </a:glow>
                </a:effectLst>
              </a:rPr>
              <a:t>Maybe she lingered &amp; looked back because her HEART was in that city? </a:t>
            </a:r>
            <a:r>
              <a:rPr lang="en-US" sz="2800" dirty="0" smtClean="0">
                <a:effectLst>
                  <a:glow rad="101600">
                    <a:schemeClr val="tx1">
                      <a:alpha val="75000"/>
                    </a:schemeClr>
                  </a:glow>
                </a:effectLst>
              </a:rPr>
              <a:t>cf. Acts 7.39; Gen. 13.5</a:t>
            </a:r>
          </a:p>
        </p:txBody>
      </p:sp>
    </p:spTree>
    <p:extLst>
      <p:ext uri="{BB962C8B-B14F-4D97-AF65-F5344CB8AC3E}">
        <p14:creationId xmlns:p14="http://schemas.microsoft.com/office/powerpoint/2010/main" val="3071039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effectLst>
                  <a:glow rad="101600">
                    <a:schemeClr val="tx1">
                      <a:alpha val="75000"/>
                    </a:schemeClr>
                  </a:glow>
                </a:effectLst>
              </a:rPr>
              <a:t>Lot’s Wife Perished Even Though She STARTED in the Right Direction</a:t>
            </a:r>
          </a:p>
        </p:txBody>
      </p:sp>
      <p:sp>
        <p:nvSpPr>
          <p:cNvPr id="3" name="Content Placeholder 2"/>
          <p:cNvSpPr>
            <a:spLocks noGrp="1"/>
          </p:cNvSpPr>
          <p:nvPr>
            <p:ph idx="1"/>
          </p:nvPr>
        </p:nvSpPr>
        <p:spPr/>
        <p:txBody>
          <a:bodyPr>
            <a:noAutofit/>
          </a:bodyPr>
          <a:lstStyle/>
          <a:p>
            <a:pPr algn="ctr">
              <a:spcBef>
                <a:spcPts val="0"/>
              </a:spcBef>
            </a:pPr>
            <a:endParaRPr lang="en-US" sz="4000" dirty="0" smtClean="0">
              <a:effectLst>
                <a:glow rad="101600">
                  <a:schemeClr val="tx1">
                    <a:alpha val="75000"/>
                  </a:schemeClr>
                </a:glow>
              </a:effectLst>
            </a:endParaRPr>
          </a:p>
          <a:p>
            <a:pPr algn="ctr">
              <a:spcBef>
                <a:spcPts val="0"/>
              </a:spcBef>
            </a:pPr>
            <a:r>
              <a:rPr lang="en-US" sz="4000" dirty="0" smtClean="0">
                <a:effectLst>
                  <a:glow rad="101600">
                    <a:schemeClr val="tx1">
                      <a:alpha val="75000"/>
                    </a:schemeClr>
                  </a:glow>
                </a:effectLst>
              </a:rPr>
              <a:t>WHERE are our hearts?</a:t>
            </a:r>
          </a:p>
          <a:p>
            <a:pPr algn="ctr">
              <a:spcBef>
                <a:spcPts val="0"/>
              </a:spcBef>
            </a:pPr>
            <a:endParaRPr lang="en-US" dirty="0" smtClean="0">
              <a:effectLst>
                <a:glow rad="101600">
                  <a:schemeClr val="tx1">
                    <a:alpha val="75000"/>
                  </a:schemeClr>
                </a:glow>
              </a:effectLst>
            </a:endParaRPr>
          </a:p>
          <a:p>
            <a:pPr algn="ctr">
              <a:spcBef>
                <a:spcPts val="0"/>
              </a:spcBef>
            </a:pPr>
            <a:r>
              <a:rPr lang="en-US" sz="4400" dirty="0" smtClean="0">
                <a:effectLst>
                  <a:glow rad="101600">
                    <a:schemeClr val="tx1">
                      <a:alpha val="75000"/>
                    </a:schemeClr>
                  </a:glow>
                </a:effectLst>
              </a:rPr>
              <a:t>We must have the FAITH and COURAGE to obey God’s will: </a:t>
            </a:r>
          </a:p>
          <a:p>
            <a:pPr algn="ctr">
              <a:spcBef>
                <a:spcPts val="0"/>
              </a:spcBef>
            </a:pPr>
            <a:r>
              <a:rPr lang="en-US" sz="4000" dirty="0" smtClean="0">
                <a:effectLst>
                  <a:glow rad="101600">
                    <a:schemeClr val="tx1">
                      <a:alpha val="75000"/>
                    </a:schemeClr>
                  </a:glow>
                </a:effectLst>
              </a:rPr>
              <a:t>2 Cor. 5.7; Heb. 11.6; 2 Peter 1.5</a:t>
            </a:r>
            <a:endParaRPr lang="en-US" sz="4800" dirty="0" smtClean="0">
              <a:effectLst>
                <a:glow rad="101600">
                  <a:schemeClr val="tx1">
                    <a:alpha val="75000"/>
                  </a:schemeClr>
                </a:glow>
              </a:effectLst>
            </a:endParaRPr>
          </a:p>
        </p:txBody>
      </p:sp>
    </p:spTree>
    <p:extLst>
      <p:ext uri="{BB962C8B-B14F-4D97-AF65-F5344CB8AC3E}">
        <p14:creationId xmlns:p14="http://schemas.microsoft.com/office/powerpoint/2010/main" val="3546142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effectLst>
                  <a:glow rad="101600">
                    <a:schemeClr val="tx1">
                      <a:alpha val="75000"/>
                    </a:schemeClr>
                  </a:glow>
                </a:effectLst>
              </a:rPr>
              <a:t>Lot’s Wife Perished Even Though She STARTED in the Right Direction</a:t>
            </a:r>
          </a:p>
        </p:txBody>
      </p:sp>
      <p:sp>
        <p:nvSpPr>
          <p:cNvPr id="3" name="Content Placeholder 2"/>
          <p:cNvSpPr>
            <a:spLocks noGrp="1"/>
          </p:cNvSpPr>
          <p:nvPr>
            <p:ph idx="1"/>
          </p:nvPr>
        </p:nvSpPr>
        <p:spPr/>
        <p:txBody>
          <a:bodyPr>
            <a:noAutofit/>
          </a:bodyPr>
          <a:lstStyle/>
          <a:p>
            <a:pPr>
              <a:lnSpc>
                <a:spcPct val="90000"/>
              </a:lnSpc>
              <a:spcBef>
                <a:spcPts val="0"/>
              </a:spcBef>
            </a:pPr>
            <a:r>
              <a:rPr lang="en-US" dirty="0" smtClean="0">
                <a:effectLst>
                  <a:glow rad="101600">
                    <a:schemeClr val="tx1">
                      <a:alpha val="75000"/>
                    </a:schemeClr>
                  </a:glow>
                </a:effectLst>
              </a:rPr>
              <a:t>To leave the world of sinful PLEASURES: </a:t>
            </a:r>
            <a:r>
              <a:rPr lang="en-US" sz="2400" dirty="0" smtClean="0">
                <a:effectLst>
                  <a:glow rad="101600">
                    <a:schemeClr val="tx1">
                      <a:alpha val="75000"/>
                    </a:schemeClr>
                  </a:glow>
                </a:effectLst>
              </a:rPr>
              <a:t>Heb. 11.24-26</a:t>
            </a:r>
            <a:endParaRPr lang="en-US" sz="2000" dirty="0" smtClean="0">
              <a:effectLst>
                <a:glow rad="101600">
                  <a:schemeClr val="tx1">
                    <a:alpha val="75000"/>
                  </a:schemeClr>
                </a:glow>
              </a:effectLst>
            </a:endParaRPr>
          </a:p>
          <a:p>
            <a:pPr>
              <a:lnSpc>
                <a:spcPct val="90000"/>
              </a:lnSpc>
              <a:spcBef>
                <a:spcPts val="0"/>
              </a:spcBef>
            </a:pPr>
            <a:endParaRPr lang="en-US" dirty="0" smtClean="0">
              <a:effectLst>
                <a:glow rad="101600">
                  <a:schemeClr val="tx1">
                    <a:alpha val="75000"/>
                  </a:schemeClr>
                </a:glow>
              </a:effectLst>
            </a:endParaRPr>
          </a:p>
          <a:p>
            <a:pPr>
              <a:lnSpc>
                <a:spcPct val="90000"/>
              </a:lnSpc>
              <a:spcBef>
                <a:spcPts val="0"/>
              </a:spcBef>
            </a:pPr>
            <a:r>
              <a:rPr lang="en-US" dirty="0" smtClean="0">
                <a:effectLst>
                  <a:glow rad="101600">
                    <a:schemeClr val="tx1">
                      <a:alpha val="75000"/>
                    </a:schemeClr>
                  </a:glow>
                </a:effectLst>
              </a:rPr>
              <a:t>To leave a FALSE religion: </a:t>
            </a:r>
            <a:r>
              <a:rPr lang="en-US" sz="2400" dirty="0" smtClean="0">
                <a:effectLst>
                  <a:glow rad="101600">
                    <a:schemeClr val="tx1">
                      <a:alpha val="75000"/>
                    </a:schemeClr>
                  </a:glow>
                </a:effectLst>
              </a:rPr>
              <a:t>Gal. 1.13-14</a:t>
            </a:r>
          </a:p>
          <a:p>
            <a:pPr>
              <a:lnSpc>
                <a:spcPct val="90000"/>
              </a:lnSpc>
              <a:spcBef>
                <a:spcPts val="0"/>
              </a:spcBef>
            </a:pPr>
            <a:endParaRPr lang="en-US" dirty="0" smtClean="0">
              <a:effectLst>
                <a:glow rad="101600">
                  <a:schemeClr val="tx1">
                    <a:alpha val="75000"/>
                  </a:schemeClr>
                </a:glow>
              </a:effectLst>
            </a:endParaRPr>
          </a:p>
          <a:p>
            <a:pPr>
              <a:lnSpc>
                <a:spcPct val="90000"/>
              </a:lnSpc>
              <a:spcBef>
                <a:spcPts val="0"/>
              </a:spcBef>
            </a:pPr>
            <a:r>
              <a:rPr lang="en-US" dirty="0" smtClean="0">
                <a:effectLst>
                  <a:glow rad="101600">
                    <a:schemeClr val="tx1">
                      <a:alpha val="75000"/>
                    </a:schemeClr>
                  </a:glow>
                </a:effectLst>
              </a:rPr>
              <a:t>To leave FAMILY: </a:t>
            </a:r>
            <a:r>
              <a:rPr lang="en-US" sz="2400" dirty="0" smtClean="0">
                <a:effectLst>
                  <a:glow rad="101600">
                    <a:schemeClr val="tx1">
                      <a:alpha val="75000"/>
                    </a:schemeClr>
                  </a:glow>
                </a:effectLst>
              </a:rPr>
              <a:t>Matt. 10.34-37</a:t>
            </a:r>
          </a:p>
          <a:p>
            <a:pPr>
              <a:lnSpc>
                <a:spcPct val="90000"/>
              </a:lnSpc>
              <a:spcBef>
                <a:spcPts val="0"/>
              </a:spcBef>
            </a:pPr>
            <a:endParaRPr lang="en-US" dirty="0" smtClean="0">
              <a:effectLst>
                <a:glow rad="101600">
                  <a:schemeClr val="tx1">
                    <a:alpha val="75000"/>
                  </a:schemeClr>
                </a:glow>
              </a:effectLst>
            </a:endParaRPr>
          </a:p>
          <a:p>
            <a:pPr>
              <a:lnSpc>
                <a:spcPct val="90000"/>
              </a:lnSpc>
              <a:spcBef>
                <a:spcPts val="0"/>
              </a:spcBef>
            </a:pPr>
            <a:r>
              <a:rPr lang="en-US" dirty="0" smtClean="0">
                <a:effectLst>
                  <a:glow rad="101600">
                    <a:schemeClr val="tx1">
                      <a:alpha val="75000"/>
                    </a:schemeClr>
                  </a:glow>
                </a:effectLst>
              </a:rPr>
              <a:t>To look FORWARD and not backward: </a:t>
            </a:r>
            <a:r>
              <a:rPr lang="en-US" sz="2400" dirty="0" smtClean="0">
                <a:effectLst>
                  <a:glow rad="101600">
                    <a:schemeClr val="tx1">
                      <a:alpha val="75000"/>
                    </a:schemeClr>
                  </a:glow>
                </a:effectLst>
              </a:rPr>
              <a:t>Phil. 3.13-14; Heb. 12.1-2; Col. 3.1-2; Heb. 11.10; Luke 9.62; 2 Peter 2.20-22; Heb. 10.39</a:t>
            </a:r>
          </a:p>
        </p:txBody>
      </p:sp>
    </p:spTree>
    <p:extLst>
      <p:ext uri="{BB962C8B-B14F-4D97-AF65-F5344CB8AC3E}">
        <p14:creationId xmlns:p14="http://schemas.microsoft.com/office/powerpoint/2010/main" val="3447269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260</TotalTime>
  <Words>394</Words>
  <Application>Microsoft Macintosh PowerPoint</Application>
  <PresentationFormat>On-screen Show (4:3)</PresentationFormat>
  <Paragraphs>43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Lot’s Wife Perished Even Though She Was Married to a RIGHTEOUS Man</vt:lpstr>
      <vt:lpstr>Lot’s Wife Perished Even Though She Was Married to a RIGHTEOUS Man</vt:lpstr>
      <vt:lpstr>Lot’s Wife Perished Even Though She Had Been WARNED</vt:lpstr>
      <vt:lpstr>Lot’s Wife Perished Even Though She STARTED in the Right Direction</vt:lpstr>
      <vt:lpstr>Lot’s Wife Perished Even Though She STARTED in the Right Direction</vt:lpstr>
      <vt:lpstr>Lot’s Wife Perished Even Though She STARTED in the Right Direction</vt:lpstr>
      <vt:lpstr>Lot’s Wife Perished Even Though She STARTED in the Right Direction</vt:lpstr>
      <vt:lpstr>Lot's Wife Perished Even Though She Committed Only ONE Sin</vt:lpstr>
      <vt:lpstr>Why Must We Remember Lot’s Wife?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52</cp:revision>
  <dcterms:created xsi:type="dcterms:W3CDTF">2016-07-17T00:10:29Z</dcterms:created>
  <dcterms:modified xsi:type="dcterms:W3CDTF">2016-07-17T04:31:08Z</dcterms:modified>
</cp:coreProperties>
</file>