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3"/>
  </p:notesMasterIdLst>
  <p:sldIdLst>
    <p:sldId id="256" r:id="rId5"/>
    <p:sldId id="297" r:id="rId6"/>
    <p:sldId id="264" r:id="rId7"/>
    <p:sldId id="263" r:id="rId8"/>
    <p:sldId id="260" r:id="rId9"/>
    <p:sldId id="261" r:id="rId10"/>
    <p:sldId id="26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58" r:id="rId19"/>
    <p:sldId id="282" r:id="rId20"/>
    <p:sldId id="283" r:id="rId21"/>
    <p:sldId id="265" r:id="rId22"/>
    <p:sldId id="285" r:id="rId23"/>
    <p:sldId id="259" r:id="rId24"/>
    <p:sldId id="284" r:id="rId25"/>
    <p:sldId id="287" r:id="rId26"/>
    <p:sldId id="289" r:id="rId27"/>
    <p:sldId id="288" r:id="rId28"/>
    <p:sldId id="271" r:id="rId29"/>
    <p:sldId id="286" r:id="rId30"/>
    <p:sldId id="266" r:id="rId31"/>
    <p:sldId id="290" r:id="rId32"/>
    <p:sldId id="267" r:id="rId33"/>
    <p:sldId id="277" r:id="rId34"/>
    <p:sldId id="268" r:id="rId35"/>
    <p:sldId id="281" r:id="rId36"/>
    <p:sldId id="272" r:id="rId37"/>
    <p:sldId id="269" r:id="rId38"/>
    <p:sldId id="270" r:id="rId39"/>
    <p:sldId id="291" r:id="rId40"/>
    <p:sldId id="294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486"/>
    <a:srgbClr val="F9F9F9"/>
    <a:srgbClr val="DCE0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87638" autoAdjust="0"/>
  </p:normalViewPr>
  <p:slideViewPr>
    <p:cSldViewPr snapToGrid="0" snapToObjects="1">
      <p:cViewPr>
        <p:scale>
          <a:sx n="75" d="100"/>
          <a:sy n="75" d="100"/>
        </p:scale>
        <p:origin x="-176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6B7D-EFA1-CB4C-84BC-B3545E95FCFE}" type="datetimeFigureOut">
              <a:rPr lang="en-US" smtClean="0"/>
              <a:t>5/13/16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47489-ECC5-C24D-835A-4D98510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trends.com/mobile/informate-report-social-media-smartphone-use/" TargetMode="External"/><Relationship Id="rId4" Type="http://schemas.openxmlformats.org/officeDocument/2006/relationships/hyperlink" Target="http://www.marketingcharts.com/online/social-networking-eats-up-3-hours-per-day-for-the-average-american-user-26049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trends.com/mobile/informate-report-social-media-smartphone-use/" TargetMode="External"/><Relationship Id="rId4" Type="http://schemas.openxmlformats.org/officeDocument/2006/relationships/hyperlink" Target="http://www.marketingcharts.com/online/social-networking-eats-up-3-hours-per-day-for-the-average-american-user-26049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trends.com/mobile/informate-report-social-media-smartphone-use/" TargetMode="External"/><Relationship Id="rId4" Type="http://schemas.openxmlformats.org/officeDocument/2006/relationships/hyperlink" Target="http://www.marketingcharts.com/online/social-networking-eats-up-3-hours-per-day-for-the-average-american-user-26049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trends.com/mobile/informate-report-social-media-smartphone-use/" TargetMode="External"/><Relationship Id="rId4" Type="http://schemas.openxmlformats.org/officeDocument/2006/relationships/hyperlink" Target="http://www.marketingcharts.com/online/social-networking-eats-up-3-hours-per-day-for-the-average-american-user-26049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u="sng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E11C-8E37-8649-B478-F4380EB289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20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worldnewsdailyreport.com</a:t>
            </a:r>
            <a:r>
              <a:rPr lang="en-US" dirty="0" smtClean="0"/>
              <a:t>/red-sea-archaeologists-discover-remains-of-egyptian-army-from-the-biblical-exodus/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6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http://www.digitaltrends.com/mobile/informate-report-social-media-smartphone-use/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http://www.marketingcharts.com/online/social-networking-eats-up-3-hours-per-day-for-the-average-american-user-26049/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www.cnn.com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/2015/11/03/health/teens-tweens-media-screen-use-report/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9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http://www.digitaltrends.com/mobile/informate-report-social-media-smartphone-use/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http://www.marketingcharts.com/online/social-networking-eats-up-3-hours-per-day-for-the-average-american-user-26049/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www.cnn.com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/2015/11/03/health/teens-tweens-media-screen-use-report/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http://www.digitaltrends.com/mobile/informate-report-social-media-smartphone-use/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http://www.marketingcharts.com/online/social-networking-eats-up-3-hours-per-day-for-the-average-american-user-26049/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www.cnn.com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/2015/11/03/health/teens-tweens-media-screen-use-report/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http://www.digitaltrends.com/mobile/informate-report-social-media-smartphone-use/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http://www.marketingcharts.com/online/social-networking-eats-up-3-hours-per-day-for-the-average-american-user-26049/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www.cnn.com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/2015/11/03/health/teens-tweens-media-screen-use-report/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www.businessinsider.com</a:t>
            </a:r>
            <a:r>
              <a:rPr lang="en-US" dirty="0" smtClean="0"/>
              <a:t>/snapchat-photos-sent-per-second-2015-5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www.digitaltrends.com</a:t>
            </a:r>
            <a:r>
              <a:rPr lang="en-US" dirty="0" smtClean="0"/>
              <a:t>/social-media/snapchat-10-billion/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6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http://</a:t>
            </a:r>
            <a:r>
              <a:rPr lang="en-US" b="1" dirty="0" err="1" smtClean="0">
                <a:latin typeface="Corbel"/>
                <a:cs typeface="Corbel"/>
              </a:rPr>
              <a:t>blog.oxforddictionaries.com</a:t>
            </a:r>
            <a:r>
              <a:rPr lang="en-US" b="1" dirty="0" smtClean="0">
                <a:latin typeface="Corbel"/>
                <a:cs typeface="Corbel"/>
              </a:rPr>
              <a:t>/2014/06/social-media-changing-language/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6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Source: https://</a:t>
            </a:r>
            <a:r>
              <a:rPr lang="en-US" b="1" dirty="0" err="1" smtClean="0"/>
              <a:t>zephoria.com</a:t>
            </a:r>
            <a:r>
              <a:rPr lang="en-US" b="1" dirty="0" smtClean="0"/>
              <a:t>/top-15-valuable-facebook-statistics/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7489-ECC5-C24D-835A-4D98510205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1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2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4631-CEEE-1245-9F2F-8377C3F478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396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B0D9-6D38-4E4B-B737-2C8FED9C111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19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264-8727-374F-83D1-854027A49DC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49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3043-5219-A644-82FB-82A9E0B453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27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0406-48BE-624B-A4B5-1B0E199F314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86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506-251C-BD40-8E5E-E4E0BDFAEDF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64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280B-4AA1-5946-B966-4EB45FEAEB8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168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896-591E-5040-B92A-A1D9EA9C6A4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5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7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8ED-F1C5-C447-ACF4-E6493CE3D1E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086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CF84-422C-5A47-9111-9895290A630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59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E6F4-118A-BD4E-B611-4471C460287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842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8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285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531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572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505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703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10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41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486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331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183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37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370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663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527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743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230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82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8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59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93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543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695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26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1369-9F03-9A4A-9539-75A7C9DE44F4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669B-5AA0-A447-BBED-E12210E1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69BB-99E5-554A-8D90-D567E20A1C9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bonairecoc.org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4CCC-B047-764A-94BC-F5BE8748D0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47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2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1369-9F03-9A4A-9539-75A7C9DE44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669B-5AA0-A447-BBED-E12210E1BE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34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8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139"/>
            <a:ext cx="8229600" cy="2659723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effectLst/>
                <a:latin typeface="Corbel"/>
                <a:cs typeface="Corbel"/>
              </a:rPr>
              <a:t>510 comments are posted, 293,000 statuses are updated, and 136,000 photos are uploaded every 60 seconds</a:t>
            </a:r>
            <a:endParaRPr lang="en-US" b="1" dirty="0" smtClean="0">
              <a:effectLst/>
              <a:latin typeface="Corbel"/>
              <a:cs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1734" y="6334667"/>
            <a:ext cx="234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Source: </a:t>
            </a:r>
            <a:r>
              <a:rPr lang="en-US" b="1" dirty="0" err="1" smtClean="0">
                <a:latin typeface="Corbel"/>
                <a:cs typeface="Corbel"/>
              </a:rPr>
              <a:t>zephoria.com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0028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-ghost.png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103"/>
            <a:ext cx="8229600" cy="1981794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err="1" smtClean="0">
                <a:effectLst/>
                <a:latin typeface="Corbel"/>
                <a:cs typeface="Corbel"/>
              </a:rPr>
              <a:t>Snapchat</a:t>
            </a:r>
            <a:r>
              <a:rPr lang="en-US" b="1" dirty="0" smtClean="0">
                <a:effectLst/>
                <a:latin typeface="Corbel"/>
                <a:cs typeface="Corbel"/>
              </a:rPr>
              <a:t>: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effectLst/>
                <a:latin typeface="Corbel"/>
                <a:cs typeface="Corbel"/>
              </a:rPr>
              <a:t>8,796 photos sent per second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effectLst/>
                <a:latin typeface="Corbel"/>
                <a:cs typeface="Corbel"/>
              </a:rPr>
              <a:t>10 billion videos a 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3784" y="6356866"/>
            <a:ext cx="501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Sources: </a:t>
            </a:r>
            <a:r>
              <a:rPr lang="en-US" b="1" dirty="0" err="1" smtClean="0">
                <a:latin typeface="Corbel"/>
                <a:cs typeface="Corbel"/>
              </a:rPr>
              <a:t>businessinsider.com</a:t>
            </a:r>
            <a:r>
              <a:rPr lang="en-US" b="1" dirty="0" smtClean="0">
                <a:latin typeface="Corbel"/>
                <a:cs typeface="Corbel"/>
              </a:rPr>
              <a:t> | </a:t>
            </a:r>
            <a:r>
              <a:rPr lang="en-US" b="1" dirty="0" err="1" smtClean="0">
                <a:latin typeface="Corbel"/>
                <a:cs typeface="Corbel"/>
              </a:rPr>
              <a:t>digitaltrends.com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9741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-ghost.png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103"/>
            <a:ext cx="8229600" cy="19817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Oxford </a:t>
            </a:r>
            <a:r>
              <a:rPr lang="en-US" b="1" dirty="0">
                <a:latin typeface="Corbel"/>
                <a:cs typeface="Corbel"/>
              </a:rPr>
              <a:t>Dictionaries 2013 Word of the Year, </a:t>
            </a:r>
            <a:r>
              <a:rPr lang="en-US" sz="6000" b="1" dirty="0" smtClean="0">
                <a:latin typeface="Corbel"/>
                <a:cs typeface="Corbel"/>
              </a:rPr>
              <a:t>“</a:t>
            </a:r>
            <a:r>
              <a:rPr lang="en-US" sz="6000" b="1" i="1" dirty="0" smtClean="0">
                <a:latin typeface="Corbel"/>
                <a:cs typeface="Corbel"/>
              </a:rPr>
              <a:t>selfie”</a:t>
            </a:r>
            <a:endParaRPr lang="en-US" sz="6000" b="1" dirty="0"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61" y="6356866"/>
            <a:ext cx="330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Source: </a:t>
            </a:r>
            <a:r>
              <a:rPr lang="en-US" b="1" dirty="0" err="1" smtClean="0">
                <a:latin typeface="Corbel"/>
                <a:cs typeface="Corbel"/>
              </a:rPr>
              <a:t>oxforddictionaires.com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8683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What Good Can We Do With Social Media?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Keep </a:t>
            </a:r>
            <a:r>
              <a:rPr lang="en-US" b="1" dirty="0">
                <a:latin typeface="Corbel"/>
                <a:cs typeface="Corbel"/>
              </a:rPr>
              <a:t>up with </a:t>
            </a:r>
            <a:r>
              <a:rPr lang="en-US" b="1" dirty="0" smtClean="0">
                <a:latin typeface="Corbel"/>
                <a:cs typeface="Corbel"/>
              </a:rPr>
              <a:t>family, friends and brethren from </a:t>
            </a:r>
            <a:r>
              <a:rPr lang="en-US" b="1" dirty="0">
                <a:latin typeface="Corbel"/>
                <a:cs typeface="Corbel"/>
              </a:rPr>
              <a:t>all around the world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Our “web presence” to promote the gospel within the community/world.</a:t>
            </a:r>
          </a:p>
        </p:txBody>
      </p:sp>
    </p:spTree>
    <p:extLst>
      <p:ext uri="{BB962C8B-B14F-4D97-AF65-F5344CB8AC3E}">
        <p14:creationId xmlns:p14="http://schemas.microsoft.com/office/powerpoint/2010/main" val="329519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What Evil Can We Do With Social Media?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Divide people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latin typeface="Corbel"/>
                <a:cs typeface="Corbel"/>
              </a:rPr>
              <a:t>S</a:t>
            </a:r>
            <a:r>
              <a:rPr lang="en-US" sz="4000" b="1" dirty="0" smtClean="0">
                <a:latin typeface="Corbel"/>
                <a:cs typeface="Corbel"/>
              </a:rPr>
              <a:t>pread lies and bitterness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Advance false doctrines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Self-glorification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Profanity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Immodesty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Pornography</a:t>
            </a:r>
          </a:p>
        </p:txBody>
      </p:sp>
    </p:spTree>
    <p:extLst>
      <p:ext uri="{BB962C8B-B14F-4D97-AF65-F5344CB8AC3E}">
        <p14:creationId xmlns:p14="http://schemas.microsoft.com/office/powerpoint/2010/main" val="160371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307251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venir Black"/>
                <a:cs typeface="Avenir Black"/>
              </a:rPr>
              <a:t>Watch what you </a:t>
            </a:r>
            <a:r>
              <a:rPr lang="en-US" sz="3600" b="1" dirty="0" smtClean="0">
                <a:latin typeface="Avenir Black"/>
                <a:cs typeface="Avenir Black"/>
              </a:rPr>
              <a:t>POST on</a:t>
            </a:r>
            <a:endParaRPr lang="en-US" sz="3600" b="1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00404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Watch What You Post On Facebook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Do not BROADCAST sin to the world: Eph. 4.29-32; 5.3-5; Matt. 5.14-16; 12.36-37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Corrupt words? Complaining and grumbling? Angry thoughts? Venting? Gossip? Arguing?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These things HINDER the gospel! Cf. </a:t>
            </a:r>
            <a:r>
              <a:rPr lang="en-US" b="1" dirty="0" smtClean="0">
                <a:latin typeface="Corbel"/>
                <a:cs typeface="Corbel"/>
              </a:rPr>
              <a:t>1 Tim. 4.12; 1 Peter 2.12; Titus 2.7-8</a:t>
            </a: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999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Watch What You Post On Facebook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THINK Before You Post: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6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Is it TRUTHFUL?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>
                <a:latin typeface="Corbel"/>
                <a:cs typeface="Corbel"/>
              </a:rPr>
              <a:t>I</a:t>
            </a:r>
            <a:r>
              <a:rPr lang="en-US" sz="3600" b="1" dirty="0" smtClean="0">
                <a:latin typeface="Corbel"/>
                <a:cs typeface="Corbel"/>
              </a:rPr>
              <a:t>s it NECESSARY?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>
                <a:latin typeface="Corbel"/>
                <a:cs typeface="Corbel"/>
              </a:rPr>
              <a:t>I</a:t>
            </a:r>
            <a:r>
              <a:rPr lang="en-US" sz="3600" b="1" dirty="0" smtClean="0">
                <a:latin typeface="Corbel"/>
                <a:cs typeface="Corbel"/>
              </a:rPr>
              <a:t>s it KIND?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>
                <a:latin typeface="Corbel"/>
                <a:cs typeface="Corbel"/>
              </a:rPr>
              <a:t>I</a:t>
            </a:r>
            <a:r>
              <a:rPr lang="en-US" sz="3600" b="1" dirty="0" smtClean="0">
                <a:latin typeface="Corbel"/>
                <a:cs typeface="Corbel"/>
              </a:rPr>
              <a:t>s it APPROPRIATE?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If it's a sin OFFLINE, it's a sin ONLINE!</a:t>
            </a:r>
            <a:endParaRPr lang="en-US" sz="3600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4438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307251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venir Black"/>
                <a:cs typeface="Avenir Black"/>
              </a:rPr>
              <a:t>Watch what you </a:t>
            </a:r>
            <a:r>
              <a:rPr lang="en-US" sz="3600" b="1" dirty="0" smtClean="0">
                <a:latin typeface="Avenir Black"/>
                <a:cs typeface="Avenir Black"/>
              </a:rPr>
              <a:t>UPLOAD on</a:t>
            </a:r>
            <a:endParaRPr lang="en-US" sz="3600" b="1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444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Watch What You Upload On Facebook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Why </a:t>
            </a:r>
            <a:r>
              <a:rPr lang="en-US" b="1" dirty="0">
                <a:latin typeface="Corbel"/>
                <a:cs typeface="Corbel"/>
              </a:rPr>
              <a:t>are we </a:t>
            </a:r>
            <a:r>
              <a:rPr lang="en-US" b="1" dirty="0" smtClean="0">
                <a:latin typeface="Corbel"/>
                <a:cs typeface="Corbel"/>
              </a:rPr>
              <a:t>INVOLVED in </a:t>
            </a:r>
            <a:r>
              <a:rPr lang="en-US" b="1" dirty="0">
                <a:latin typeface="Corbel"/>
                <a:cs typeface="Corbel"/>
              </a:rPr>
              <a:t>the activities that would warrant such a picture or video</a:t>
            </a:r>
            <a:r>
              <a:rPr lang="en-US" b="1" dirty="0" smtClean="0">
                <a:latin typeface="Corbel"/>
                <a:cs typeface="Corbel"/>
              </a:rPr>
              <a:t>?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are not to </a:t>
            </a:r>
            <a:r>
              <a:rPr lang="en-US" b="1" dirty="0" smtClean="0">
                <a:latin typeface="Corbel"/>
                <a:cs typeface="Corbel"/>
              </a:rPr>
              <a:t>LOOK like </a:t>
            </a:r>
            <a:r>
              <a:rPr lang="en-US" b="1" dirty="0">
                <a:latin typeface="Corbel"/>
                <a:cs typeface="Corbel"/>
              </a:rPr>
              <a:t>the </a:t>
            </a:r>
            <a:r>
              <a:rPr lang="en-US" b="1" dirty="0" smtClean="0">
                <a:latin typeface="Corbel"/>
                <a:cs typeface="Corbel"/>
              </a:rPr>
              <a:t>world: </a:t>
            </a:r>
            <a:r>
              <a:rPr lang="en-US" b="1" dirty="0" smtClean="0">
                <a:latin typeface="Corbel"/>
                <a:cs typeface="Corbel"/>
              </a:rPr>
              <a:t>Rom. 12.1-2; 1 Peter 4.3-5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Our </a:t>
            </a:r>
            <a:r>
              <a:rPr lang="en-US" b="1" dirty="0">
                <a:latin typeface="Corbel"/>
                <a:cs typeface="Corbel"/>
              </a:rPr>
              <a:t>post can be a </a:t>
            </a:r>
            <a:r>
              <a:rPr lang="en-US" b="1" dirty="0" smtClean="0">
                <a:latin typeface="Corbel"/>
                <a:cs typeface="Corbel"/>
              </a:rPr>
              <a:t>STUMBLING block </a:t>
            </a:r>
            <a:r>
              <a:rPr lang="en-US" b="1" dirty="0">
                <a:latin typeface="Corbel"/>
                <a:cs typeface="Corbel"/>
              </a:rPr>
              <a:t>to others: Matt. 18.6</a:t>
            </a:r>
            <a:r>
              <a:rPr lang="en-US" b="1" dirty="0" smtClean="0">
                <a:effectLst/>
                <a:latin typeface="Corbel"/>
                <a:cs typeface="Corbel"/>
              </a:rPr>
              <a:t> </a:t>
            </a:r>
            <a:endParaRPr lang="en-US" sz="2800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2261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81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612051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What does your</a:t>
            </a:r>
            <a:endParaRPr lang="en-US" sz="3600" b="1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911279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Avenir Black"/>
                <a:cs typeface="Avenir Black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ay about you?</a:t>
            </a:r>
            <a:endParaRPr lang="en-US" sz="3600" b="1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801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307251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venir Black"/>
                <a:cs typeface="Avenir Black"/>
              </a:rPr>
              <a:t>Watch what you </a:t>
            </a:r>
            <a:r>
              <a:rPr lang="en-US" sz="3600" b="1" dirty="0" smtClean="0">
                <a:latin typeface="Avenir Black"/>
                <a:cs typeface="Avenir Black"/>
              </a:rPr>
              <a:t>SHARE/LIKE on</a:t>
            </a:r>
            <a:endParaRPr lang="en-US" sz="3600" b="1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40043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Watch What You Share/Like on Facebook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Are we guilty of sharing / liking SIN?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Memes sometimes </a:t>
            </a:r>
            <a:r>
              <a:rPr lang="en-US" b="1" dirty="0">
                <a:latin typeface="Corbel"/>
                <a:cs typeface="Corbel"/>
              </a:rPr>
              <a:t>include immodesty, profanity, immorality, gossip, blasting people, etc</a:t>
            </a:r>
            <a:r>
              <a:rPr lang="en-US" b="1" dirty="0" smtClean="0">
                <a:latin typeface="Corbel"/>
                <a:cs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44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72d5a36906b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82" y="304800"/>
            <a:ext cx="4565637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89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ny-church-memes-02-550x550.jpg.pagespeed.ce._7Peg7nJv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444500"/>
            <a:ext cx="5969000" cy="596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60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Watch What You Share/Like On Facebook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Are we guilty of sharing </a:t>
            </a:r>
            <a:r>
              <a:rPr lang="en-US" b="1" dirty="0" smtClean="0">
                <a:latin typeface="Corbel"/>
                <a:cs typeface="Corbel"/>
              </a:rPr>
              <a:t>/ liking </a:t>
            </a:r>
            <a:r>
              <a:rPr lang="en-US" b="1" dirty="0" smtClean="0">
                <a:latin typeface="Corbel"/>
                <a:cs typeface="Corbel"/>
              </a:rPr>
              <a:t>SIN?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Memes sometimes </a:t>
            </a:r>
            <a:r>
              <a:rPr lang="en-US" b="1" dirty="0">
                <a:latin typeface="Corbel"/>
                <a:cs typeface="Corbel"/>
              </a:rPr>
              <a:t>include immodesty, profanity, immorality, gossip, blasting people, etc</a:t>
            </a:r>
            <a:r>
              <a:rPr lang="en-US" b="1" dirty="0" smtClean="0">
                <a:latin typeface="Corbel"/>
                <a:cs typeface="Corbel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Are </a:t>
            </a:r>
            <a:r>
              <a:rPr lang="en-US" b="1" dirty="0">
                <a:latin typeface="Corbel"/>
                <a:cs typeface="Corbel"/>
              </a:rPr>
              <a:t>we spreading lies</a:t>
            </a:r>
            <a:r>
              <a:rPr lang="en-US" b="1" dirty="0" smtClean="0">
                <a:latin typeface="Corbel"/>
                <a:cs typeface="Corbel"/>
              </a:rPr>
              <a:t>? Slander?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Are </a:t>
            </a:r>
            <a:r>
              <a:rPr lang="en-US" b="1" dirty="0">
                <a:latin typeface="Corbel"/>
                <a:cs typeface="Corbel"/>
              </a:rPr>
              <a:t>the facts truthful</a:t>
            </a:r>
            <a:r>
              <a:rPr lang="en-US" b="1" dirty="0" smtClean="0">
                <a:latin typeface="Corbel"/>
                <a:cs typeface="Corbel"/>
              </a:rPr>
              <a:t>?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5429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22" y="395341"/>
            <a:ext cx="6268357" cy="576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20016955">
            <a:off x="369568" y="1543869"/>
            <a:ext cx="840486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pture it 2"/>
                <a:cs typeface="Capture it 2"/>
              </a:rPr>
              <a:t>FAKE</a:t>
            </a:r>
            <a:endParaRPr lang="en-US" sz="16600" b="1" cap="none" spc="0" dirty="0">
              <a:ln w="571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pture it 2"/>
              <a:cs typeface="Capture it 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1952" y="6385240"/>
            <a:ext cx="33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b="1" dirty="0"/>
              <a:t>World News Daily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7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Watch What You Share/Like On Facebook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Where is it coming from?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When we share an image/video we share the caption, the page it originated from and the comments.</a:t>
            </a:r>
          </a:p>
        </p:txBody>
      </p:sp>
    </p:spTree>
    <p:extLst>
      <p:ext uri="{BB962C8B-B14F-4D97-AF65-F5344CB8AC3E}">
        <p14:creationId xmlns:p14="http://schemas.microsoft.com/office/powerpoint/2010/main" val="187209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307251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venir Black"/>
                <a:cs typeface="Avenir Black"/>
              </a:rPr>
              <a:t>Watch what you </a:t>
            </a:r>
            <a:r>
              <a:rPr lang="en-US" sz="3600" b="1" dirty="0" smtClean="0">
                <a:latin typeface="Avenir Black"/>
                <a:cs typeface="Avenir Black"/>
              </a:rPr>
              <a:t>DO on</a:t>
            </a:r>
            <a:endParaRPr lang="en-US" sz="3600" b="1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469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Watch What You Do On Facebook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Online TEMPTATIONS await you!</a:t>
            </a: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people you </a:t>
            </a:r>
            <a:r>
              <a:rPr lang="en-US" b="1" dirty="0" smtClean="0">
                <a:latin typeface="Corbel"/>
                <a:cs typeface="Corbel"/>
              </a:rPr>
              <a:t>BEFRIEND: </a:t>
            </a:r>
            <a:r>
              <a:rPr lang="en-US" b="1" dirty="0">
                <a:latin typeface="Corbel"/>
                <a:cs typeface="Corbel"/>
              </a:rPr>
              <a:t>1 Cor. </a:t>
            </a:r>
            <a:r>
              <a:rPr lang="en-US" b="1" dirty="0" smtClean="0">
                <a:latin typeface="Corbel"/>
                <a:cs typeface="Corbel"/>
              </a:rPr>
              <a:t>15.33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things you SEE: </a:t>
            </a:r>
            <a:r>
              <a:rPr lang="fi-FI" b="1" dirty="0" smtClean="0">
                <a:latin typeface="Corbel"/>
                <a:cs typeface="Corbel"/>
              </a:rPr>
              <a:t>Matt. 6.22-23; </a:t>
            </a:r>
            <a:r>
              <a:rPr lang="fi-FI" b="1" dirty="0" err="1" smtClean="0">
                <a:latin typeface="Corbel"/>
                <a:cs typeface="Corbel"/>
              </a:rPr>
              <a:t>Psalm</a:t>
            </a:r>
            <a:r>
              <a:rPr lang="fi-FI" b="1" dirty="0" smtClean="0">
                <a:latin typeface="Corbel"/>
                <a:cs typeface="Corbel"/>
              </a:rPr>
              <a:t> 101.3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 cautious of settling family / friend ISSUES online: </a:t>
            </a:r>
            <a:r>
              <a:rPr lang="en-US" b="1" dirty="0">
                <a:latin typeface="Corbel"/>
                <a:cs typeface="Corbel"/>
              </a:rPr>
              <a:t>Matt. 18.15-</a:t>
            </a:r>
            <a:r>
              <a:rPr lang="en-US" b="1" dirty="0" smtClean="0">
                <a:latin typeface="Corbel"/>
                <a:cs typeface="Corbel"/>
              </a:rPr>
              <a:t>17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0707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307251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venir Black"/>
                <a:cs typeface="Avenir Black"/>
              </a:rPr>
              <a:t>Watch your TIME spent on</a:t>
            </a:r>
          </a:p>
        </p:txBody>
      </p:sp>
    </p:spTree>
    <p:extLst>
      <p:ext uri="{BB962C8B-B14F-4D97-AF65-F5344CB8AC3E}">
        <p14:creationId xmlns:p14="http://schemas.microsoft.com/office/powerpoint/2010/main" val="321234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985"/>
            <a:ext cx="8229600" cy="54020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Social media is checked 17 times a day</a:t>
            </a:r>
            <a:endParaRPr lang="en-US" sz="24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2013: 18-34 = 3.8 hours a day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35-49 = 3 hours per day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50-64 = 2.4 hours per day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2015: 8-12 = 6 hours | 12 and up = 9 hours</a:t>
            </a:r>
            <a:endParaRPr lang="en-US" sz="2800" b="1" dirty="0" smtClean="0">
              <a:effectLst/>
              <a:latin typeface="Corbel"/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1734" y="6332034"/>
            <a:ext cx="614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Sources: </a:t>
            </a:r>
            <a:r>
              <a:rPr lang="en-US" b="1" dirty="0" err="1" smtClean="0">
                <a:latin typeface="Corbel"/>
                <a:cs typeface="Corbel"/>
              </a:rPr>
              <a:t>digitaltrends.com</a:t>
            </a:r>
            <a:r>
              <a:rPr lang="en-US" b="1" dirty="0" smtClean="0">
                <a:latin typeface="Corbel"/>
                <a:cs typeface="Corbel"/>
              </a:rPr>
              <a:t> | </a:t>
            </a:r>
            <a:r>
              <a:rPr lang="en-US" b="1" dirty="0" err="1" smtClean="0">
                <a:latin typeface="Corbel"/>
                <a:cs typeface="Corbel"/>
              </a:rPr>
              <a:t>marketingcharts.com</a:t>
            </a:r>
            <a:r>
              <a:rPr lang="en-US" b="1" dirty="0" smtClean="0">
                <a:latin typeface="Corbel"/>
                <a:cs typeface="Corbel"/>
              </a:rPr>
              <a:t> | </a:t>
            </a:r>
            <a:r>
              <a:rPr lang="en-US" b="1" dirty="0" err="1" smtClean="0">
                <a:latin typeface="Corbel"/>
                <a:cs typeface="Corbel"/>
              </a:rPr>
              <a:t>cnn.com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191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357109" y="-9470227"/>
            <a:ext cx="6429785" cy="24363909"/>
            <a:chOff x="1280908" y="-148427"/>
            <a:chExt cx="6429785" cy="24363909"/>
          </a:xfrm>
        </p:grpSpPr>
        <p:grpSp>
          <p:nvGrpSpPr>
            <p:cNvPr id="28" name="Group 27"/>
            <p:cNvGrpSpPr/>
            <p:nvPr/>
          </p:nvGrpSpPr>
          <p:grpSpPr>
            <a:xfrm>
              <a:off x="1280908" y="6375139"/>
              <a:ext cx="6429785" cy="17840343"/>
              <a:chOff x="1357108" y="1883556"/>
              <a:chExt cx="6429785" cy="1784034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57108" y="1883556"/>
                <a:ext cx="6429784" cy="11823978"/>
                <a:chOff x="1357108" y="1883556"/>
                <a:chExt cx="6429784" cy="11823978"/>
              </a:xfrm>
            </p:grpSpPr>
            <p:pic>
              <p:nvPicPr>
                <p:cNvPr id="13" name="Picture 12" descr="news4.tiff"/>
                <p:cNvPicPr>
                  <a:picLocks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02" r="7757" b="13842"/>
                <a:stretch/>
              </p:blipFill>
              <p:spPr>
                <a:xfrm>
                  <a:off x="1357108" y="1883556"/>
                  <a:ext cx="6429784" cy="510991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4" name="Picture 23" descr="quit.tif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5" t="2072" r="3869" b="1307"/>
                <a:stretch/>
              </p:blipFill>
              <p:spPr>
                <a:xfrm>
                  <a:off x="1357108" y="6993468"/>
                  <a:ext cx="6429784" cy="6714066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 descr="bed.tiff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3" t="1251" r="2153"/>
              <a:stretch/>
            </p:blipFill>
            <p:spPr>
              <a:xfrm>
                <a:off x="1357109" y="13707534"/>
                <a:ext cx="6429784" cy="6016365"/>
              </a:xfrm>
              <a:prstGeom prst="rect">
                <a:avLst/>
              </a:prstGeom>
            </p:spPr>
          </p:pic>
        </p:grpSp>
        <p:pic>
          <p:nvPicPr>
            <p:cNvPr id="30" name="Picture 29" descr="shoes.tif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5" r="9986"/>
            <a:stretch/>
          </p:blipFill>
          <p:spPr>
            <a:xfrm>
              <a:off x="1280908" y="-148427"/>
              <a:ext cx="6429784" cy="654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57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Watch Your Time Spent On Facebook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Newsfeed: Updates on family and friends, etc.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Talking to people, watching videos, etc.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“Click bait”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3438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2085" r="8058" b="3703"/>
          <a:stretch/>
        </p:blipFill>
        <p:spPr>
          <a:xfrm>
            <a:off x="1744133" y="592667"/>
            <a:ext cx="5655734" cy="580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20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ckbait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r="2414"/>
          <a:stretch/>
        </p:blipFill>
        <p:spPr>
          <a:xfrm>
            <a:off x="1815564" y="401053"/>
            <a:ext cx="5512872" cy="6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81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kbait3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3509" r="6862" b="2339"/>
          <a:stretch/>
        </p:blipFill>
        <p:spPr>
          <a:xfrm>
            <a:off x="1643901" y="381000"/>
            <a:ext cx="5856199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45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985"/>
            <a:ext cx="8229600" cy="54020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Social media is checked 17 times a day</a:t>
            </a:r>
            <a:endParaRPr lang="en-US" sz="24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2013: 18-34 = 3.8 hours a day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35-49 = 3 hours per day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50-64 = 2.4 hours per day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2015: 8-12 = 6 hours | 12 and up = 9 hours</a:t>
            </a:r>
            <a:endParaRPr lang="en-US" sz="2800" b="1" dirty="0" smtClean="0">
              <a:effectLst/>
              <a:latin typeface="Corbel"/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1734" y="6332034"/>
            <a:ext cx="614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orbel"/>
                <a:cs typeface="Corbel"/>
              </a:rPr>
              <a:t>Sources: </a:t>
            </a:r>
            <a:r>
              <a:rPr lang="en-US" b="1" dirty="0" err="1">
                <a:solidFill>
                  <a:prstClr val="black"/>
                </a:solidFill>
                <a:latin typeface="Corbel"/>
                <a:cs typeface="Corbel"/>
              </a:rPr>
              <a:t>digitaltrends.com</a:t>
            </a:r>
            <a:r>
              <a:rPr lang="en-US" b="1" dirty="0">
                <a:solidFill>
                  <a:prstClr val="black"/>
                </a:solidFill>
                <a:latin typeface="Corbel"/>
                <a:cs typeface="Corbel"/>
              </a:rPr>
              <a:t> | </a:t>
            </a:r>
            <a:r>
              <a:rPr lang="en-US" b="1" dirty="0" err="1">
                <a:solidFill>
                  <a:prstClr val="black"/>
                </a:solidFill>
                <a:latin typeface="Corbel"/>
                <a:cs typeface="Corbel"/>
              </a:rPr>
              <a:t>marketingcharts.com</a:t>
            </a:r>
            <a:r>
              <a:rPr lang="en-US" b="1" dirty="0">
                <a:solidFill>
                  <a:prstClr val="black"/>
                </a:solidFill>
                <a:latin typeface="Corbel"/>
                <a:cs typeface="Corbel"/>
              </a:rPr>
              <a:t> | </a:t>
            </a:r>
            <a:r>
              <a:rPr lang="en-US" b="1" dirty="0" err="1">
                <a:solidFill>
                  <a:prstClr val="black"/>
                </a:solidFill>
                <a:latin typeface="Corbel"/>
                <a:cs typeface="Corbel"/>
              </a:rPr>
              <a:t>cnn.com</a:t>
            </a:r>
            <a:endParaRPr lang="en-US" b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518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Watch Your Time Spent On Facebook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0"/>
            <a:ext cx="8229600" cy="2717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What if we checked our Bible 17 times a day?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What if we prayed 17 times a day?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What if we invited 17 people to a Bible study?</a:t>
            </a:r>
          </a:p>
        </p:txBody>
      </p:sp>
    </p:spTree>
    <p:extLst>
      <p:ext uri="{BB962C8B-B14F-4D97-AF65-F5344CB8AC3E}">
        <p14:creationId xmlns:p14="http://schemas.microsoft.com/office/powerpoint/2010/main" val="364161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81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1578185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What does your</a:t>
            </a:r>
            <a:endParaRPr lang="en-US" sz="3600" b="1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7779" y="3911279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prstClr val="white"/>
                </a:solidFill>
                <a:latin typeface="Avenir Black"/>
                <a:cs typeface="Avenir Black"/>
              </a:rPr>
              <a:t>say about you?</a:t>
            </a:r>
            <a:endParaRPr lang="en-US" sz="3600" b="1" dirty="0">
              <a:solidFill>
                <a:prstClr val="white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21510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25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28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9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81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b="1" dirty="0" smtClean="0">
                <a:effectLst/>
                <a:latin typeface="Corbel"/>
                <a:cs typeface="Corbel"/>
              </a:rPr>
              <a:t>1.65 </a:t>
            </a:r>
            <a:r>
              <a:rPr lang="en-US" sz="3600" b="1" dirty="0">
                <a:effectLst/>
                <a:latin typeface="Corbel"/>
                <a:cs typeface="Corbel"/>
              </a:rPr>
              <a:t>billion monthly </a:t>
            </a:r>
            <a:r>
              <a:rPr lang="en-US" sz="3600" b="1" dirty="0" smtClean="0">
                <a:effectLst/>
                <a:latin typeface="Corbel"/>
                <a:cs typeface="Corbel"/>
              </a:rPr>
              <a:t>active </a:t>
            </a:r>
            <a:r>
              <a:rPr lang="en-US" sz="3600" b="1" dirty="0">
                <a:effectLst/>
                <a:latin typeface="Corbel"/>
                <a:cs typeface="Corbel"/>
              </a:rPr>
              <a:t>users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b="1" dirty="0" smtClean="0">
                <a:effectLst/>
                <a:latin typeface="Corbel"/>
                <a:cs typeface="Corbel"/>
              </a:rPr>
              <a:t>1.51 billion mobile active users</a:t>
            </a:r>
            <a:endParaRPr lang="en-US" sz="3600" b="1" dirty="0" smtClean="0">
              <a:effectLst/>
              <a:latin typeface="Corbel"/>
              <a:cs typeface="Corbel"/>
            </a:endParaRP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b="1" dirty="0" smtClean="0">
                <a:effectLst/>
                <a:latin typeface="Corbel"/>
                <a:cs typeface="Corbel"/>
              </a:rPr>
              <a:t>4.5 </a:t>
            </a:r>
            <a:r>
              <a:rPr lang="en-US" sz="3600" b="1" dirty="0">
                <a:effectLst/>
                <a:latin typeface="Corbel"/>
                <a:cs typeface="Corbel"/>
              </a:rPr>
              <a:t>billion likes generated daily </a:t>
            </a: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b="1" dirty="0" smtClean="0">
                <a:effectLst/>
                <a:latin typeface="Corbel"/>
                <a:cs typeface="Corbel"/>
              </a:rPr>
              <a:t>29.7</a:t>
            </a:r>
            <a:r>
              <a:rPr lang="en-US" sz="3600" b="1" dirty="0">
                <a:effectLst/>
                <a:latin typeface="Corbel"/>
                <a:cs typeface="Corbel"/>
              </a:rPr>
              <a:t>% of users are age 25 to 34</a:t>
            </a: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b="1" dirty="0">
                <a:effectLst/>
                <a:latin typeface="Corbel"/>
                <a:cs typeface="Corbel"/>
              </a:rPr>
              <a:t>5 new profiles are created every </a:t>
            </a:r>
            <a:r>
              <a:rPr lang="en-US" sz="3600" b="1" dirty="0" smtClean="0">
                <a:effectLst/>
                <a:latin typeface="Corbel"/>
                <a:cs typeface="Corbel"/>
              </a:rPr>
              <a:t>second</a:t>
            </a:r>
            <a:endParaRPr lang="en-US" sz="3600" b="1" dirty="0">
              <a:effectLst/>
              <a:latin typeface="Corbel"/>
              <a:cs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1734" y="6334667"/>
            <a:ext cx="234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Source: </a:t>
            </a:r>
            <a:r>
              <a:rPr lang="en-US" b="1" dirty="0" err="1" smtClean="0">
                <a:latin typeface="Corbel"/>
                <a:cs typeface="Corbel"/>
              </a:rPr>
              <a:t>zephoria.com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4142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010"/>
            <a:ext cx="8229600" cy="340598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effectLst/>
                <a:latin typeface="Corbel"/>
                <a:cs typeface="Corbel"/>
              </a:rPr>
              <a:t>300 million photos are uploaded per day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effectLst/>
                <a:latin typeface="Corbel"/>
                <a:cs typeface="Corbel"/>
              </a:rPr>
              <a:t>20 minutes average time per visit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effectLst/>
                <a:latin typeface="Corbel"/>
                <a:cs typeface="Corbel"/>
              </a:rPr>
              <a:t>4.75 billion pieces of content shared daily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effectLst/>
                <a:latin typeface="Corbel"/>
                <a:cs typeface="Corbel"/>
              </a:rPr>
              <a:t>1 in 5 page views in the U.S.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1734" y="6334667"/>
            <a:ext cx="234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Source: </a:t>
            </a:r>
            <a:r>
              <a:rPr lang="en-US" b="1" dirty="0" err="1" smtClean="0">
                <a:latin typeface="Corbel"/>
                <a:cs typeface="Corbel"/>
              </a:rPr>
              <a:t>zephoria.com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7713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1413</Words>
  <Application>Microsoft Macintosh PowerPoint</Application>
  <PresentationFormat>On-screen Show (4:3)</PresentationFormat>
  <Paragraphs>175</Paragraphs>
  <Slides>38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1_Office Theme</vt:lpstr>
      <vt:lpstr>2_Office Theme</vt:lpstr>
      <vt:lpstr>3_Office Theme</vt:lpstr>
      <vt:lpstr>PowerPoint Presentation</vt:lpstr>
      <vt:lpstr>What does your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Good Can We Do With Social Media?</vt:lpstr>
      <vt:lpstr>What Evil Can We Do With Social Media?</vt:lpstr>
      <vt:lpstr>Watch what you POST on</vt:lpstr>
      <vt:lpstr>Watch What You Post On Facebook</vt:lpstr>
      <vt:lpstr>Watch What You Post On Facebook</vt:lpstr>
      <vt:lpstr>Watch what you UPLOAD on</vt:lpstr>
      <vt:lpstr>Watch What You Upload On Facebook</vt:lpstr>
      <vt:lpstr>Watch what you SHARE/LIKE on</vt:lpstr>
      <vt:lpstr>Watch What You Share/Like on Facebook</vt:lpstr>
      <vt:lpstr>PowerPoint Presentation</vt:lpstr>
      <vt:lpstr>PowerPoint Presentation</vt:lpstr>
      <vt:lpstr>Watch What You Share/Like On Facebook</vt:lpstr>
      <vt:lpstr>PowerPoint Presentation</vt:lpstr>
      <vt:lpstr>Watch What You Share/Like On Facebook</vt:lpstr>
      <vt:lpstr>Watch what you DO on</vt:lpstr>
      <vt:lpstr>Watch What You Do On Facebook</vt:lpstr>
      <vt:lpstr>Watch your TIME spent on</vt:lpstr>
      <vt:lpstr>PowerPoint Presentation</vt:lpstr>
      <vt:lpstr>PowerPoint Presentation</vt:lpstr>
      <vt:lpstr>Watch Your Time Spent On Facebook</vt:lpstr>
      <vt:lpstr>PowerPoint Presentation</vt:lpstr>
      <vt:lpstr>PowerPoint Presentation</vt:lpstr>
      <vt:lpstr>PowerPoint Presentation</vt:lpstr>
      <vt:lpstr>PowerPoint Presentation</vt:lpstr>
      <vt:lpstr>Watch Your Time Spent On Facebook</vt:lpstr>
      <vt:lpstr>What does your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224</cp:revision>
  <dcterms:created xsi:type="dcterms:W3CDTF">2016-05-13T23:35:48Z</dcterms:created>
  <dcterms:modified xsi:type="dcterms:W3CDTF">2016-05-15T12:29:07Z</dcterms:modified>
</cp:coreProperties>
</file>