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9" r:id="rId3"/>
    <p:sldId id="256" r:id="rId4"/>
    <p:sldId id="257" r:id="rId5"/>
    <p:sldId id="258" r:id="rId6"/>
    <p:sldId id="260" r:id="rId7"/>
    <p:sldId id="261" r:id="rId8"/>
    <p:sldId id="263" r:id="rId9"/>
    <p:sldId id="264" r:id="rId10"/>
    <p:sldId id="265" r:id="rId11"/>
    <p:sldId id="266" r:id="rId12"/>
    <p:sldId id="268" r:id="rId13"/>
    <p:sldId id="269" r:id="rId14"/>
    <p:sldId id="275" r:id="rId15"/>
    <p:sldId id="270" r:id="rId16"/>
    <p:sldId id="271" r:id="rId17"/>
    <p:sldId id="272" r:id="rId18"/>
    <p:sldId id="26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1AA"/>
    <a:srgbClr val="EDD7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08" autoAdjust="0"/>
  </p:normalViewPr>
  <p:slideViewPr>
    <p:cSldViewPr snapToGrid="0" snapToObjects="1">
      <p:cViewPr varScale="1">
        <p:scale>
          <a:sx n="91" d="100"/>
          <a:sy n="91" d="100"/>
        </p:scale>
        <p:origin x="-1528" y="-112"/>
      </p:cViewPr>
      <p:guideLst>
        <p:guide orient="horz" pos="2160"/>
        <p:guide pos="2880"/>
      </p:guideLst>
    </p:cSldViewPr>
  </p:slideViewPr>
  <p:outlineViewPr>
    <p:cViewPr>
      <p:scale>
        <a:sx n="33" d="100"/>
        <a:sy n="33" d="100"/>
      </p:scale>
      <p:origin x="0" y="106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7E46A-C928-0243-B803-8902A3FB633C}"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299221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340192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341803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630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033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58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062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750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327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252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355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340903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531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6816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760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7E46A-C928-0243-B803-8902A3FB633C}" type="datetimeFigureOut">
              <a:rPr lang="en-US" smtClean="0"/>
              <a:t>6/27/16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180312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C7E46A-C928-0243-B803-8902A3FB633C}"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3634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C7E46A-C928-0243-B803-8902A3FB633C}" type="datetimeFigureOut">
              <a:rPr lang="en-US" smtClean="0"/>
              <a:t>6/27/16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75736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7E46A-C928-0243-B803-8902A3FB633C}" type="datetimeFigureOut">
              <a:rPr lang="en-US" smtClean="0"/>
              <a:t>6/27/16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389832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7E46A-C928-0243-B803-8902A3FB633C}" type="datetimeFigureOut">
              <a:rPr lang="en-US" smtClean="0"/>
              <a:t>6/27/16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145369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7E46A-C928-0243-B803-8902A3FB633C}"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263533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7E46A-C928-0243-B803-8902A3FB633C}" type="datetimeFigureOut">
              <a:rPr lang="en-US" smtClean="0"/>
              <a:t>6/27/16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21B79-ACD8-464F-887A-34F7B1522402}" type="slidenum">
              <a:rPr lang="en-US" smtClean="0"/>
              <a:t>‹#›</a:t>
            </a:fld>
            <a:endParaRPr lang="en-US"/>
          </a:p>
        </p:txBody>
      </p:sp>
    </p:spTree>
    <p:extLst>
      <p:ext uri="{BB962C8B-B14F-4D97-AF65-F5344CB8AC3E}">
        <p14:creationId xmlns:p14="http://schemas.microsoft.com/office/powerpoint/2010/main" val="744299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E46A-C928-0243-B803-8902A3FB633C}" type="datetimeFigureOut">
              <a:rPr lang="en-US" smtClean="0"/>
              <a:t>6/27/16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21B79-ACD8-464F-887A-34F7B1522402}" type="slidenum">
              <a:rPr lang="en-US" smtClean="0"/>
              <a:t>‹#›</a:t>
            </a:fld>
            <a:endParaRPr lang="en-US"/>
          </a:p>
        </p:txBody>
      </p:sp>
    </p:spTree>
    <p:extLst>
      <p:ext uri="{BB962C8B-B14F-4D97-AF65-F5344CB8AC3E}">
        <p14:creationId xmlns:p14="http://schemas.microsoft.com/office/powerpoint/2010/main" val="312270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bg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bg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bg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bg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bg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7E46A-C928-0243-B803-8902A3FB633C}" type="datetimeFigureOut">
              <a:rPr lang="en-US">
                <a:solidFill>
                  <a:prstClr val="black">
                    <a:tint val="75000"/>
                  </a:prstClr>
                </a:solidFill>
                <a:latin typeface="Calibri"/>
              </a:rPr>
              <a:pPr/>
              <a:t>6/27/16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21B79-ACD8-464F-887A-34F7B1522402}"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635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ctr" defTabSz="457200" rtl="0" eaLnBrk="1" latinLnBrk="0" hangingPunct="1">
        <a:spcBef>
          <a:spcPct val="0"/>
        </a:spcBef>
        <a:buFont typeface="Arial"/>
        <a:buNone/>
        <a:defRPr sz="4400" b="1" kern="1200">
          <a:solidFill>
            <a:schemeClr val="bg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bg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bg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bg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bg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bg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217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endParaRPr lang="en-US" sz="2800" dirty="0" smtClean="0">
              <a:solidFill>
                <a:srgbClr val="F5E1AA"/>
              </a:solidFill>
            </a:endParaRPr>
          </a:p>
          <a:p>
            <a:r>
              <a:rPr lang="is-IS" dirty="0" smtClean="0">
                <a:solidFill>
                  <a:srgbClr val="F5E1AA"/>
                </a:solidFill>
              </a:rPr>
              <a:t>…</a:t>
            </a:r>
            <a:r>
              <a:rPr lang="en-US" dirty="0">
                <a:solidFill>
                  <a:srgbClr val="F5E1AA"/>
                </a:solidFill>
              </a:rPr>
              <a:t>They have washed their robes and made them white in the blood of the </a:t>
            </a:r>
            <a:r>
              <a:rPr lang="en-US" dirty="0" smtClean="0">
                <a:solidFill>
                  <a:srgbClr val="F5E1AA"/>
                </a:solidFill>
              </a:rPr>
              <a:t>Lamb: </a:t>
            </a:r>
            <a:r>
              <a:rPr lang="is-IS" dirty="0" smtClean="0">
                <a:solidFill>
                  <a:srgbClr val="F5E1AA"/>
                </a:solidFill>
              </a:rPr>
              <a:t>Rev. 7.14</a:t>
            </a:r>
            <a:endParaRPr lang="en-US" dirty="0">
              <a:solidFill>
                <a:srgbClr val="F5E1AA"/>
              </a:solidFill>
            </a:endParaRPr>
          </a:p>
        </p:txBody>
      </p:sp>
    </p:spTree>
    <p:extLst>
      <p:ext uri="{BB962C8B-B14F-4D97-AF65-F5344CB8AC3E}">
        <p14:creationId xmlns:p14="http://schemas.microsoft.com/office/powerpoint/2010/main" val="883409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pPr>
              <a:spcBef>
                <a:spcPts val="0"/>
              </a:spcBef>
            </a:pPr>
            <a:endParaRPr lang="en-US" sz="2800" dirty="0" smtClean="0">
              <a:solidFill>
                <a:srgbClr val="F5E1AA"/>
              </a:solidFill>
            </a:endParaRPr>
          </a:p>
          <a:p>
            <a:pPr>
              <a:spcBef>
                <a:spcPts val="0"/>
              </a:spcBef>
            </a:pPr>
            <a:r>
              <a:rPr lang="en-US" dirty="0" smtClean="0">
                <a:solidFill>
                  <a:srgbClr val="F5E1AA"/>
                </a:solidFill>
              </a:rPr>
              <a:t>Do you not know that all of us who have been baptized into Christ Jesus were baptized into his death? We were buried therefore with him by baptism into death, in order that, just as Christ was raised from the dead by the glory of the Father, we too might walk in newness of life</a:t>
            </a:r>
            <a:r>
              <a:rPr lang="is-IS" dirty="0" smtClean="0">
                <a:solidFill>
                  <a:srgbClr val="F5E1AA"/>
                </a:solidFill>
              </a:rPr>
              <a:t>…</a:t>
            </a:r>
            <a:endParaRPr lang="en-US" dirty="0">
              <a:solidFill>
                <a:srgbClr val="F5E1AA"/>
              </a:solidFill>
            </a:endParaRPr>
          </a:p>
        </p:txBody>
      </p:sp>
    </p:spTree>
    <p:extLst>
      <p:ext uri="{BB962C8B-B14F-4D97-AF65-F5344CB8AC3E}">
        <p14:creationId xmlns:p14="http://schemas.microsoft.com/office/powerpoint/2010/main" val="33684913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sz="3800" dirty="0" smtClean="0">
                <a:solidFill>
                  <a:srgbClr val="F5E1AA"/>
                </a:solidFill>
              </a:rPr>
              <a:t>We </a:t>
            </a:r>
            <a:r>
              <a:rPr lang="en-US" sz="3800" dirty="0">
                <a:solidFill>
                  <a:srgbClr val="F5E1AA"/>
                </a:solidFill>
              </a:rPr>
              <a:t>must </a:t>
            </a:r>
            <a:r>
              <a:rPr lang="en-US" sz="3800" dirty="0" smtClean="0">
                <a:solidFill>
                  <a:srgbClr val="F5E1AA"/>
                </a:solidFill>
              </a:rPr>
              <a:t>APPLY the </a:t>
            </a:r>
            <a:r>
              <a:rPr lang="en-US" sz="3800" dirty="0">
                <a:solidFill>
                  <a:srgbClr val="F5E1AA"/>
                </a:solidFill>
              </a:rPr>
              <a:t>Lamb’s blood</a:t>
            </a:r>
            <a:r>
              <a:rPr lang="en-US" sz="3800" dirty="0" smtClean="0">
                <a:solidFill>
                  <a:srgbClr val="F5E1AA"/>
                </a:solidFill>
              </a:rPr>
              <a:t>:</a:t>
            </a:r>
          </a:p>
          <a:p>
            <a:pPr>
              <a:lnSpc>
                <a:spcPct val="120000"/>
              </a:lnSpc>
              <a:spcBef>
                <a:spcPts val="0"/>
              </a:spcBef>
            </a:pPr>
            <a:endParaRPr lang="en-US" sz="2800" dirty="0" smtClean="0">
              <a:solidFill>
                <a:srgbClr val="F5E1AA"/>
              </a:solidFill>
            </a:endParaRPr>
          </a:p>
          <a:p>
            <a:pPr>
              <a:lnSpc>
                <a:spcPct val="120000"/>
              </a:lnSpc>
              <a:spcBef>
                <a:spcPts val="0"/>
              </a:spcBef>
            </a:pPr>
            <a:r>
              <a:rPr lang="en-US" dirty="0" smtClean="0">
                <a:solidFill>
                  <a:srgbClr val="F5E1AA"/>
                </a:solidFill>
              </a:rPr>
              <a:t>For if we have been united with him in a death like his, we shall certainly be united with him in a resurrection like his. We know that our old self was crucified with him in order that the body of sin might be brought to nothing, so that we would no longer be enslaved to sin. For one who has died has been set free from sin. Now if we have died with Christ, we believe that we will also live with him. Rom. 6.3-8</a:t>
            </a:r>
            <a:endParaRPr lang="en-US" dirty="0">
              <a:solidFill>
                <a:srgbClr val="F5E1AA"/>
              </a:solidFill>
            </a:endParaRPr>
          </a:p>
        </p:txBody>
      </p:sp>
    </p:spTree>
    <p:extLst>
      <p:ext uri="{BB962C8B-B14F-4D97-AF65-F5344CB8AC3E}">
        <p14:creationId xmlns:p14="http://schemas.microsoft.com/office/powerpoint/2010/main" val="30567210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pPr>
              <a:spcBef>
                <a:spcPts val="0"/>
              </a:spcBef>
            </a:pPr>
            <a:endParaRPr lang="en-US" sz="2800" dirty="0" smtClean="0">
              <a:solidFill>
                <a:srgbClr val="F5E1AA"/>
              </a:solidFill>
            </a:endParaRPr>
          </a:p>
          <a:p>
            <a:pPr>
              <a:spcBef>
                <a:spcPts val="0"/>
              </a:spcBef>
            </a:pPr>
            <a:r>
              <a:rPr lang="en-US" dirty="0">
                <a:solidFill>
                  <a:srgbClr val="F5E1AA"/>
                </a:solidFill>
              </a:rPr>
              <a:t>And </a:t>
            </a:r>
            <a:r>
              <a:rPr lang="en-US" dirty="0" smtClean="0">
                <a:solidFill>
                  <a:srgbClr val="F5E1AA"/>
                </a:solidFill>
              </a:rPr>
              <a:t>Peter </a:t>
            </a:r>
            <a:r>
              <a:rPr lang="en-US" dirty="0">
                <a:solidFill>
                  <a:srgbClr val="F5E1AA"/>
                </a:solidFill>
              </a:rPr>
              <a:t>said to them, “Repent and be baptized every one of you in the name of Jesus Christ for the forgiveness of your sins, and you will receive the gift of the Holy Spirit</a:t>
            </a:r>
            <a:r>
              <a:rPr lang="en-US" dirty="0" smtClean="0">
                <a:solidFill>
                  <a:srgbClr val="F5E1AA"/>
                </a:solidFill>
              </a:rPr>
              <a:t>. Acts 2.38</a:t>
            </a:r>
            <a:endParaRPr lang="en-US" dirty="0">
              <a:solidFill>
                <a:srgbClr val="F5E1AA"/>
              </a:solidFill>
            </a:endParaRPr>
          </a:p>
        </p:txBody>
      </p:sp>
    </p:spTree>
    <p:extLst>
      <p:ext uri="{BB962C8B-B14F-4D97-AF65-F5344CB8AC3E}">
        <p14:creationId xmlns:p14="http://schemas.microsoft.com/office/powerpoint/2010/main" val="5592730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endParaRPr lang="en-US" sz="2800" dirty="0" smtClean="0">
              <a:solidFill>
                <a:srgbClr val="F5E1AA"/>
              </a:solidFill>
            </a:endParaRPr>
          </a:p>
          <a:p>
            <a:r>
              <a:rPr lang="en-US" dirty="0">
                <a:solidFill>
                  <a:srgbClr val="F5E1AA"/>
                </a:solidFill>
              </a:rPr>
              <a:t>There is therefore now no condemnation for those who are in Christ </a:t>
            </a:r>
            <a:r>
              <a:rPr lang="en-US" dirty="0" smtClean="0">
                <a:solidFill>
                  <a:srgbClr val="F5E1AA"/>
                </a:solidFill>
              </a:rPr>
              <a:t>Jesus: Rom. 8.1</a:t>
            </a:r>
          </a:p>
          <a:p>
            <a:endParaRPr lang="en-US" dirty="0">
              <a:solidFill>
                <a:srgbClr val="F5E1AA"/>
              </a:solidFill>
            </a:endParaRPr>
          </a:p>
          <a:p>
            <a:r>
              <a:rPr lang="en-US" dirty="0" smtClean="0">
                <a:solidFill>
                  <a:srgbClr val="F5E1AA"/>
                </a:solidFill>
              </a:rPr>
              <a:t>...But now in Christ Jesus you who once were far off have been brought near by the blood of Christ. Eph. 2.13</a:t>
            </a:r>
          </a:p>
        </p:txBody>
      </p:sp>
    </p:spTree>
    <p:extLst>
      <p:ext uri="{BB962C8B-B14F-4D97-AF65-F5344CB8AC3E}">
        <p14:creationId xmlns:p14="http://schemas.microsoft.com/office/powerpoint/2010/main" val="47700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must APPLY the Lamb’s blood:</a:t>
            </a:r>
          </a:p>
          <a:p>
            <a:endParaRPr lang="en-US" sz="2800" dirty="0" smtClean="0">
              <a:solidFill>
                <a:srgbClr val="F5E1AA"/>
              </a:solidFill>
            </a:endParaRPr>
          </a:p>
          <a:p>
            <a:r>
              <a:rPr lang="en-US" dirty="0" smtClean="0">
                <a:solidFill>
                  <a:srgbClr val="F5E1AA"/>
                </a:solidFill>
              </a:rPr>
              <a:t>Or do you not know that as many of us as were baptized into Christ Jesus were baptized into His death? Rom. 6.3</a:t>
            </a:r>
            <a:endParaRPr lang="en-US" dirty="0">
              <a:solidFill>
                <a:srgbClr val="F5E1AA"/>
              </a:solidFill>
            </a:endParaRPr>
          </a:p>
        </p:txBody>
      </p:sp>
    </p:spTree>
    <p:extLst>
      <p:ext uri="{BB962C8B-B14F-4D97-AF65-F5344CB8AC3E}">
        <p14:creationId xmlns:p14="http://schemas.microsoft.com/office/powerpoint/2010/main" val="595032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a:xfrm>
            <a:off x="457199" y="1600200"/>
            <a:ext cx="8585627" cy="4525963"/>
          </a:xfrm>
        </p:spPr>
        <p:txBody>
          <a:bodyPr>
            <a:normAutofit fontScale="92500" lnSpcReduction="10000"/>
          </a:bodyPr>
          <a:lstStyle/>
          <a:p>
            <a:pPr>
              <a:lnSpc>
                <a:spcPct val="110000"/>
              </a:lnSpc>
              <a:spcBef>
                <a:spcPts val="0"/>
              </a:spcBef>
            </a:pPr>
            <a:r>
              <a:rPr lang="en-US" sz="3500" dirty="0" smtClean="0">
                <a:solidFill>
                  <a:srgbClr val="F5E1AA"/>
                </a:solidFill>
              </a:rPr>
              <a:t>We </a:t>
            </a:r>
            <a:r>
              <a:rPr lang="en-US" sz="3500" dirty="0">
                <a:solidFill>
                  <a:srgbClr val="F5E1AA"/>
                </a:solidFill>
              </a:rPr>
              <a:t>must </a:t>
            </a:r>
            <a:r>
              <a:rPr lang="en-US" sz="3500" dirty="0" smtClean="0">
                <a:solidFill>
                  <a:srgbClr val="F5E1AA"/>
                </a:solidFill>
              </a:rPr>
              <a:t>APPLY the </a:t>
            </a:r>
            <a:r>
              <a:rPr lang="en-US" sz="3500" dirty="0">
                <a:solidFill>
                  <a:srgbClr val="F5E1AA"/>
                </a:solidFill>
              </a:rPr>
              <a:t>Lamb’s blood: </a:t>
            </a:r>
            <a:r>
              <a:rPr lang="en-US" sz="2200" dirty="0">
                <a:solidFill>
                  <a:srgbClr val="F5E1AA"/>
                </a:solidFill>
              </a:rPr>
              <a:t>Matt. 26.28; Rev. 1.5; 5.9-10; 7.14; Rom. 6.3-8; 8.1; Eph. 5.26; Eph. 2.13; Gal. 3.26-27</a:t>
            </a:r>
          </a:p>
          <a:p>
            <a:pPr>
              <a:lnSpc>
                <a:spcPct val="110000"/>
              </a:lnSpc>
              <a:spcBef>
                <a:spcPts val="0"/>
              </a:spcBef>
            </a:pPr>
            <a:endParaRPr lang="en-US" dirty="0">
              <a:solidFill>
                <a:srgbClr val="F5E1AA"/>
              </a:solidFill>
            </a:endParaRPr>
          </a:p>
          <a:p>
            <a:pPr>
              <a:lnSpc>
                <a:spcPct val="110000"/>
              </a:lnSpc>
              <a:spcBef>
                <a:spcPts val="0"/>
              </a:spcBef>
            </a:pPr>
            <a:r>
              <a:rPr lang="en-US" sz="3500" dirty="0" smtClean="0">
                <a:solidFill>
                  <a:srgbClr val="F5E1AA"/>
                </a:solidFill>
              </a:rPr>
              <a:t>We </a:t>
            </a:r>
            <a:r>
              <a:rPr lang="en-US" sz="3500" dirty="0">
                <a:solidFill>
                  <a:srgbClr val="F5E1AA"/>
                </a:solidFill>
              </a:rPr>
              <a:t>must </a:t>
            </a:r>
            <a:r>
              <a:rPr lang="en-US" sz="3500" dirty="0" smtClean="0">
                <a:solidFill>
                  <a:srgbClr val="F5E1AA"/>
                </a:solidFill>
              </a:rPr>
              <a:t>EAT the </a:t>
            </a:r>
            <a:r>
              <a:rPr lang="en-US" sz="3500" dirty="0">
                <a:solidFill>
                  <a:srgbClr val="F5E1AA"/>
                </a:solidFill>
              </a:rPr>
              <a:t>Lamb’s flesh: </a:t>
            </a:r>
            <a:r>
              <a:rPr lang="en-US" sz="2200" dirty="0">
                <a:solidFill>
                  <a:srgbClr val="F5E1AA"/>
                </a:solidFill>
              </a:rPr>
              <a:t>John 6.35, 48-58; cf. 27, 63</a:t>
            </a:r>
            <a:endParaRPr lang="en-US" sz="2800" dirty="0">
              <a:solidFill>
                <a:srgbClr val="F5E1AA"/>
              </a:solidFill>
            </a:endParaRPr>
          </a:p>
          <a:p>
            <a:pPr>
              <a:lnSpc>
                <a:spcPct val="110000"/>
              </a:lnSpc>
              <a:spcBef>
                <a:spcPts val="0"/>
              </a:spcBef>
            </a:pPr>
            <a:endParaRPr lang="en-US" dirty="0" smtClean="0">
              <a:solidFill>
                <a:srgbClr val="F5E1AA"/>
              </a:solidFill>
            </a:endParaRPr>
          </a:p>
          <a:p>
            <a:pPr>
              <a:lnSpc>
                <a:spcPct val="110000"/>
              </a:lnSpc>
              <a:spcBef>
                <a:spcPts val="0"/>
              </a:spcBef>
            </a:pPr>
            <a:r>
              <a:rPr lang="en-US" sz="3500" dirty="0" smtClean="0">
                <a:solidFill>
                  <a:srgbClr val="F5E1AA"/>
                </a:solidFill>
              </a:rPr>
              <a:t>We </a:t>
            </a:r>
            <a:r>
              <a:rPr lang="en-US" sz="3500" dirty="0">
                <a:solidFill>
                  <a:srgbClr val="F5E1AA"/>
                </a:solidFill>
              </a:rPr>
              <a:t>must </a:t>
            </a:r>
            <a:r>
              <a:rPr lang="en-US" sz="3500" dirty="0" smtClean="0">
                <a:solidFill>
                  <a:srgbClr val="F5E1AA"/>
                </a:solidFill>
              </a:rPr>
              <a:t>STAY in </a:t>
            </a:r>
            <a:r>
              <a:rPr lang="en-US" sz="3500" dirty="0">
                <a:solidFill>
                  <a:srgbClr val="F5E1AA"/>
                </a:solidFill>
              </a:rPr>
              <a:t>the body covered by the blood: </a:t>
            </a:r>
            <a:r>
              <a:rPr lang="en-US" sz="2200" dirty="0">
                <a:solidFill>
                  <a:srgbClr val="F5E1AA"/>
                </a:solidFill>
              </a:rPr>
              <a:t>1 John 1.7; 2 John 9; Eph. </a:t>
            </a:r>
            <a:r>
              <a:rPr lang="en-US" sz="2200" dirty="0" smtClean="0">
                <a:solidFill>
                  <a:srgbClr val="F5E1AA"/>
                </a:solidFill>
              </a:rPr>
              <a:t>5.23</a:t>
            </a:r>
          </a:p>
          <a:p>
            <a:pPr>
              <a:lnSpc>
                <a:spcPct val="110000"/>
              </a:lnSpc>
              <a:spcBef>
                <a:spcPts val="0"/>
              </a:spcBef>
            </a:pPr>
            <a:endParaRPr lang="en-US" sz="2800" dirty="0">
              <a:solidFill>
                <a:srgbClr val="F5E1AA"/>
              </a:solidFill>
            </a:endParaRPr>
          </a:p>
          <a:p>
            <a:pPr>
              <a:lnSpc>
                <a:spcPct val="110000"/>
              </a:lnSpc>
              <a:spcBef>
                <a:spcPts val="0"/>
              </a:spcBef>
            </a:pPr>
            <a:r>
              <a:rPr lang="en-US" sz="3500" dirty="0" smtClean="0">
                <a:solidFill>
                  <a:srgbClr val="F5E1AA"/>
                </a:solidFill>
              </a:rPr>
              <a:t>We must CELEBRATE the festival: </a:t>
            </a:r>
            <a:r>
              <a:rPr lang="en-US" sz="2000" dirty="0" smtClean="0">
                <a:solidFill>
                  <a:srgbClr val="F5E1AA"/>
                </a:solidFill>
              </a:rPr>
              <a:t>1 Cor. 5.6-8</a:t>
            </a:r>
            <a:endParaRPr lang="en-US" sz="2000" dirty="0">
              <a:solidFill>
                <a:srgbClr val="F5E1AA"/>
              </a:solidFill>
            </a:endParaRPr>
          </a:p>
        </p:txBody>
      </p:sp>
    </p:spTree>
    <p:extLst>
      <p:ext uri="{BB962C8B-B14F-4D97-AF65-F5344CB8AC3E}">
        <p14:creationId xmlns:p14="http://schemas.microsoft.com/office/powerpoint/2010/main" val="298081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5E1AA"/>
                </a:solidFill>
              </a:rPr>
              <a:t>Each father chose the lamb for his household. Our Father chose a lamb; His only SON.</a:t>
            </a:r>
            <a:endParaRPr lang="en-US" sz="3200" dirty="0">
              <a:solidFill>
                <a:srgbClr val="F5E1AA"/>
              </a:solidFill>
            </a:endParaRPr>
          </a:p>
        </p:txBody>
      </p:sp>
      <p:sp>
        <p:nvSpPr>
          <p:cNvPr id="3" name="Content Placeholder 2"/>
          <p:cNvSpPr>
            <a:spLocks noGrp="1"/>
          </p:cNvSpPr>
          <p:nvPr>
            <p:ph idx="1"/>
          </p:nvPr>
        </p:nvSpPr>
        <p:spPr/>
        <p:txBody>
          <a:bodyPr>
            <a:noAutofit/>
          </a:bodyPr>
          <a:lstStyle/>
          <a:p>
            <a:pPr>
              <a:spcBef>
                <a:spcPts val="0"/>
              </a:spcBef>
            </a:pPr>
            <a:r>
              <a:rPr lang="en-US" dirty="0" smtClean="0">
                <a:solidFill>
                  <a:srgbClr val="F5E1AA"/>
                </a:solidFill>
              </a:rPr>
              <a:t>Jesus’ blood provides </a:t>
            </a:r>
            <a:r>
              <a:rPr lang="en-US" dirty="0">
                <a:solidFill>
                  <a:srgbClr val="F5E1AA"/>
                </a:solidFill>
              </a:rPr>
              <a:t>a </a:t>
            </a:r>
            <a:r>
              <a:rPr lang="en-US" dirty="0" smtClean="0">
                <a:solidFill>
                  <a:srgbClr val="F5E1AA"/>
                </a:solidFill>
              </a:rPr>
              <a:t>COVERING: </a:t>
            </a:r>
            <a:r>
              <a:rPr lang="en-US" sz="1800" dirty="0">
                <a:solidFill>
                  <a:srgbClr val="F5E1AA"/>
                </a:solidFill>
              </a:rPr>
              <a:t>Rom. </a:t>
            </a:r>
            <a:r>
              <a:rPr lang="en-US" sz="1800" dirty="0" smtClean="0">
                <a:solidFill>
                  <a:srgbClr val="F5E1AA"/>
                </a:solidFill>
              </a:rPr>
              <a:t>4.6-8; </a:t>
            </a:r>
            <a:r>
              <a:rPr lang="en-US" sz="1800" dirty="0">
                <a:solidFill>
                  <a:srgbClr val="F5E1AA"/>
                </a:solidFill>
              </a:rPr>
              <a:t>5.8-9</a:t>
            </a:r>
            <a:endParaRPr lang="en-US" sz="1800" dirty="0" smtClean="0">
              <a:solidFill>
                <a:srgbClr val="F5E1AA"/>
              </a:solidFill>
            </a:endParaRPr>
          </a:p>
          <a:p>
            <a:pPr>
              <a:spcBef>
                <a:spcPts val="0"/>
              </a:spcBef>
            </a:pPr>
            <a:endParaRPr lang="en-US" dirty="0" smtClean="0">
              <a:solidFill>
                <a:srgbClr val="F5E1AA"/>
              </a:solidFill>
            </a:endParaRPr>
          </a:p>
          <a:p>
            <a:pPr>
              <a:spcBef>
                <a:spcPts val="0"/>
              </a:spcBef>
            </a:pPr>
            <a:r>
              <a:rPr lang="en-US" dirty="0" smtClean="0">
                <a:solidFill>
                  <a:srgbClr val="F5E1AA"/>
                </a:solidFill>
              </a:rPr>
              <a:t>We must PURGE out “the leaven of malice and wickedness” </a:t>
            </a:r>
            <a:r>
              <a:rPr lang="en-US" sz="1800" dirty="0" smtClean="0">
                <a:solidFill>
                  <a:srgbClr val="F5E1AA"/>
                </a:solidFill>
              </a:rPr>
              <a:t>1 Cor. 5.8</a:t>
            </a:r>
          </a:p>
          <a:p>
            <a:pPr>
              <a:spcBef>
                <a:spcPts val="0"/>
              </a:spcBef>
            </a:pPr>
            <a:endParaRPr lang="en-US" dirty="0" smtClean="0">
              <a:solidFill>
                <a:srgbClr val="F5E1AA"/>
              </a:solidFill>
            </a:endParaRPr>
          </a:p>
          <a:p>
            <a:pPr>
              <a:spcBef>
                <a:spcPts val="0"/>
              </a:spcBef>
            </a:pPr>
            <a:r>
              <a:rPr lang="en-US" dirty="0" smtClean="0">
                <a:solidFill>
                  <a:srgbClr val="F5E1AA"/>
                </a:solidFill>
              </a:rPr>
              <a:t>Without the covering the WRATH of </a:t>
            </a:r>
            <a:r>
              <a:rPr lang="en-US" dirty="0">
                <a:solidFill>
                  <a:srgbClr val="F5E1AA"/>
                </a:solidFill>
              </a:rPr>
              <a:t>God </a:t>
            </a:r>
            <a:r>
              <a:rPr lang="en-US" dirty="0" smtClean="0">
                <a:solidFill>
                  <a:srgbClr val="F5E1AA"/>
                </a:solidFill>
              </a:rPr>
              <a:t>remains on </a:t>
            </a:r>
            <a:r>
              <a:rPr lang="en-US" dirty="0">
                <a:solidFill>
                  <a:srgbClr val="F5E1AA"/>
                </a:solidFill>
              </a:rPr>
              <a:t>us: </a:t>
            </a:r>
            <a:r>
              <a:rPr lang="en-US" sz="1800" dirty="0" smtClean="0">
                <a:solidFill>
                  <a:srgbClr val="F5E1AA"/>
                </a:solidFill>
              </a:rPr>
              <a:t>2 Thess</a:t>
            </a:r>
            <a:r>
              <a:rPr lang="en-US" sz="1800" dirty="0">
                <a:solidFill>
                  <a:srgbClr val="F5E1AA"/>
                </a:solidFill>
              </a:rPr>
              <a:t>. 1.8-</a:t>
            </a:r>
            <a:r>
              <a:rPr lang="en-US" sz="1800" dirty="0" smtClean="0">
                <a:solidFill>
                  <a:srgbClr val="F5E1AA"/>
                </a:solidFill>
              </a:rPr>
              <a:t>9</a:t>
            </a:r>
            <a:endParaRPr lang="en-US" sz="2400" dirty="0">
              <a:solidFill>
                <a:srgbClr val="F5E1AA"/>
              </a:solidFill>
            </a:endParaRPr>
          </a:p>
        </p:txBody>
      </p:sp>
    </p:spTree>
    <p:extLst>
      <p:ext uri="{BB962C8B-B14F-4D97-AF65-F5344CB8AC3E}">
        <p14:creationId xmlns:p14="http://schemas.microsoft.com/office/powerpoint/2010/main" val="1758738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480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46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5E1AA"/>
                </a:solidFill>
              </a:rPr>
              <a:t>What Is the Passover Lamb?</a:t>
            </a:r>
            <a:endParaRPr lang="en-US" dirty="0">
              <a:solidFill>
                <a:srgbClr val="F5E1AA"/>
              </a:solidFill>
            </a:endParaRPr>
          </a:p>
        </p:txBody>
      </p:sp>
      <p:sp>
        <p:nvSpPr>
          <p:cNvPr id="3" name="Content Placeholder 2"/>
          <p:cNvSpPr>
            <a:spLocks noGrp="1"/>
          </p:cNvSpPr>
          <p:nvPr>
            <p:ph idx="1"/>
          </p:nvPr>
        </p:nvSpPr>
        <p:spPr>
          <a:xfrm>
            <a:off x="340659" y="1600200"/>
            <a:ext cx="8462682" cy="4839447"/>
          </a:xfrm>
        </p:spPr>
        <p:txBody>
          <a:bodyPr>
            <a:normAutofit fontScale="92500"/>
          </a:bodyPr>
          <a:lstStyle/>
          <a:p>
            <a:pPr>
              <a:spcBef>
                <a:spcPts val="0"/>
              </a:spcBef>
            </a:pPr>
            <a:r>
              <a:rPr lang="en-US" dirty="0" smtClean="0">
                <a:solidFill>
                  <a:srgbClr val="F5E1AA"/>
                </a:solidFill>
              </a:rPr>
              <a:t>The </a:t>
            </a:r>
            <a:r>
              <a:rPr lang="en-US" dirty="0">
                <a:solidFill>
                  <a:srgbClr val="F5E1AA"/>
                </a:solidFill>
              </a:rPr>
              <a:t>Passover was instituted in Egypt before the children of Israel were </a:t>
            </a:r>
            <a:r>
              <a:rPr lang="en-US" dirty="0" smtClean="0">
                <a:solidFill>
                  <a:srgbClr val="F5E1AA"/>
                </a:solidFill>
              </a:rPr>
              <a:t>DELIVERED from bondage.</a:t>
            </a:r>
          </a:p>
          <a:p>
            <a:pPr>
              <a:spcBef>
                <a:spcPts val="0"/>
              </a:spcBef>
            </a:pPr>
            <a:endParaRPr lang="en-US" dirty="0">
              <a:solidFill>
                <a:srgbClr val="F5E1AA"/>
              </a:solidFill>
            </a:endParaRPr>
          </a:p>
          <a:p>
            <a:pPr lvl="1">
              <a:spcBef>
                <a:spcPts val="0"/>
              </a:spcBef>
            </a:pPr>
            <a:r>
              <a:rPr lang="en-US" sz="3200" dirty="0" smtClean="0">
                <a:solidFill>
                  <a:srgbClr val="F5E1AA"/>
                </a:solidFill>
              </a:rPr>
              <a:t>They </a:t>
            </a:r>
            <a:r>
              <a:rPr lang="en-US" sz="3200" dirty="0">
                <a:solidFill>
                  <a:srgbClr val="F5E1AA"/>
                </a:solidFill>
              </a:rPr>
              <a:t>were to examine the lamb: </a:t>
            </a:r>
            <a:r>
              <a:rPr lang="en-US" sz="2100" dirty="0" smtClean="0">
                <a:solidFill>
                  <a:srgbClr val="F5E1AA"/>
                </a:solidFill>
              </a:rPr>
              <a:t>Exodus</a:t>
            </a:r>
            <a:r>
              <a:rPr lang="en-US" sz="3200" dirty="0">
                <a:solidFill>
                  <a:srgbClr val="F5E1AA"/>
                </a:solidFill>
              </a:rPr>
              <a:t> </a:t>
            </a:r>
            <a:r>
              <a:rPr lang="en-US" sz="2000" dirty="0" smtClean="0">
                <a:solidFill>
                  <a:srgbClr val="F5E1AA"/>
                </a:solidFill>
              </a:rPr>
              <a:t>12.3</a:t>
            </a:r>
            <a:r>
              <a:rPr lang="en-US" sz="2000" dirty="0">
                <a:solidFill>
                  <a:srgbClr val="F5E1AA"/>
                </a:solidFill>
              </a:rPr>
              <a:t>, 5-6</a:t>
            </a:r>
          </a:p>
          <a:p>
            <a:pPr lvl="1">
              <a:spcBef>
                <a:spcPts val="0"/>
              </a:spcBef>
            </a:pPr>
            <a:r>
              <a:rPr lang="en-US" sz="3200" dirty="0" smtClean="0">
                <a:solidFill>
                  <a:srgbClr val="F5E1AA"/>
                </a:solidFill>
              </a:rPr>
              <a:t>They </a:t>
            </a:r>
            <a:r>
              <a:rPr lang="en-US" sz="3200" dirty="0">
                <a:solidFill>
                  <a:srgbClr val="F5E1AA"/>
                </a:solidFill>
              </a:rPr>
              <a:t>were to kill the lamb: </a:t>
            </a:r>
            <a:r>
              <a:rPr lang="en-US" sz="2000" dirty="0" smtClean="0">
                <a:solidFill>
                  <a:srgbClr val="F5E1AA"/>
                </a:solidFill>
              </a:rPr>
              <a:t>6, 46</a:t>
            </a:r>
            <a:endParaRPr lang="en-US" sz="2000" dirty="0">
              <a:solidFill>
                <a:srgbClr val="F5E1AA"/>
              </a:solidFill>
            </a:endParaRPr>
          </a:p>
          <a:p>
            <a:pPr lvl="1">
              <a:spcBef>
                <a:spcPts val="0"/>
              </a:spcBef>
            </a:pPr>
            <a:r>
              <a:rPr lang="en-US" sz="3200" dirty="0" smtClean="0">
                <a:solidFill>
                  <a:srgbClr val="F5E1AA"/>
                </a:solidFill>
              </a:rPr>
              <a:t>They </a:t>
            </a:r>
            <a:r>
              <a:rPr lang="en-US" sz="3200" dirty="0">
                <a:solidFill>
                  <a:srgbClr val="F5E1AA"/>
                </a:solidFill>
              </a:rPr>
              <a:t>were to apply the </a:t>
            </a:r>
            <a:r>
              <a:rPr lang="en-US" sz="3200" dirty="0" smtClean="0">
                <a:solidFill>
                  <a:srgbClr val="F5E1AA"/>
                </a:solidFill>
              </a:rPr>
              <a:t>blood: </a:t>
            </a:r>
            <a:r>
              <a:rPr lang="en-US" sz="2000" dirty="0" smtClean="0">
                <a:solidFill>
                  <a:srgbClr val="F5E1AA"/>
                </a:solidFill>
              </a:rPr>
              <a:t>7</a:t>
            </a:r>
            <a:endParaRPr lang="en-US" sz="2000" dirty="0">
              <a:solidFill>
                <a:srgbClr val="F5E1AA"/>
              </a:solidFill>
            </a:endParaRPr>
          </a:p>
          <a:p>
            <a:pPr lvl="1">
              <a:spcBef>
                <a:spcPts val="0"/>
              </a:spcBef>
            </a:pPr>
            <a:r>
              <a:rPr lang="en-US" sz="3200" dirty="0" smtClean="0">
                <a:solidFill>
                  <a:srgbClr val="F5E1AA"/>
                </a:solidFill>
              </a:rPr>
              <a:t>They </a:t>
            </a:r>
            <a:r>
              <a:rPr lang="en-US" sz="3200" dirty="0">
                <a:solidFill>
                  <a:srgbClr val="F5E1AA"/>
                </a:solidFill>
              </a:rPr>
              <a:t>were to eat the Lamb: </a:t>
            </a:r>
            <a:r>
              <a:rPr lang="en-US" sz="2000" dirty="0" smtClean="0">
                <a:solidFill>
                  <a:srgbClr val="F5E1AA"/>
                </a:solidFill>
              </a:rPr>
              <a:t>4</a:t>
            </a:r>
            <a:r>
              <a:rPr lang="en-US" sz="2000" dirty="0">
                <a:solidFill>
                  <a:srgbClr val="F5E1AA"/>
                </a:solidFill>
              </a:rPr>
              <a:t>, 8-</a:t>
            </a:r>
            <a:r>
              <a:rPr lang="en-US" sz="2000" dirty="0" smtClean="0">
                <a:solidFill>
                  <a:srgbClr val="F5E1AA"/>
                </a:solidFill>
              </a:rPr>
              <a:t>11</a:t>
            </a:r>
            <a:endParaRPr lang="en-US" sz="2000" dirty="0">
              <a:solidFill>
                <a:srgbClr val="F5E1AA"/>
              </a:solidFill>
            </a:endParaRPr>
          </a:p>
          <a:p>
            <a:pPr lvl="1">
              <a:spcBef>
                <a:spcPts val="0"/>
              </a:spcBef>
            </a:pPr>
            <a:r>
              <a:rPr lang="en-US" sz="3200" dirty="0" smtClean="0">
                <a:solidFill>
                  <a:srgbClr val="F5E1AA"/>
                </a:solidFill>
              </a:rPr>
              <a:t>They were to remove the leaven: </a:t>
            </a:r>
            <a:r>
              <a:rPr lang="en-US" sz="2000" dirty="0" smtClean="0">
                <a:solidFill>
                  <a:srgbClr val="F5E1AA"/>
                </a:solidFill>
              </a:rPr>
              <a:t>15, 19; cf. 13.7</a:t>
            </a:r>
          </a:p>
          <a:p>
            <a:pPr lvl="1">
              <a:spcBef>
                <a:spcPts val="0"/>
              </a:spcBef>
            </a:pPr>
            <a:r>
              <a:rPr lang="en-US" sz="3200" dirty="0" smtClean="0">
                <a:solidFill>
                  <a:srgbClr val="F5E1AA"/>
                </a:solidFill>
              </a:rPr>
              <a:t>They were to stay in the house: </a:t>
            </a:r>
            <a:r>
              <a:rPr lang="en-US" sz="2000" dirty="0" smtClean="0">
                <a:solidFill>
                  <a:srgbClr val="F5E1AA"/>
                </a:solidFill>
              </a:rPr>
              <a:t>22</a:t>
            </a:r>
            <a:endParaRPr lang="en-US" sz="2000" dirty="0">
              <a:solidFill>
                <a:srgbClr val="F5E1AA"/>
              </a:solidFill>
            </a:endParaRPr>
          </a:p>
          <a:p>
            <a:pPr lvl="1">
              <a:spcBef>
                <a:spcPts val="0"/>
              </a:spcBef>
            </a:pPr>
            <a:r>
              <a:rPr lang="en-US" sz="3200" dirty="0" smtClean="0">
                <a:solidFill>
                  <a:srgbClr val="F5E1AA"/>
                </a:solidFill>
              </a:rPr>
              <a:t>They </a:t>
            </a:r>
            <a:r>
              <a:rPr lang="en-US" sz="3200" dirty="0">
                <a:solidFill>
                  <a:srgbClr val="F5E1AA"/>
                </a:solidFill>
              </a:rPr>
              <a:t>were to celebrate the festival: </a:t>
            </a:r>
            <a:r>
              <a:rPr lang="en-US" sz="1800" dirty="0" smtClean="0">
                <a:solidFill>
                  <a:srgbClr val="F5E1AA"/>
                </a:solidFill>
              </a:rPr>
              <a:t>14</a:t>
            </a:r>
            <a:r>
              <a:rPr lang="en-US" sz="1800" dirty="0">
                <a:solidFill>
                  <a:srgbClr val="F5E1AA"/>
                </a:solidFill>
              </a:rPr>
              <a:t>, </a:t>
            </a:r>
            <a:r>
              <a:rPr lang="en-US" sz="1800" dirty="0" smtClean="0">
                <a:solidFill>
                  <a:srgbClr val="F5E1AA"/>
                </a:solidFill>
              </a:rPr>
              <a:t>17, 43</a:t>
            </a:r>
            <a:r>
              <a:rPr lang="en-US" sz="1800" dirty="0">
                <a:solidFill>
                  <a:srgbClr val="F5E1AA"/>
                </a:solidFill>
              </a:rPr>
              <a:t>-</a:t>
            </a:r>
            <a:r>
              <a:rPr lang="en-US" sz="1800" dirty="0" smtClean="0">
                <a:solidFill>
                  <a:srgbClr val="F5E1AA"/>
                </a:solidFill>
              </a:rPr>
              <a:t>50</a:t>
            </a:r>
            <a:endParaRPr lang="en-US" sz="1800" dirty="0">
              <a:solidFill>
                <a:srgbClr val="F5E1AA"/>
              </a:solidFill>
            </a:endParaRPr>
          </a:p>
        </p:txBody>
      </p:sp>
    </p:spTree>
    <p:extLst>
      <p:ext uri="{BB962C8B-B14F-4D97-AF65-F5344CB8AC3E}">
        <p14:creationId xmlns:p14="http://schemas.microsoft.com/office/powerpoint/2010/main" val="339429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E1AA"/>
                </a:solidFill>
              </a:rPr>
              <a:t>What Is the Passover Lamb?</a:t>
            </a:r>
            <a:endParaRPr lang="en-US" dirty="0">
              <a:solidFill>
                <a:srgbClr val="F5E1AA"/>
              </a:solidFill>
            </a:endParaRPr>
          </a:p>
        </p:txBody>
      </p:sp>
      <p:sp>
        <p:nvSpPr>
          <p:cNvPr id="3" name="Content Placeholder 2"/>
          <p:cNvSpPr>
            <a:spLocks noGrp="1"/>
          </p:cNvSpPr>
          <p:nvPr>
            <p:ph idx="1"/>
          </p:nvPr>
        </p:nvSpPr>
        <p:spPr/>
        <p:txBody>
          <a:bodyPr/>
          <a:lstStyle/>
          <a:p>
            <a:r>
              <a:rPr lang="en-US" dirty="0" smtClean="0">
                <a:solidFill>
                  <a:srgbClr val="F5E1AA"/>
                </a:solidFill>
              </a:rPr>
              <a:t>The purpose of God’s instructions was to SAVE them from DEATH: Exo. 11.4-6; 12.12-13, 22-27, 29-30, 51</a:t>
            </a:r>
          </a:p>
          <a:p>
            <a:endParaRPr lang="en-US" dirty="0">
              <a:solidFill>
                <a:srgbClr val="F5E1AA"/>
              </a:solidFill>
            </a:endParaRPr>
          </a:p>
          <a:p>
            <a:r>
              <a:rPr lang="en-US" dirty="0" smtClean="0">
                <a:solidFill>
                  <a:srgbClr val="F5E1AA"/>
                </a:solidFill>
              </a:rPr>
              <a:t>“By faith he kept the Passover and sprinkled the blood, so that the Destroyer of the firstborn might not touch them” Heb. 11.28</a:t>
            </a:r>
          </a:p>
        </p:txBody>
      </p:sp>
    </p:spTree>
    <p:extLst>
      <p:ext uri="{BB962C8B-B14F-4D97-AF65-F5344CB8AC3E}">
        <p14:creationId xmlns:p14="http://schemas.microsoft.com/office/powerpoint/2010/main" val="652842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Christ </a:t>
            </a:r>
            <a:r>
              <a:rPr lang="en-US" dirty="0">
                <a:solidFill>
                  <a:srgbClr val="F5E1AA"/>
                </a:solidFill>
              </a:rPr>
              <a:t>is </a:t>
            </a:r>
            <a:r>
              <a:rPr lang="en-US" dirty="0" smtClean="0">
                <a:solidFill>
                  <a:srgbClr val="F5E1AA"/>
                </a:solidFill>
              </a:rPr>
              <a:t>PICTURED as a Lamb: John 1.29, etc.</a:t>
            </a:r>
          </a:p>
          <a:p>
            <a:pPr>
              <a:spcBef>
                <a:spcPts val="0"/>
              </a:spcBef>
            </a:pPr>
            <a:endParaRPr lang="en-US" dirty="0">
              <a:solidFill>
                <a:srgbClr val="F5E1AA"/>
              </a:solidFill>
            </a:endParaRPr>
          </a:p>
          <a:p>
            <a:pPr lvl="1">
              <a:spcBef>
                <a:spcPts val="0"/>
              </a:spcBef>
            </a:pPr>
            <a:r>
              <a:rPr lang="en-US" sz="3200" dirty="0" smtClean="0">
                <a:solidFill>
                  <a:srgbClr val="F5E1AA"/>
                </a:solidFill>
              </a:rPr>
              <a:t>Our </a:t>
            </a:r>
            <a:r>
              <a:rPr lang="en-US" sz="3200" dirty="0">
                <a:solidFill>
                  <a:srgbClr val="F5E1AA"/>
                </a:solidFill>
              </a:rPr>
              <a:t>lamb has been </a:t>
            </a:r>
            <a:r>
              <a:rPr lang="en-US" sz="3200" dirty="0" smtClean="0">
                <a:solidFill>
                  <a:srgbClr val="F5E1AA"/>
                </a:solidFill>
              </a:rPr>
              <a:t>EXAMINED:</a:t>
            </a:r>
            <a:r>
              <a:rPr lang="en-US" dirty="0" smtClean="0">
                <a:solidFill>
                  <a:srgbClr val="F5E1AA"/>
                </a:solidFill>
              </a:rPr>
              <a:t> Cf</a:t>
            </a:r>
            <a:r>
              <a:rPr lang="en-US" dirty="0">
                <a:solidFill>
                  <a:srgbClr val="F5E1AA"/>
                </a:solidFill>
              </a:rPr>
              <a:t>. John 18.29, 38; </a:t>
            </a:r>
            <a:r>
              <a:rPr lang="en-US" dirty="0" smtClean="0">
                <a:solidFill>
                  <a:srgbClr val="F5E1AA"/>
                </a:solidFill>
              </a:rPr>
              <a:t>Heb</a:t>
            </a:r>
            <a:r>
              <a:rPr lang="en-US" dirty="0">
                <a:solidFill>
                  <a:srgbClr val="F5E1AA"/>
                </a:solidFill>
              </a:rPr>
              <a:t>. </a:t>
            </a:r>
            <a:r>
              <a:rPr lang="en-US" dirty="0" smtClean="0">
                <a:solidFill>
                  <a:srgbClr val="F5E1AA"/>
                </a:solidFill>
              </a:rPr>
              <a:t>4.15; 1 </a:t>
            </a:r>
            <a:r>
              <a:rPr lang="en-US" dirty="0">
                <a:solidFill>
                  <a:srgbClr val="F5E1AA"/>
                </a:solidFill>
              </a:rPr>
              <a:t>Peter 1.18-19; Heb. </a:t>
            </a:r>
            <a:r>
              <a:rPr lang="en-US" dirty="0" smtClean="0">
                <a:solidFill>
                  <a:srgbClr val="F5E1AA"/>
                </a:solidFill>
              </a:rPr>
              <a:t>9.14</a:t>
            </a:r>
          </a:p>
          <a:p>
            <a:pPr lvl="1">
              <a:spcBef>
                <a:spcPts val="0"/>
              </a:spcBef>
            </a:pPr>
            <a:endParaRPr lang="en-US" dirty="0" smtClean="0">
              <a:solidFill>
                <a:srgbClr val="F5E1AA"/>
              </a:solidFill>
            </a:endParaRPr>
          </a:p>
          <a:p>
            <a:pPr lvl="1">
              <a:spcBef>
                <a:spcPts val="0"/>
              </a:spcBef>
            </a:pPr>
            <a:r>
              <a:rPr lang="en-US" sz="3200" dirty="0" smtClean="0">
                <a:solidFill>
                  <a:srgbClr val="F5E1AA"/>
                </a:solidFill>
              </a:rPr>
              <a:t>Our </a:t>
            </a:r>
            <a:r>
              <a:rPr lang="en-US" sz="3200" dirty="0">
                <a:solidFill>
                  <a:srgbClr val="F5E1AA"/>
                </a:solidFill>
              </a:rPr>
              <a:t>lamb has been </a:t>
            </a:r>
            <a:r>
              <a:rPr lang="en-US" sz="3200" dirty="0" smtClean="0">
                <a:solidFill>
                  <a:srgbClr val="F5E1AA"/>
                </a:solidFill>
              </a:rPr>
              <a:t>SACRIFICED:</a:t>
            </a:r>
            <a:r>
              <a:rPr lang="en-US" dirty="0" smtClean="0">
                <a:solidFill>
                  <a:srgbClr val="F5E1AA"/>
                </a:solidFill>
              </a:rPr>
              <a:t> </a:t>
            </a:r>
            <a:r>
              <a:rPr lang="en-US" sz="2400" dirty="0" smtClean="0">
                <a:solidFill>
                  <a:srgbClr val="F5E1AA"/>
                </a:solidFill>
              </a:rPr>
              <a:t>John </a:t>
            </a:r>
            <a:r>
              <a:rPr lang="en-US" sz="2400" dirty="0">
                <a:solidFill>
                  <a:srgbClr val="F5E1AA"/>
                </a:solidFill>
              </a:rPr>
              <a:t>19.31-</a:t>
            </a:r>
            <a:r>
              <a:rPr lang="en-US" sz="2400" dirty="0" smtClean="0">
                <a:solidFill>
                  <a:srgbClr val="F5E1AA"/>
                </a:solidFill>
              </a:rPr>
              <a:t>36</a:t>
            </a:r>
            <a:endParaRPr lang="en-US" sz="3200" dirty="0">
              <a:solidFill>
                <a:srgbClr val="F5E1AA"/>
              </a:solidFill>
            </a:endParaRPr>
          </a:p>
        </p:txBody>
      </p:sp>
    </p:spTree>
    <p:extLst>
      <p:ext uri="{BB962C8B-B14F-4D97-AF65-F5344CB8AC3E}">
        <p14:creationId xmlns:p14="http://schemas.microsoft.com/office/powerpoint/2010/main" val="3560099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 </a:t>
            </a:r>
            <a:endParaRPr lang="en-US" sz="2800" dirty="0">
              <a:solidFill>
                <a:srgbClr val="F5E1AA"/>
              </a:solidFill>
            </a:endParaRPr>
          </a:p>
        </p:txBody>
      </p:sp>
    </p:spTree>
    <p:extLst>
      <p:ext uri="{BB962C8B-B14F-4D97-AF65-F5344CB8AC3E}">
        <p14:creationId xmlns:p14="http://schemas.microsoft.com/office/powerpoint/2010/main" val="87593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endParaRPr lang="en-US" sz="2800" dirty="0" smtClean="0">
              <a:solidFill>
                <a:srgbClr val="F5E1AA"/>
              </a:solidFill>
            </a:endParaRPr>
          </a:p>
          <a:p>
            <a:r>
              <a:rPr lang="en-US" dirty="0" smtClean="0">
                <a:solidFill>
                  <a:srgbClr val="F5E1AA"/>
                </a:solidFill>
              </a:rPr>
              <a:t>...</a:t>
            </a:r>
            <a:r>
              <a:rPr lang="en-US" dirty="0">
                <a:solidFill>
                  <a:srgbClr val="F5E1AA"/>
                </a:solidFill>
              </a:rPr>
              <a:t>for this is my blood of </a:t>
            </a:r>
            <a:r>
              <a:rPr lang="en-US" dirty="0" smtClean="0">
                <a:solidFill>
                  <a:srgbClr val="F5E1AA"/>
                </a:solidFill>
              </a:rPr>
              <a:t>the </a:t>
            </a:r>
            <a:r>
              <a:rPr lang="en-US" dirty="0">
                <a:solidFill>
                  <a:srgbClr val="F5E1AA"/>
                </a:solidFill>
              </a:rPr>
              <a:t>covenant, which is poured out for many for the forgiveness of </a:t>
            </a:r>
            <a:r>
              <a:rPr lang="en-US" dirty="0" smtClean="0">
                <a:solidFill>
                  <a:srgbClr val="F5E1AA"/>
                </a:solidFill>
              </a:rPr>
              <a:t>sins: Matt. 26.28</a:t>
            </a:r>
            <a:endParaRPr lang="en-US" dirty="0">
              <a:solidFill>
                <a:srgbClr val="F5E1AA"/>
              </a:solidFill>
            </a:endParaRPr>
          </a:p>
        </p:txBody>
      </p:sp>
    </p:spTree>
    <p:extLst>
      <p:ext uri="{BB962C8B-B14F-4D97-AF65-F5344CB8AC3E}">
        <p14:creationId xmlns:p14="http://schemas.microsoft.com/office/powerpoint/2010/main" val="1383260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endParaRPr lang="en-US" sz="2800" dirty="0" smtClean="0">
              <a:solidFill>
                <a:srgbClr val="F5E1AA"/>
              </a:solidFill>
            </a:endParaRPr>
          </a:p>
          <a:p>
            <a:r>
              <a:rPr lang="is-IS" dirty="0" smtClean="0">
                <a:solidFill>
                  <a:srgbClr val="F5E1AA"/>
                </a:solidFill>
              </a:rPr>
              <a:t>…</a:t>
            </a:r>
            <a:r>
              <a:rPr lang="en-US" dirty="0" smtClean="0">
                <a:solidFill>
                  <a:srgbClr val="F5E1AA"/>
                </a:solidFill>
              </a:rPr>
              <a:t>and </a:t>
            </a:r>
            <a:r>
              <a:rPr lang="en-US" dirty="0">
                <a:solidFill>
                  <a:srgbClr val="F5E1AA"/>
                </a:solidFill>
              </a:rPr>
              <a:t>from Jesus Christ, the faithful witness, the firstborn from the dead, and the ruler over the kings of the </a:t>
            </a:r>
            <a:r>
              <a:rPr lang="en-US" dirty="0" smtClean="0">
                <a:solidFill>
                  <a:srgbClr val="F5E1AA"/>
                </a:solidFill>
              </a:rPr>
              <a:t>earth. To </a:t>
            </a:r>
            <a:r>
              <a:rPr lang="en-US" dirty="0">
                <a:solidFill>
                  <a:srgbClr val="F5E1AA"/>
                </a:solidFill>
              </a:rPr>
              <a:t>Him who loved us and </a:t>
            </a:r>
            <a:r>
              <a:rPr lang="en-US" dirty="0" smtClean="0">
                <a:solidFill>
                  <a:srgbClr val="F5E1AA"/>
                </a:solidFill>
              </a:rPr>
              <a:t>washed </a:t>
            </a:r>
            <a:r>
              <a:rPr lang="en-US" dirty="0">
                <a:solidFill>
                  <a:srgbClr val="F5E1AA"/>
                </a:solidFill>
              </a:rPr>
              <a:t>us from our sins in His own </a:t>
            </a:r>
            <a:r>
              <a:rPr lang="en-US" dirty="0" smtClean="0">
                <a:solidFill>
                  <a:srgbClr val="F5E1AA"/>
                </a:solidFill>
              </a:rPr>
              <a:t>blood: Rev. 1.5</a:t>
            </a:r>
            <a:endParaRPr lang="en-US" dirty="0">
              <a:solidFill>
                <a:srgbClr val="F5E1AA"/>
              </a:solidFill>
            </a:endParaRPr>
          </a:p>
        </p:txBody>
      </p:sp>
    </p:spTree>
    <p:extLst>
      <p:ext uri="{BB962C8B-B14F-4D97-AF65-F5344CB8AC3E}">
        <p14:creationId xmlns:p14="http://schemas.microsoft.com/office/powerpoint/2010/main" val="9620512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5E1AA"/>
                </a:solidFill>
              </a:rPr>
              <a:t>How Is Christ Our Passover Lamb</a:t>
            </a:r>
            <a:r>
              <a:rPr lang="en-US" dirty="0" smtClean="0">
                <a:solidFill>
                  <a:srgbClr val="F5E1AA"/>
                </a:solidFill>
              </a:rPr>
              <a:t>?</a:t>
            </a:r>
            <a:endParaRPr lang="en-US" dirty="0">
              <a:solidFill>
                <a:srgbClr val="F5E1AA"/>
              </a:solidFill>
            </a:endParaRPr>
          </a:p>
        </p:txBody>
      </p:sp>
      <p:sp>
        <p:nvSpPr>
          <p:cNvPr id="3" name="Content Placeholder 2"/>
          <p:cNvSpPr>
            <a:spLocks noGrp="1"/>
          </p:cNvSpPr>
          <p:nvPr>
            <p:ph idx="1"/>
          </p:nvPr>
        </p:nvSpPr>
        <p:spPr/>
        <p:txBody>
          <a:bodyPr>
            <a:normAutofit/>
          </a:bodyPr>
          <a:lstStyle/>
          <a:p>
            <a:pPr>
              <a:spcBef>
                <a:spcPts val="0"/>
              </a:spcBef>
            </a:pPr>
            <a:r>
              <a:rPr lang="en-US" dirty="0" smtClean="0">
                <a:solidFill>
                  <a:srgbClr val="F5E1AA"/>
                </a:solidFill>
              </a:rPr>
              <a:t>We </a:t>
            </a:r>
            <a:r>
              <a:rPr lang="en-US" dirty="0">
                <a:solidFill>
                  <a:srgbClr val="F5E1AA"/>
                </a:solidFill>
              </a:rPr>
              <a:t>must </a:t>
            </a:r>
            <a:r>
              <a:rPr lang="en-US" dirty="0" smtClean="0">
                <a:solidFill>
                  <a:srgbClr val="F5E1AA"/>
                </a:solidFill>
              </a:rPr>
              <a:t>APPLY the </a:t>
            </a:r>
            <a:r>
              <a:rPr lang="en-US" dirty="0">
                <a:solidFill>
                  <a:srgbClr val="F5E1AA"/>
                </a:solidFill>
              </a:rPr>
              <a:t>Lamb’s blood</a:t>
            </a:r>
            <a:r>
              <a:rPr lang="en-US" dirty="0" smtClean="0">
                <a:solidFill>
                  <a:srgbClr val="F5E1AA"/>
                </a:solidFill>
              </a:rPr>
              <a:t>:</a:t>
            </a:r>
          </a:p>
          <a:p>
            <a:endParaRPr lang="en-US" sz="2800" dirty="0" smtClean="0">
              <a:solidFill>
                <a:srgbClr val="F5E1AA"/>
              </a:solidFill>
            </a:endParaRPr>
          </a:p>
          <a:p>
            <a:r>
              <a:rPr lang="is-IS" dirty="0" smtClean="0">
                <a:solidFill>
                  <a:srgbClr val="F5E1AA"/>
                </a:solidFill>
              </a:rPr>
              <a:t>…</a:t>
            </a:r>
            <a:r>
              <a:rPr lang="en-US" dirty="0" smtClean="0">
                <a:solidFill>
                  <a:srgbClr val="F5E1AA"/>
                </a:solidFill>
              </a:rPr>
              <a:t>for </a:t>
            </a:r>
            <a:r>
              <a:rPr lang="en-US" dirty="0">
                <a:solidFill>
                  <a:srgbClr val="F5E1AA"/>
                </a:solidFill>
              </a:rPr>
              <a:t>you were slain, and by your blood you ransomed people for </a:t>
            </a:r>
            <a:r>
              <a:rPr lang="en-US" dirty="0" smtClean="0">
                <a:solidFill>
                  <a:srgbClr val="F5E1AA"/>
                </a:solidFill>
              </a:rPr>
              <a:t>God from </a:t>
            </a:r>
            <a:r>
              <a:rPr lang="en-US" dirty="0">
                <a:solidFill>
                  <a:srgbClr val="F5E1AA"/>
                </a:solidFill>
              </a:rPr>
              <a:t>every tribe and language and people and </a:t>
            </a:r>
            <a:r>
              <a:rPr lang="en-US" dirty="0" smtClean="0">
                <a:solidFill>
                  <a:srgbClr val="F5E1AA"/>
                </a:solidFill>
              </a:rPr>
              <a:t>nation</a:t>
            </a:r>
            <a:r>
              <a:rPr lang="is-IS" dirty="0" smtClean="0">
                <a:solidFill>
                  <a:srgbClr val="F5E1AA"/>
                </a:solidFill>
              </a:rPr>
              <a:t>… Rev. 5.9-10</a:t>
            </a:r>
            <a:endParaRPr lang="en-US" dirty="0">
              <a:solidFill>
                <a:srgbClr val="F5E1AA"/>
              </a:solidFill>
            </a:endParaRPr>
          </a:p>
        </p:txBody>
      </p:sp>
    </p:spTree>
    <p:extLst>
      <p:ext uri="{BB962C8B-B14F-4D97-AF65-F5344CB8AC3E}">
        <p14:creationId xmlns:p14="http://schemas.microsoft.com/office/powerpoint/2010/main" val="36558878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TotalTime>
  <Words>850</Words>
  <Application>Microsoft Macintosh PowerPoint</Application>
  <PresentationFormat>On-screen Show (4:3)</PresentationFormat>
  <Paragraphs>74</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What Is the Passover Lamb?</vt:lpstr>
      <vt:lpstr>What Is the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How Is Christ Our Passover Lamb?</vt:lpstr>
      <vt:lpstr>Each father chose the lamb for his household. Our Father chose a lamb; His only SON.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62</cp:revision>
  <dcterms:created xsi:type="dcterms:W3CDTF">2016-06-26T00:12:31Z</dcterms:created>
  <dcterms:modified xsi:type="dcterms:W3CDTF">2016-06-27T23:02:07Z</dcterms:modified>
</cp:coreProperties>
</file>