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2" r:id="rId3"/>
  </p:sldMasterIdLst>
  <p:notesMasterIdLst>
    <p:notesMasterId r:id="rId21"/>
  </p:notesMasterIdLst>
  <p:handoutMasterIdLst>
    <p:handoutMasterId r:id="rId22"/>
  </p:handoutMasterIdLst>
  <p:sldIdLst>
    <p:sldId id="278" r:id="rId4"/>
    <p:sldId id="257" r:id="rId5"/>
    <p:sldId id="279" r:id="rId6"/>
    <p:sldId id="280" r:id="rId7"/>
    <p:sldId id="263" r:id="rId8"/>
    <p:sldId id="267" r:id="rId9"/>
    <p:sldId id="258" r:id="rId10"/>
    <p:sldId id="261" r:id="rId11"/>
    <p:sldId id="262" r:id="rId12"/>
    <p:sldId id="270" r:id="rId13"/>
    <p:sldId id="285" r:id="rId14"/>
    <p:sldId id="283" r:id="rId15"/>
    <p:sldId id="264" r:id="rId16"/>
    <p:sldId id="284" r:id="rId17"/>
    <p:sldId id="273" r:id="rId18"/>
    <p:sldId id="286" r:id="rId19"/>
    <p:sldId id="269"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80"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80"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80"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80"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80" charset="-128"/>
        <a:cs typeface="+mn-cs"/>
      </a:defRPr>
    </a:lvl5pPr>
    <a:lvl6pPr marL="2286000" algn="l" defTabSz="914400" rtl="0" eaLnBrk="1" latinLnBrk="0" hangingPunct="1">
      <a:defRPr sz="2400" kern="1200">
        <a:solidFill>
          <a:schemeClr val="tx1"/>
        </a:solidFill>
        <a:latin typeface="Arial" charset="0"/>
        <a:ea typeface="ヒラギノ角ゴ Pro W3" pitchFamily="80" charset="-128"/>
        <a:cs typeface="+mn-cs"/>
      </a:defRPr>
    </a:lvl6pPr>
    <a:lvl7pPr marL="2743200" algn="l" defTabSz="914400" rtl="0" eaLnBrk="1" latinLnBrk="0" hangingPunct="1">
      <a:defRPr sz="2400" kern="1200">
        <a:solidFill>
          <a:schemeClr val="tx1"/>
        </a:solidFill>
        <a:latin typeface="Arial" charset="0"/>
        <a:ea typeface="ヒラギノ角ゴ Pro W3" pitchFamily="80" charset="-128"/>
        <a:cs typeface="+mn-cs"/>
      </a:defRPr>
    </a:lvl7pPr>
    <a:lvl8pPr marL="3200400" algn="l" defTabSz="914400" rtl="0" eaLnBrk="1" latinLnBrk="0" hangingPunct="1">
      <a:defRPr sz="2400" kern="1200">
        <a:solidFill>
          <a:schemeClr val="tx1"/>
        </a:solidFill>
        <a:latin typeface="Arial" charset="0"/>
        <a:ea typeface="ヒラギノ角ゴ Pro W3" pitchFamily="80" charset="-128"/>
        <a:cs typeface="+mn-cs"/>
      </a:defRPr>
    </a:lvl8pPr>
    <a:lvl9pPr marL="3657600" algn="l" defTabSz="914400" rtl="0" eaLnBrk="1" latinLnBrk="0" hangingPunct="1">
      <a:defRPr sz="2400" kern="1200">
        <a:solidFill>
          <a:schemeClr val="tx1"/>
        </a:solidFill>
        <a:latin typeface="Arial" charset="0"/>
        <a:ea typeface="ヒラギノ角ゴ Pro W3" pitchFamily="8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0A19"/>
    <a:srgbClr val="1D1A1A"/>
    <a:srgbClr val="B7B7B7"/>
    <a:srgbClr val="AFA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34" autoAdjust="0"/>
    <p:restoredTop sz="94700" autoAdjust="0"/>
  </p:normalViewPr>
  <p:slideViewPr>
    <p:cSldViewPr>
      <p:cViewPr>
        <p:scale>
          <a:sx n="66" d="100"/>
          <a:sy n="66" d="100"/>
        </p:scale>
        <p:origin x="-1888" y="-7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E41C68-3388-4843-A055-BCBDD4132AE7}" type="datetimeFigureOut">
              <a:rPr lang="en-US" smtClean="0"/>
              <a:t>6/3/16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78C4BC-8623-7A4E-A141-E463F1CAFEAA}" type="slidenum">
              <a:rPr lang="en-US" smtClean="0"/>
              <a:t>‹#›</a:t>
            </a:fld>
            <a:endParaRPr lang="en-US"/>
          </a:p>
        </p:txBody>
      </p:sp>
    </p:spTree>
    <p:extLst>
      <p:ext uri="{BB962C8B-B14F-4D97-AF65-F5344CB8AC3E}">
        <p14:creationId xmlns:p14="http://schemas.microsoft.com/office/powerpoint/2010/main" val="12998063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ADC899-EC2F-4FCE-B757-624689286A3A}" type="datetimeFigureOut">
              <a:rPr lang="en-US" smtClean="0"/>
              <a:pPr/>
              <a:t>6/3/16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CBB02C-1989-4876-B724-64F8ED0DDD71}" type="slidenum">
              <a:rPr lang="en-US" smtClean="0"/>
              <a:pPr/>
              <a:t>‹#›</a:t>
            </a:fld>
            <a:endParaRPr lang="en-US"/>
          </a:p>
        </p:txBody>
      </p:sp>
    </p:spTree>
    <p:extLst>
      <p:ext uri="{BB962C8B-B14F-4D97-AF65-F5344CB8AC3E}">
        <p14:creationId xmlns:p14="http://schemas.microsoft.com/office/powerpoint/2010/main" val="30069529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29C96C-33C9-4A2F-B3F5-9BED3F8F2AE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A1C13C-CC4E-4540-9751-F96D1086B4F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EDE4D9-93C4-4452-A271-15EDA7AF476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29C96C-33C9-4A2F-B3F5-9BED3F8F2A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4073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0A7824-66A6-4688-ACA4-AC3B908F26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4121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F039C0-920F-4827-90A1-D74B4279C3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0747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4854F8-A75F-4996-B11D-D548E62C3C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9982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409BB5-487D-4902-9782-0BE8C4F351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5518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A37359F-57E7-4209-9BDB-A22934A0FA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1472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B94501-356C-4214-B8D6-4522DB80B0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4446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482A2F-E6F2-4C39-882F-1C2B7C039A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096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0A7824-66A6-4688-ACA4-AC3B908F264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2BFFDF-A0DB-4495-AE75-150B1D4184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4100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A1C13C-CC4E-4540-9751-F96D1086B4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6717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EDE4D9-93C4-4452-A271-15EDA7AF47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6893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29C96C-33C9-4A2F-B3F5-9BED3F8F2A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1981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0A7824-66A6-4688-ACA4-AC3B908F26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8483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F039C0-920F-4827-90A1-D74B4279C3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3064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4854F8-A75F-4996-B11D-D548E62C3C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3528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409BB5-487D-4902-9782-0BE8C4F351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6914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A37359F-57E7-4209-9BDB-A22934A0FA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7705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B94501-356C-4214-B8D6-4522DB80B0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521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F039C0-920F-4827-90A1-D74B4279C3C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482A2F-E6F2-4C39-882F-1C2B7C039A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55509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2BFFDF-A0DB-4495-AE75-150B1D4184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8091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A1C13C-CC4E-4540-9751-F96D1086B4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02116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EDE4D9-93C4-4452-A271-15EDA7AF47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1731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4854F8-A75F-4996-B11D-D548E62C3C5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4409BB5-487D-4902-9782-0BE8C4F351D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A37359F-57E7-4209-9BDB-A22934A0FAF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BB94501-356C-4214-B8D6-4522DB80B0C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482A2F-E6F2-4C39-882F-1C2B7C039AC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2BFFDF-A0DB-4495-AE75-150B1D4184E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a:defRPr/>
            </a:pPr>
            <a:fld id="{6145AD22-F327-4A7A-8182-55C9E4E65A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ヒラギノ角ゴ Pro W3" pitchFamily="80" charset="-128"/>
        </a:defRPr>
      </a:lvl2pPr>
      <a:lvl3pPr algn="ctr" rtl="0" eaLnBrk="0" fontAlgn="base" hangingPunct="0">
        <a:spcBef>
          <a:spcPct val="0"/>
        </a:spcBef>
        <a:spcAft>
          <a:spcPct val="0"/>
        </a:spcAft>
        <a:defRPr sz="4400">
          <a:solidFill>
            <a:schemeClr val="tx2"/>
          </a:solidFill>
          <a:latin typeface="Arial" pitchFamily="34" charset="0"/>
          <a:ea typeface="ヒラギノ角ゴ Pro W3" pitchFamily="80" charset="-128"/>
        </a:defRPr>
      </a:lvl3pPr>
      <a:lvl4pPr algn="ctr" rtl="0" eaLnBrk="0" fontAlgn="base" hangingPunct="0">
        <a:spcBef>
          <a:spcPct val="0"/>
        </a:spcBef>
        <a:spcAft>
          <a:spcPct val="0"/>
        </a:spcAft>
        <a:defRPr sz="4400">
          <a:solidFill>
            <a:schemeClr val="tx2"/>
          </a:solidFill>
          <a:latin typeface="Arial" pitchFamily="34" charset="0"/>
          <a:ea typeface="ヒラギノ角ゴ Pro W3" pitchFamily="80" charset="-128"/>
        </a:defRPr>
      </a:lvl4pPr>
      <a:lvl5pPr algn="ctr" rtl="0" eaLnBrk="0" fontAlgn="base" hangingPunct="0">
        <a:spcBef>
          <a:spcPct val="0"/>
        </a:spcBef>
        <a:spcAft>
          <a:spcPct val="0"/>
        </a:spcAft>
        <a:defRPr sz="4400">
          <a:solidFill>
            <a:schemeClr val="tx2"/>
          </a:solidFill>
          <a:latin typeface="Arial" pitchFamily="34" charset="0"/>
          <a:ea typeface="ヒラギノ角ゴ Pro W3" pitchFamily="80" charset="-128"/>
        </a:defRPr>
      </a:lvl5pPr>
      <a:lvl6pPr marL="457200" algn="ctr" rtl="0" fontAlgn="base">
        <a:spcBef>
          <a:spcPct val="0"/>
        </a:spcBef>
        <a:spcAft>
          <a:spcPct val="0"/>
        </a:spcAft>
        <a:defRPr sz="4400">
          <a:solidFill>
            <a:schemeClr val="tx2"/>
          </a:solidFill>
          <a:latin typeface="Arial" pitchFamily="34" charset="0"/>
          <a:ea typeface="ヒラギノ角ゴ Pro W3" pitchFamily="80" charset="-128"/>
        </a:defRPr>
      </a:lvl6pPr>
      <a:lvl7pPr marL="914400" algn="ctr" rtl="0" fontAlgn="base">
        <a:spcBef>
          <a:spcPct val="0"/>
        </a:spcBef>
        <a:spcAft>
          <a:spcPct val="0"/>
        </a:spcAft>
        <a:defRPr sz="4400">
          <a:solidFill>
            <a:schemeClr val="tx2"/>
          </a:solidFill>
          <a:latin typeface="Arial" pitchFamily="34" charset="0"/>
          <a:ea typeface="ヒラギノ角ゴ Pro W3" pitchFamily="80" charset="-128"/>
        </a:defRPr>
      </a:lvl7pPr>
      <a:lvl8pPr marL="1371600" algn="ctr" rtl="0" fontAlgn="base">
        <a:spcBef>
          <a:spcPct val="0"/>
        </a:spcBef>
        <a:spcAft>
          <a:spcPct val="0"/>
        </a:spcAft>
        <a:defRPr sz="4400">
          <a:solidFill>
            <a:schemeClr val="tx2"/>
          </a:solidFill>
          <a:latin typeface="Arial" pitchFamily="34" charset="0"/>
          <a:ea typeface="ヒラギノ角ゴ Pro W3" pitchFamily="80" charset="-128"/>
        </a:defRPr>
      </a:lvl8pPr>
      <a:lvl9pPr marL="1828800" algn="ctr" rtl="0" fontAlgn="base">
        <a:spcBef>
          <a:spcPct val="0"/>
        </a:spcBef>
        <a:spcAft>
          <a:spcPct val="0"/>
        </a:spcAft>
        <a:defRPr sz="4400">
          <a:solidFill>
            <a:schemeClr val="tx2"/>
          </a:solidFill>
          <a:latin typeface="Arial" pitchFamily="34" charset="0"/>
          <a:ea typeface="ヒラギノ角ゴ Pro W3"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a:defRPr/>
            </a:pPr>
            <a:fld id="{6145AD22-F327-4A7A-8182-55C9E4E65A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405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ヒラギノ角ゴ Pro W3" pitchFamily="80" charset="-128"/>
        </a:defRPr>
      </a:lvl2pPr>
      <a:lvl3pPr algn="ctr" rtl="0" eaLnBrk="0" fontAlgn="base" hangingPunct="0">
        <a:spcBef>
          <a:spcPct val="0"/>
        </a:spcBef>
        <a:spcAft>
          <a:spcPct val="0"/>
        </a:spcAft>
        <a:defRPr sz="4400">
          <a:solidFill>
            <a:schemeClr val="tx2"/>
          </a:solidFill>
          <a:latin typeface="Arial" pitchFamily="34" charset="0"/>
          <a:ea typeface="ヒラギノ角ゴ Pro W3" pitchFamily="80" charset="-128"/>
        </a:defRPr>
      </a:lvl3pPr>
      <a:lvl4pPr algn="ctr" rtl="0" eaLnBrk="0" fontAlgn="base" hangingPunct="0">
        <a:spcBef>
          <a:spcPct val="0"/>
        </a:spcBef>
        <a:spcAft>
          <a:spcPct val="0"/>
        </a:spcAft>
        <a:defRPr sz="4400">
          <a:solidFill>
            <a:schemeClr val="tx2"/>
          </a:solidFill>
          <a:latin typeface="Arial" pitchFamily="34" charset="0"/>
          <a:ea typeface="ヒラギノ角ゴ Pro W3" pitchFamily="80" charset="-128"/>
        </a:defRPr>
      </a:lvl4pPr>
      <a:lvl5pPr algn="ctr" rtl="0" eaLnBrk="0" fontAlgn="base" hangingPunct="0">
        <a:spcBef>
          <a:spcPct val="0"/>
        </a:spcBef>
        <a:spcAft>
          <a:spcPct val="0"/>
        </a:spcAft>
        <a:defRPr sz="4400">
          <a:solidFill>
            <a:schemeClr val="tx2"/>
          </a:solidFill>
          <a:latin typeface="Arial" pitchFamily="34" charset="0"/>
          <a:ea typeface="ヒラギノ角ゴ Pro W3" pitchFamily="80" charset="-128"/>
        </a:defRPr>
      </a:lvl5pPr>
      <a:lvl6pPr marL="457200" algn="ctr" rtl="0" fontAlgn="base">
        <a:spcBef>
          <a:spcPct val="0"/>
        </a:spcBef>
        <a:spcAft>
          <a:spcPct val="0"/>
        </a:spcAft>
        <a:defRPr sz="4400">
          <a:solidFill>
            <a:schemeClr val="tx2"/>
          </a:solidFill>
          <a:latin typeface="Arial" pitchFamily="34" charset="0"/>
          <a:ea typeface="ヒラギノ角ゴ Pro W3" pitchFamily="80" charset="-128"/>
        </a:defRPr>
      </a:lvl6pPr>
      <a:lvl7pPr marL="914400" algn="ctr" rtl="0" fontAlgn="base">
        <a:spcBef>
          <a:spcPct val="0"/>
        </a:spcBef>
        <a:spcAft>
          <a:spcPct val="0"/>
        </a:spcAft>
        <a:defRPr sz="4400">
          <a:solidFill>
            <a:schemeClr val="tx2"/>
          </a:solidFill>
          <a:latin typeface="Arial" pitchFamily="34" charset="0"/>
          <a:ea typeface="ヒラギノ角ゴ Pro W3" pitchFamily="80" charset="-128"/>
        </a:defRPr>
      </a:lvl7pPr>
      <a:lvl8pPr marL="1371600" algn="ctr" rtl="0" fontAlgn="base">
        <a:spcBef>
          <a:spcPct val="0"/>
        </a:spcBef>
        <a:spcAft>
          <a:spcPct val="0"/>
        </a:spcAft>
        <a:defRPr sz="4400">
          <a:solidFill>
            <a:schemeClr val="tx2"/>
          </a:solidFill>
          <a:latin typeface="Arial" pitchFamily="34" charset="0"/>
          <a:ea typeface="ヒラギノ角ゴ Pro W3" pitchFamily="80" charset="-128"/>
        </a:defRPr>
      </a:lvl8pPr>
      <a:lvl9pPr marL="1828800" algn="ctr" rtl="0" fontAlgn="base">
        <a:spcBef>
          <a:spcPct val="0"/>
        </a:spcBef>
        <a:spcAft>
          <a:spcPct val="0"/>
        </a:spcAft>
        <a:defRPr sz="4400">
          <a:solidFill>
            <a:schemeClr val="tx2"/>
          </a:solidFill>
          <a:latin typeface="Arial" pitchFamily="34" charset="0"/>
          <a:ea typeface="ヒラギノ角ゴ Pro W3"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a:defRPr/>
            </a:pPr>
            <a:fld id="{6145AD22-F327-4A7A-8182-55C9E4E65A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48603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ヒラギノ角ゴ Pro W3" pitchFamily="80" charset="-128"/>
        </a:defRPr>
      </a:lvl2pPr>
      <a:lvl3pPr algn="ctr" rtl="0" eaLnBrk="0" fontAlgn="base" hangingPunct="0">
        <a:spcBef>
          <a:spcPct val="0"/>
        </a:spcBef>
        <a:spcAft>
          <a:spcPct val="0"/>
        </a:spcAft>
        <a:defRPr sz="4400">
          <a:solidFill>
            <a:schemeClr val="tx2"/>
          </a:solidFill>
          <a:latin typeface="Arial" pitchFamily="34" charset="0"/>
          <a:ea typeface="ヒラギノ角ゴ Pro W3" pitchFamily="80" charset="-128"/>
        </a:defRPr>
      </a:lvl3pPr>
      <a:lvl4pPr algn="ctr" rtl="0" eaLnBrk="0" fontAlgn="base" hangingPunct="0">
        <a:spcBef>
          <a:spcPct val="0"/>
        </a:spcBef>
        <a:spcAft>
          <a:spcPct val="0"/>
        </a:spcAft>
        <a:defRPr sz="4400">
          <a:solidFill>
            <a:schemeClr val="tx2"/>
          </a:solidFill>
          <a:latin typeface="Arial" pitchFamily="34" charset="0"/>
          <a:ea typeface="ヒラギノ角ゴ Pro W3" pitchFamily="80" charset="-128"/>
        </a:defRPr>
      </a:lvl4pPr>
      <a:lvl5pPr algn="ctr" rtl="0" eaLnBrk="0" fontAlgn="base" hangingPunct="0">
        <a:spcBef>
          <a:spcPct val="0"/>
        </a:spcBef>
        <a:spcAft>
          <a:spcPct val="0"/>
        </a:spcAft>
        <a:defRPr sz="4400">
          <a:solidFill>
            <a:schemeClr val="tx2"/>
          </a:solidFill>
          <a:latin typeface="Arial" pitchFamily="34" charset="0"/>
          <a:ea typeface="ヒラギノ角ゴ Pro W3" pitchFamily="80" charset="-128"/>
        </a:defRPr>
      </a:lvl5pPr>
      <a:lvl6pPr marL="457200" algn="ctr" rtl="0" fontAlgn="base">
        <a:spcBef>
          <a:spcPct val="0"/>
        </a:spcBef>
        <a:spcAft>
          <a:spcPct val="0"/>
        </a:spcAft>
        <a:defRPr sz="4400">
          <a:solidFill>
            <a:schemeClr val="tx2"/>
          </a:solidFill>
          <a:latin typeface="Arial" pitchFamily="34" charset="0"/>
          <a:ea typeface="ヒラギノ角ゴ Pro W3" pitchFamily="80" charset="-128"/>
        </a:defRPr>
      </a:lvl6pPr>
      <a:lvl7pPr marL="914400" algn="ctr" rtl="0" fontAlgn="base">
        <a:spcBef>
          <a:spcPct val="0"/>
        </a:spcBef>
        <a:spcAft>
          <a:spcPct val="0"/>
        </a:spcAft>
        <a:defRPr sz="4400">
          <a:solidFill>
            <a:schemeClr val="tx2"/>
          </a:solidFill>
          <a:latin typeface="Arial" pitchFamily="34" charset="0"/>
          <a:ea typeface="ヒラギノ角ゴ Pro W3" pitchFamily="80" charset="-128"/>
        </a:defRPr>
      </a:lvl7pPr>
      <a:lvl8pPr marL="1371600" algn="ctr" rtl="0" fontAlgn="base">
        <a:spcBef>
          <a:spcPct val="0"/>
        </a:spcBef>
        <a:spcAft>
          <a:spcPct val="0"/>
        </a:spcAft>
        <a:defRPr sz="4400">
          <a:solidFill>
            <a:schemeClr val="tx2"/>
          </a:solidFill>
          <a:latin typeface="Arial" pitchFamily="34" charset="0"/>
          <a:ea typeface="ヒラギノ角ゴ Pro W3" pitchFamily="80" charset="-128"/>
        </a:defRPr>
      </a:lvl8pPr>
      <a:lvl9pPr marL="1828800" algn="ctr" rtl="0" fontAlgn="base">
        <a:spcBef>
          <a:spcPct val="0"/>
        </a:spcBef>
        <a:spcAft>
          <a:spcPct val="0"/>
        </a:spcAft>
        <a:defRPr sz="4400">
          <a:solidFill>
            <a:schemeClr val="tx2"/>
          </a:solidFill>
          <a:latin typeface="Arial" pitchFamily="34" charset="0"/>
          <a:ea typeface="ヒラギノ角ゴ Pro W3"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162800" y="457200"/>
            <a:ext cx="2133600" cy="461665"/>
          </a:xfrm>
          <a:prstGeom prst="rect">
            <a:avLst/>
          </a:prstGeom>
        </p:spPr>
        <p:txBody>
          <a:bodyPr wrap="square">
            <a:spAutoFit/>
          </a:bodyPr>
          <a:lstStyle/>
          <a:p>
            <a:r>
              <a:rPr lang="en-US"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rPr>
              <a:t>1 TIMOTHY 6.12</a:t>
            </a:r>
            <a:endPar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endParaRPr>
          </a:p>
        </p:txBody>
      </p:sp>
      <p:sp>
        <p:nvSpPr>
          <p:cNvPr id="13" name="Rectangle 12"/>
          <p:cNvSpPr/>
          <p:nvPr/>
        </p:nvSpPr>
        <p:spPr>
          <a:xfrm>
            <a:off x="-42789" y="443753"/>
            <a:ext cx="5910189" cy="492443"/>
          </a:xfrm>
          <a:prstGeom prst="rect">
            <a:avLst/>
          </a:prstGeom>
        </p:spPr>
        <p:txBody>
          <a:bodyPr wrap="square">
            <a:spAutoFit/>
          </a:bodyPr>
          <a:lstStyle/>
          <a:p>
            <a:pPr algn="ctr"/>
            <a:r>
              <a:rPr lang="en-US" sz="25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rPr>
              <a:t>FIGHT </a:t>
            </a:r>
            <a:r>
              <a:rPr lang="en-US" sz="25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rPr>
              <a:t>THE GOOD FIGHT </a:t>
            </a:r>
            <a:r>
              <a:rPr lang="en-US" sz="25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rPr>
              <a:t>FOR THE TRUE </a:t>
            </a:r>
            <a:r>
              <a:rPr lang="en-US" sz="25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rPr>
              <a:t>FAITH</a:t>
            </a:r>
          </a:p>
        </p:txBody>
      </p:sp>
      <p:sp>
        <p:nvSpPr>
          <p:cNvPr id="4" name="Content Placeholder 3"/>
          <p:cNvSpPr>
            <a:spLocks noGrp="1"/>
          </p:cNvSpPr>
          <p:nvPr>
            <p:ph idx="1"/>
          </p:nvPr>
        </p:nvSpPr>
        <p:spPr>
          <a:xfrm>
            <a:off x="419100" y="1981200"/>
            <a:ext cx="8305800" cy="4114800"/>
          </a:xfrm>
        </p:spPr>
        <p:txBody>
          <a:bodyPr/>
          <a:lstStyle/>
          <a:p>
            <a:pPr marL="0" indent="0">
              <a:spcBef>
                <a:spcPts val="0"/>
              </a:spcBef>
              <a:buNone/>
            </a:pPr>
            <a:r>
              <a:rPr lang="en-US" b="1" dirty="0" smtClean="0">
                <a:latin typeface="Corbel"/>
                <a:cs typeface="Corbel"/>
              </a:rPr>
              <a:t>All </a:t>
            </a:r>
            <a:r>
              <a:rPr lang="en-US" b="1" dirty="0">
                <a:latin typeface="Corbel"/>
                <a:cs typeface="Corbel"/>
              </a:rPr>
              <a:t>battles are fought with weapons: </a:t>
            </a:r>
            <a:r>
              <a:rPr lang="en-US" sz="2400" b="1" dirty="0">
                <a:latin typeface="Corbel"/>
                <a:cs typeface="Corbel"/>
              </a:rPr>
              <a:t>2 Cor. 10.3-</a:t>
            </a:r>
            <a:r>
              <a:rPr lang="en-US" sz="2400" b="1" dirty="0" smtClean="0">
                <a:latin typeface="Corbel"/>
                <a:cs typeface="Corbel"/>
              </a:rPr>
              <a:t>6</a:t>
            </a:r>
          </a:p>
          <a:p>
            <a:pPr marL="0" indent="0">
              <a:spcBef>
                <a:spcPts val="0"/>
              </a:spcBef>
              <a:buNone/>
            </a:pPr>
            <a:endParaRPr lang="en-US" b="1" dirty="0" smtClean="0">
              <a:latin typeface="Corbel"/>
              <a:cs typeface="Corbel"/>
            </a:endParaRPr>
          </a:p>
          <a:p>
            <a:pPr marL="0" indent="0">
              <a:spcBef>
                <a:spcPts val="0"/>
              </a:spcBef>
              <a:buNone/>
            </a:pPr>
            <a:r>
              <a:rPr lang="en-US" b="1" dirty="0" smtClean="0">
                <a:latin typeface="Corbel"/>
                <a:cs typeface="Corbel"/>
              </a:rPr>
              <a:t>All battles are fought with armor: </a:t>
            </a:r>
            <a:r>
              <a:rPr lang="en-US" sz="2400" b="1" dirty="0" smtClean="0">
                <a:latin typeface="Corbel"/>
                <a:cs typeface="Corbel"/>
              </a:rPr>
              <a:t>Eph. 6.10-18</a:t>
            </a:r>
            <a:endParaRPr lang="en-US" sz="2400" b="1" dirty="0">
              <a:latin typeface="Corbel"/>
              <a:cs typeface="Corbel"/>
            </a:endParaRPr>
          </a:p>
          <a:p>
            <a:pPr marL="0" indent="0">
              <a:spcBef>
                <a:spcPts val="0"/>
              </a:spcBef>
              <a:buNone/>
            </a:pPr>
            <a:endParaRPr lang="en-US" b="1" dirty="0" smtClean="0">
              <a:latin typeface="Corbel"/>
              <a:cs typeface="Corbel"/>
            </a:endParaRPr>
          </a:p>
          <a:p>
            <a:pPr marL="0" indent="0">
              <a:spcBef>
                <a:spcPts val="0"/>
              </a:spcBef>
              <a:buNone/>
            </a:pPr>
            <a:r>
              <a:rPr lang="en-US" b="1" dirty="0" smtClean="0">
                <a:latin typeface="Corbel"/>
                <a:cs typeface="Corbel"/>
              </a:rPr>
              <a:t>Our weapon is God’s word!</a:t>
            </a:r>
          </a:p>
          <a:p>
            <a:pPr marL="0" indent="0">
              <a:spcBef>
                <a:spcPts val="0"/>
              </a:spcBef>
              <a:buNone/>
            </a:pPr>
            <a:endParaRPr lang="en-US" b="1" dirty="0">
              <a:latin typeface="Corbel"/>
              <a:cs typeface="Corbel"/>
            </a:endParaRPr>
          </a:p>
          <a:p>
            <a:pPr marL="400050" lvl="1" indent="0">
              <a:spcBef>
                <a:spcPts val="0"/>
              </a:spcBef>
              <a:buNone/>
            </a:pPr>
            <a:r>
              <a:rPr lang="en-US" sz="2200" b="1" dirty="0">
                <a:latin typeface="Corbel"/>
                <a:cs typeface="Corbel"/>
              </a:rPr>
              <a:t>We must have frequent </a:t>
            </a:r>
            <a:r>
              <a:rPr lang="en-US" sz="2200" b="1" dirty="0" smtClean="0">
                <a:latin typeface="Corbel"/>
                <a:cs typeface="Corbel"/>
              </a:rPr>
              <a:t>training </a:t>
            </a:r>
            <a:r>
              <a:rPr lang="en-US" sz="2200" b="1" dirty="0">
                <a:latin typeface="Corbel"/>
                <a:cs typeface="Corbel"/>
              </a:rPr>
              <a:t>with God’s word: Heb. </a:t>
            </a:r>
            <a:r>
              <a:rPr lang="en-US" sz="2200" b="1" dirty="0" smtClean="0">
                <a:latin typeface="Corbel"/>
                <a:cs typeface="Corbel"/>
              </a:rPr>
              <a:t>5.11-6.2</a:t>
            </a:r>
            <a:endParaRPr lang="en-US" sz="2200" b="1" dirty="0">
              <a:latin typeface="Corbel"/>
              <a:cs typeface="Corbel"/>
            </a:endParaRPr>
          </a:p>
          <a:p>
            <a:pPr marL="400050" lvl="1" indent="0">
              <a:spcBef>
                <a:spcPts val="0"/>
              </a:spcBef>
              <a:buNone/>
            </a:pPr>
            <a:endParaRPr lang="en-US" sz="2200" b="1" dirty="0">
              <a:latin typeface="Corbel"/>
              <a:cs typeface="Corbel"/>
            </a:endParaRPr>
          </a:p>
          <a:p>
            <a:pPr marL="400050" lvl="1" indent="0">
              <a:spcBef>
                <a:spcPts val="0"/>
              </a:spcBef>
              <a:buNone/>
            </a:pPr>
            <a:r>
              <a:rPr lang="en-US" sz="2200" b="1" dirty="0">
                <a:latin typeface="Corbel"/>
                <a:cs typeface="Corbel"/>
              </a:rPr>
              <a:t>We must equip ourselves with the God’s word: </a:t>
            </a:r>
            <a:r>
              <a:rPr lang="en-US" sz="2200" b="1" dirty="0" smtClean="0">
                <a:latin typeface="Corbel"/>
                <a:cs typeface="Corbel"/>
              </a:rPr>
              <a:t>2 </a:t>
            </a:r>
            <a:r>
              <a:rPr lang="en-US" sz="2200" b="1" dirty="0" smtClean="0">
                <a:latin typeface="Corbel"/>
                <a:cs typeface="Corbel"/>
              </a:rPr>
              <a:t>Tim. 3.16-17</a:t>
            </a:r>
            <a:endParaRPr lang="en-US" sz="2200" b="1" dirty="0">
              <a:latin typeface="Corbel"/>
              <a:cs typeface="Corbe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111500"/>
            <a:ext cx="4876800" cy="677108"/>
          </a:xfrm>
          <a:prstGeom prst="rect">
            <a:avLst/>
          </a:prstGeom>
          <a:noFill/>
        </p:spPr>
        <p:txBody>
          <a:bodyPr wrap="square" rtlCol="0">
            <a:spAutoFit/>
          </a:bodyPr>
          <a:lstStyle/>
          <a:p>
            <a:pPr algn="ctr"/>
            <a:r>
              <a:rPr lang="en-US" sz="38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rPr>
              <a:t>WE MUST FIGHT TO WIN</a:t>
            </a:r>
            <a:endParaRPr lang="en-US" sz="38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endParaRPr>
          </a:p>
        </p:txBody>
      </p:sp>
    </p:spTree>
    <p:extLst>
      <p:ext uri="{BB962C8B-B14F-4D97-AF65-F5344CB8AC3E}">
        <p14:creationId xmlns:p14="http://schemas.microsoft.com/office/powerpoint/2010/main" val="19569102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162800" y="457200"/>
            <a:ext cx="2133600" cy="461665"/>
          </a:xfrm>
          <a:prstGeom prst="rect">
            <a:avLst/>
          </a:prstGeom>
        </p:spPr>
        <p:txBody>
          <a:bodyPr wrap="square">
            <a:spAutoFit/>
          </a:bodyPr>
          <a:lstStyle/>
          <a:p>
            <a:r>
              <a:rPr lang="en-US"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rPr>
              <a:t>1 TIMOTHY 6.12</a:t>
            </a:r>
            <a:endPar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endParaRPr>
          </a:p>
        </p:txBody>
      </p:sp>
      <p:sp>
        <p:nvSpPr>
          <p:cNvPr id="13" name="Rectangle 12"/>
          <p:cNvSpPr/>
          <p:nvPr/>
        </p:nvSpPr>
        <p:spPr>
          <a:xfrm>
            <a:off x="-42789" y="443753"/>
            <a:ext cx="5910189" cy="492443"/>
          </a:xfrm>
          <a:prstGeom prst="rect">
            <a:avLst/>
          </a:prstGeom>
        </p:spPr>
        <p:txBody>
          <a:bodyPr wrap="square">
            <a:spAutoFit/>
          </a:bodyPr>
          <a:lstStyle/>
          <a:p>
            <a:pPr algn="ctr"/>
            <a:r>
              <a:rPr lang="en-US" sz="25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rPr>
              <a:t>FIGHT </a:t>
            </a:r>
            <a:r>
              <a:rPr lang="en-US" sz="25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rPr>
              <a:t>THE GOOD FIGHT </a:t>
            </a:r>
            <a:r>
              <a:rPr lang="en-US" sz="25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rPr>
              <a:t>FOR THE TRUE </a:t>
            </a:r>
            <a:r>
              <a:rPr lang="en-US" sz="25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rPr>
              <a:t>FAITH</a:t>
            </a:r>
          </a:p>
        </p:txBody>
      </p:sp>
      <p:sp>
        <p:nvSpPr>
          <p:cNvPr id="4" name="Content Placeholder 3"/>
          <p:cNvSpPr>
            <a:spLocks noGrp="1"/>
          </p:cNvSpPr>
          <p:nvPr>
            <p:ph idx="1"/>
          </p:nvPr>
        </p:nvSpPr>
        <p:spPr/>
        <p:txBody>
          <a:bodyPr/>
          <a:lstStyle/>
          <a:p>
            <a:pPr marL="0" indent="0">
              <a:lnSpc>
                <a:spcPct val="90000"/>
              </a:lnSpc>
              <a:spcBef>
                <a:spcPts val="0"/>
              </a:spcBef>
              <a:buNone/>
            </a:pPr>
            <a:r>
              <a:rPr lang="en-US" b="1" dirty="0" smtClean="0">
                <a:latin typeface="Corbel"/>
                <a:cs typeface="Corbel"/>
              </a:rPr>
              <a:t>All battles are either lost or won.</a:t>
            </a:r>
          </a:p>
          <a:p>
            <a:pPr marL="0" indent="0">
              <a:lnSpc>
                <a:spcPct val="90000"/>
              </a:lnSpc>
              <a:spcBef>
                <a:spcPts val="0"/>
              </a:spcBef>
              <a:buNone/>
            </a:pPr>
            <a:endParaRPr lang="en-US" b="1" dirty="0">
              <a:latin typeface="Corbel"/>
              <a:cs typeface="Corbel"/>
            </a:endParaRPr>
          </a:p>
          <a:p>
            <a:pPr marL="0" indent="0">
              <a:lnSpc>
                <a:spcPct val="90000"/>
              </a:lnSpc>
              <a:spcBef>
                <a:spcPts val="0"/>
              </a:spcBef>
              <a:buNone/>
            </a:pPr>
            <a:r>
              <a:rPr lang="en-US" b="1" dirty="0" smtClean="0">
                <a:latin typeface="Corbel"/>
                <a:cs typeface="Corbel"/>
              </a:rPr>
              <a:t>Faith </a:t>
            </a:r>
            <a:r>
              <a:rPr lang="en-US" b="1" dirty="0">
                <a:latin typeface="Corbel"/>
                <a:cs typeface="Corbel"/>
              </a:rPr>
              <a:t>is the victory: 1 John 5.4-</a:t>
            </a:r>
            <a:r>
              <a:rPr lang="en-US" b="1" dirty="0" smtClean="0">
                <a:latin typeface="Corbel"/>
                <a:cs typeface="Corbel"/>
              </a:rPr>
              <a:t>5</a:t>
            </a:r>
          </a:p>
          <a:p>
            <a:pPr marL="0" indent="0">
              <a:lnSpc>
                <a:spcPct val="90000"/>
              </a:lnSpc>
              <a:spcBef>
                <a:spcPts val="0"/>
              </a:spcBef>
              <a:buNone/>
            </a:pPr>
            <a:endParaRPr lang="en-US" b="1" dirty="0">
              <a:latin typeface="Corbel"/>
              <a:cs typeface="Corbel"/>
            </a:endParaRPr>
          </a:p>
          <a:p>
            <a:pPr marL="0" indent="0">
              <a:lnSpc>
                <a:spcPct val="90000"/>
              </a:lnSpc>
              <a:spcBef>
                <a:spcPts val="0"/>
              </a:spcBef>
              <a:buNone/>
            </a:pPr>
            <a:r>
              <a:rPr lang="en-US" b="1" dirty="0">
                <a:latin typeface="Corbel"/>
                <a:cs typeface="Corbel"/>
              </a:rPr>
              <a:t>Faith is the full realization and confidence that the word of God is the only weapon we need</a:t>
            </a:r>
            <a:r>
              <a:rPr lang="en-US" b="1" dirty="0" smtClean="0">
                <a:latin typeface="Corbel"/>
                <a:cs typeface="Corbel"/>
              </a:rPr>
              <a:t>.</a:t>
            </a:r>
          </a:p>
          <a:p>
            <a:pPr marL="0" indent="0">
              <a:lnSpc>
                <a:spcPct val="90000"/>
              </a:lnSpc>
              <a:spcBef>
                <a:spcPts val="0"/>
              </a:spcBef>
              <a:buNone/>
            </a:pPr>
            <a:endParaRPr lang="en-US" b="1" dirty="0">
              <a:latin typeface="Corbel"/>
              <a:cs typeface="Corbel"/>
            </a:endParaRPr>
          </a:p>
          <a:p>
            <a:pPr marL="0" indent="0">
              <a:lnSpc>
                <a:spcPct val="90000"/>
              </a:lnSpc>
              <a:spcBef>
                <a:spcPts val="0"/>
              </a:spcBef>
              <a:buNone/>
            </a:pPr>
            <a:r>
              <a:rPr lang="en-US" b="1" dirty="0">
                <a:latin typeface="Corbel"/>
                <a:cs typeface="Corbel"/>
              </a:rPr>
              <a:t>Without genuine faith we will not be militant for God</a:t>
            </a:r>
            <a:r>
              <a:rPr lang="en-US" b="1" dirty="0" smtClean="0">
                <a:latin typeface="Corbel"/>
                <a:cs typeface="Corbel"/>
              </a:rPr>
              <a:t>!</a:t>
            </a:r>
            <a:endParaRPr lang="en-US" b="1" dirty="0">
              <a:latin typeface="Corbel"/>
              <a:cs typeface="Corbel"/>
            </a:endParaRPr>
          </a:p>
        </p:txBody>
      </p:sp>
    </p:spTree>
    <p:extLst>
      <p:ext uri="{BB962C8B-B14F-4D97-AF65-F5344CB8AC3E}">
        <p14:creationId xmlns:p14="http://schemas.microsoft.com/office/powerpoint/2010/main" val="32282839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9306" y="3173506"/>
            <a:ext cx="4648200" cy="507831"/>
          </a:xfrm>
          <a:prstGeom prst="rect">
            <a:avLst/>
          </a:prstGeom>
          <a:noFill/>
        </p:spPr>
        <p:txBody>
          <a:bodyPr wrap="square" rtlCol="0">
            <a:spAutoFit/>
          </a:bodyPr>
          <a:lstStyle/>
          <a:p>
            <a:pPr algn="ctr"/>
            <a:r>
              <a:rPr lang="en-US" sz="27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rPr>
              <a:t>TAKE HOLD OF THE FUTURE HOPE</a:t>
            </a:r>
            <a:endParaRPr lang="en-US" sz="27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1" y="1569423"/>
            <a:ext cx="8381999"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4000" b="1" dirty="0">
                <a:latin typeface="Corbel"/>
                <a:cs typeface="Corbel"/>
              </a:rPr>
              <a:t>Fight the good fight of the faith. </a:t>
            </a:r>
            <a:r>
              <a:rPr lang="en-US" sz="4000" b="1" dirty="0">
                <a:solidFill>
                  <a:srgbClr val="C70A19"/>
                </a:solidFill>
                <a:latin typeface="Corbel"/>
                <a:cs typeface="Corbel"/>
              </a:rPr>
              <a:t>Take hold of the eternal life</a:t>
            </a:r>
            <a:r>
              <a:rPr lang="en-US" sz="4000" b="1" dirty="0">
                <a:solidFill>
                  <a:srgbClr val="000000"/>
                </a:solidFill>
                <a:latin typeface="Corbel"/>
                <a:cs typeface="Corbel"/>
              </a:rPr>
              <a:t> to which you were called and about which you made the good confession in the presence of many witnesses</a:t>
            </a:r>
            <a:r>
              <a:rPr lang="en-US" sz="4000" b="1" dirty="0" smtClean="0">
                <a:solidFill>
                  <a:srgbClr val="000000"/>
                </a:solidFill>
                <a:latin typeface="Corbel"/>
                <a:cs typeface="Corbel"/>
              </a:rPr>
              <a:t>.</a:t>
            </a:r>
          </a:p>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sz="2000" b="1" dirty="0" smtClean="0">
              <a:solidFill>
                <a:srgbClr val="000000"/>
              </a:solidFill>
              <a:latin typeface="Corbel"/>
              <a:cs typeface="Corbel"/>
            </a:endParaRPr>
          </a:p>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3600" b="1" dirty="0" smtClean="0">
                <a:solidFill>
                  <a:srgbClr val="000000"/>
                </a:solidFill>
                <a:latin typeface="Corbel"/>
                <a:cs typeface="Corbel"/>
              </a:rPr>
              <a:t>1 Timothy 6.12</a:t>
            </a:r>
          </a:p>
        </p:txBody>
      </p:sp>
    </p:spTree>
    <p:extLst>
      <p:ext uri="{BB962C8B-B14F-4D97-AF65-F5344CB8AC3E}">
        <p14:creationId xmlns:p14="http://schemas.microsoft.com/office/powerpoint/2010/main" val="11137636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859" y="3052808"/>
            <a:ext cx="4648200" cy="707886"/>
          </a:xfrm>
          <a:prstGeom prst="rect">
            <a:avLst/>
          </a:prstGeom>
          <a:noFill/>
        </p:spPr>
        <p:txBody>
          <a:bodyPr wrap="square" rtlCol="0">
            <a:spAutoFit/>
          </a:bodyPr>
          <a:lstStyle/>
          <a:p>
            <a:pPr algn="ctr"/>
            <a:r>
              <a:rPr lang="en-US" sz="4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rPr>
              <a:t>THE EXAMPLE OF PAUL</a:t>
            </a:r>
            <a:endParaRPr lang="en-US" sz="4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endParaRPr>
          </a:p>
        </p:txBody>
      </p:sp>
      <p:sp>
        <p:nvSpPr>
          <p:cNvPr id="7" name="Rectangle 6"/>
          <p:cNvSpPr/>
          <p:nvPr/>
        </p:nvSpPr>
        <p:spPr>
          <a:xfrm>
            <a:off x="152400" y="5429072"/>
            <a:ext cx="8229600" cy="1200328"/>
          </a:xfrm>
          <a:prstGeom prst="rect">
            <a:avLst/>
          </a:prstGeom>
        </p:spPr>
        <p:txBody>
          <a:bodyPr wrap="square">
            <a:spAutoFit/>
          </a:bodyPr>
          <a:lstStyle/>
          <a:p>
            <a:r>
              <a:rPr lang="en-US" b="1" dirty="0" smtClean="0">
                <a:latin typeface="Corbel"/>
                <a:cs typeface="Corbel"/>
              </a:rPr>
              <a:t>He </a:t>
            </a:r>
            <a:r>
              <a:rPr lang="en-US" b="1" dirty="0">
                <a:latin typeface="Corbel"/>
                <a:cs typeface="Corbel"/>
              </a:rPr>
              <a:t>wasn’t sinless, but he had found mercy: 1 Tim. 1.12-16</a:t>
            </a:r>
          </a:p>
          <a:p>
            <a:endParaRPr lang="en-US" b="1" dirty="0" smtClean="0">
              <a:latin typeface="Corbel"/>
              <a:cs typeface="Corbel"/>
            </a:endParaRPr>
          </a:p>
          <a:p>
            <a:r>
              <a:rPr lang="en-US" b="1" dirty="0" smtClean="0">
                <a:latin typeface="Corbel"/>
                <a:cs typeface="Corbel"/>
              </a:rPr>
              <a:t>He </a:t>
            </a:r>
            <a:r>
              <a:rPr lang="en-US" b="1" dirty="0">
                <a:latin typeface="Corbel"/>
                <a:cs typeface="Corbel"/>
              </a:rPr>
              <a:t>wasn’t perfect, but he pressed on: Phil. 3.12-14</a:t>
            </a:r>
          </a:p>
        </p:txBody>
      </p:sp>
      <p:sp>
        <p:nvSpPr>
          <p:cNvPr id="8" name="Rectangle 7"/>
          <p:cNvSpPr/>
          <p:nvPr/>
        </p:nvSpPr>
        <p:spPr>
          <a:xfrm>
            <a:off x="152400" y="152400"/>
            <a:ext cx="8839200" cy="2677656"/>
          </a:xfrm>
          <a:prstGeom prst="rect">
            <a:avLst/>
          </a:prstGeom>
        </p:spPr>
        <p:txBody>
          <a:bodyPr wrap="square">
            <a:spAutoFit/>
          </a:bodyPr>
          <a:lstStyle/>
          <a:p>
            <a:r>
              <a:rPr lang="en-US" sz="2800" b="1" dirty="0">
                <a:latin typeface="Corbel"/>
                <a:cs typeface="Corbel"/>
              </a:rPr>
              <a:t>I have fought the good fight, I have finished the race, I have kept the </a:t>
            </a:r>
            <a:r>
              <a:rPr lang="en-US" sz="2800" b="1" dirty="0" smtClean="0">
                <a:latin typeface="Corbel"/>
                <a:cs typeface="Corbel"/>
              </a:rPr>
              <a:t>faith. Henceforth </a:t>
            </a:r>
            <a:r>
              <a:rPr lang="en-US" sz="2800" b="1" dirty="0">
                <a:latin typeface="Corbel"/>
                <a:cs typeface="Corbel"/>
              </a:rPr>
              <a:t>there is laid up for me the crown of righteousness, which the Lord, the righteous judge, will award to me on that Day, and not only to me but also to all who </a:t>
            </a:r>
            <a:endParaRPr lang="en-US" sz="2800" b="1" dirty="0" smtClean="0">
              <a:latin typeface="Corbel"/>
              <a:cs typeface="Corbel"/>
            </a:endParaRPr>
          </a:p>
          <a:p>
            <a:r>
              <a:rPr lang="en-US" sz="2800" b="1" dirty="0" smtClean="0">
                <a:latin typeface="Corbel"/>
                <a:cs typeface="Corbel"/>
              </a:rPr>
              <a:t>have </a:t>
            </a:r>
            <a:r>
              <a:rPr lang="en-US" sz="2800" b="1" dirty="0">
                <a:latin typeface="Corbel"/>
                <a:cs typeface="Corbel"/>
              </a:rPr>
              <a:t>loved his appearing</a:t>
            </a:r>
            <a:r>
              <a:rPr lang="en-US" sz="2800" b="1" dirty="0">
                <a:latin typeface="Corbel"/>
                <a:cs typeface="Corbel"/>
              </a:rPr>
              <a:t>. </a:t>
            </a:r>
            <a:r>
              <a:rPr lang="en-US" sz="2800" b="1" dirty="0" smtClean="0">
                <a:latin typeface="Corbel"/>
                <a:cs typeface="Corbel"/>
              </a:rPr>
              <a:t>				</a:t>
            </a:r>
            <a:r>
              <a:rPr lang="en-US" sz="2000" b="1" dirty="0" smtClean="0">
                <a:latin typeface="Corbel"/>
                <a:cs typeface="Corbel"/>
              </a:rPr>
              <a:t>2 </a:t>
            </a:r>
            <a:r>
              <a:rPr lang="en-US" sz="2000" b="1" dirty="0">
                <a:latin typeface="Corbel"/>
                <a:cs typeface="Corbel"/>
              </a:rPr>
              <a:t>Tim. 4.7-</a:t>
            </a:r>
            <a:r>
              <a:rPr lang="en-US" sz="2000" b="1" dirty="0" smtClean="0">
                <a:latin typeface="Corbel"/>
                <a:cs typeface="Corbel"/>
              </a:rPr>
              <a:t>8</a:t>
            </a:r>
            <a:endParaRPr lang="en-US" sz="2800" b="1" dirty="0">
              <a:latin typeface="Corbel"/>
              <a:cs typeface="Corbe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bwMode="auto">
          <a:xfrm>
            <a:off x="5715000" y="6358470"/>
            <a:ext cx="152400" cy="152400"/>
          </a:xfrm>
          <a:prstGeom prst="rect">
            <a:avLst/>
          </a:prstGeom>
          <a:solidFill>
            <a:srgbClr val="B7B7B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pitchFamily="34" charset="0"/>
            </a:endParaRPr>
          </a:p>
        </p:txBody>
      </p:sp>
    </p:spTree>
    <p:extLst>
      <p:ext uri="{BB962C8B-B14F-4D97-AF65-F5344CB8AC3E}">
        <p14:creationId xmlns:p14="http://schemas.microsoft.com/office/powerpoint/2010/main" val="86751799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5871010"/>
            <a:ext cx="6096000" cy="646331"/>
          </a:xfrm>
          <a:prstGeom prst="rect">
            <a:avLst/>
          </a:prstGeom>
          <a:noFill/>
        </p:spPr>
        <p:txBody>
          <a:bodyPr wrap="square" rtlCol="0">
            <a:spAutoFit/>
          </a:bodyPr>
          <a:lstStyle/>
          <a:p>
            <a:pPr algn="ctr"/>
            <a:r>
              <a:rPr lang="en-US" sz="36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rPr>
              <a:t>GOD’S PLAN FOR YOUR SALVATION</a:t>
            </a:r>
            <a:endParaRPr lang="en-US" sz="36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endParaRPr>
          </a:p>
        </p:txBody>
      </p:sp>
      <p:sp>
        <p:nvSpPr>
          <p:cNvPr id="6" name="Rectangle 5"/>
          <p:cNvSpPr/>
          <p:nvPr/>
        </p:nvSpPr>
        <p:spPr>
          <a:xfrm>
            <a:off x="0" y="561975"/>
            <a:ext cx="9144000" cy="4924425"/>
          </a:xfrm>
          <a:prstGeom prst="rect">
            <a:avLst/>
          </a:prstGeom>
        </p:spPr>
        <p:txBody>
          <a:bodyPr wrap="square">
            <a:spAutoFit/>
          </a:bodyPr>
          <a:lstStyle/>
          <a:p>
            <a:pPr algn="ctr">
              <a:spcBef>
                <a:spcPts val="600"/>
              </a:spcBef>
              <a:spcAft>
                <a:spcPts val="600"/>
              </a:spcAft>
            </a:pP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HEAR THE GOSPEL: </a:t>
            </a: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ROM. </a:t>
            </a: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10.17</a:t>
            </a:r>
          </a:p>
          <a:p>
            <a:pPr algn="ctr">
              <a:spcBef>
                <a:spcPts val="600"/>
              </a:spcBef>
              <a:spcAft>
                <a:spcPts val="600"/>
              </a:spcAft>
            </a:pP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BELIEVE </a:t>
            </a: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IN JESUS: </a:t>
            </a: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JOHN 8.24</a:t>
            </a:r>
          </a:p>
          <a:p>
            <a:pPr algn="ctr">
              <a:spcBef>
                <a:spcPts val="600"/>
              </a:spcBef>
              <a:spcAft>
                <a:spcPts val="600"/>
              </a:spcAft>
            </a:pP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REPENT OF SINS: ACTS 2.38</a:t>
            </a:r>
          </a:p>
          <a:p>
            <a:pPr algn="ctr">
              <a:spcBef>
                <a:spcPts val="600"/>
              </a:spcBef>
              <a:spcAft>
                <a:spcPts val="600"/>
              </a:spcAft>
            </a:pP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CONFESS CHRIST: </a:t>
            </a: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ROM. </a:t>
            </a: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10.9-10</a:t>
            </a:r>
          </a:p>
          <a:p>
            <a:pPr algn="ctr">
              <a:spcBef>
                <a:spcPts val="600"/>
              </a:spcBef>
              <a:spcAft>
                <a:spcPts val="600"/>
              </a:spcAft>
            </a:pP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BE </a:t>
            </a: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IMMERSED: </a:t>
            </a: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MARK 16.16</a:t>
            </a:r>
          </a:p>
          <a:p>
            <a:pPr algn="ctr">
              <a:spcBef>
                <a:spcPts val="600"/>
              </a:spcBef>
              <a:spcAft>
                <a:spcPts val="600"/>
              </a:spcAft>
            </a:pP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BE </a:t>
            </a: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FAITHFUL UNTO DEATH: REV. </a:t>
            </a: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2.10</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bwMode="auto">
          <a:xfrm>
            <a:off x="5715000" y="6358470"/>
            <a:ext cx="152400" cy="152400"/>
          </a:xfrm>
          <a:prstGeom prst="rect">
            <a:avLst/>
          </a:prstGeom>
          <a:solidFill>
            <a:srgbClr val="B7B7B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a typeface="ヒラギノ角ゴ Pro W3" pitchFamily="80" charset="-128"/>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1" y="1569423"/>
            <a:ext cx="8381999"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4000" b="1" dirty="0">
                <a:solidFill>
                  <a:srgbClr val="C70A19"/>
                </a:solidFill>
                <a:latin typeface="Corbel"/>
                <a:cs typeface="Corbel"/>
              </a:rPr>
              <a:t>Fight the good fight of the faith. </a:t>
            </a:r>
            <a:r>
              <a:rPr lang="en-US" sz="4000" b="1" dirty="0">
                <a:solidFill>
                  <a:srgbClr val="000000"/>
                </a:solidFill>
                <a:latin typeface="Corbel"/>
                <a:cs typeface="Corbel"/>
              </a:rPr>
              <a:t>Take hold of the eternal life to which you were called and about which you made the good confession in the presence of many witnesses</a:t>
            </a:r>
            <a:r>
              <a:rPr lang="en-US" sz="4000" b="1" dirty="0" smtClean="0">
                <a:solidFill>
                  <a:srgbClr val="000000"/>
                </a:solidFill>
                <a:latin typeface="Corbel"/>
                <a:cs typeface="Corbel"/>
              </a:rPr>
              <a:t>.</a:t>
            </a:r>
          </a:p>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sz="2000" b="1" dirty="0" smtClean="0">
              <a:solidFill>
                <a:srgbClr val="000000"/>
              </a:solidFill>
              <a:latin typeface="Corbel"/>
              <a:cs typeface="Corbel"/>
            </a:endParaRPr>
          </a:p>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3600" b="1" dirty="0" smtClean="0">
                <a:solidFill>
                  <a:srgbClr val="000000"/>
                </a:solidFill>
                <a:latin typeface="Corbel"/>
                <a:cs typeface="Corbel"/>
              </a:rPr>
              <a:t>1 Timothy 6.12</a:t>
            </a:r>
          </a:p>
        </p:txBody>
      </p:sp>
    </p:spTree>
    <p:extLst>
      <p:ext uri="{BB962C8B-B14F-4D97-AF65-F5344CB8AC3E}">
        <p14:creationId xmlns:p14="http://schemas.microsoft.com/office/powerpoint/2010/main" val="22595796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1" y="1261646"/>
            <a:ext cx="8381999"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4000" b="1" dirty="0">
                <a:solidFill>
                  <a:srgbClr val="000000"/>
                </a:solidFill>
                <a:latin typeface="Corbel"/>
                <a:cs typeface="Corbel"/>
              </a:rPr>
              <a:t>Beloved, although I was very eager to write to you about our common salvation, I found it necessary to write appealing to you to </a:t>
            </a:r>
            <a:r>
              <a:rPr lang="en-US" sz="4000" b="1" dirty="0">
                <a:solidFill>
                  <a:srgbClr val="C70A19"/>
                </a:solidFill>
                <a:latin typeface="Corbel"/>
                <a:cs typeface="Corbel"/>
              </a:rPr>
              <a:t>contend for the faith</a:t>
            </a:r>
            <a:r>
              <a:rPr lang="en-US" sz="4000" b="1" dirty="0">
                <a:solidFill>
                  <a:srgbClr val="000000"/>
                </a:solidFill>
                <a:latin typeface="Corbel"/>
                <a:cs typeface="Corbel"/>
              </a:rPr>
              <a:t> that was once for all delivered to the saints</a:t>
            </a:r>
            <a:r>
              <a:rPr lang="en-US" sz="4000" b="1" dirty="0" smtClean="0">
                <a:solidFill>
                  <a:srgbClr val="000000"/>
                </a:solidFill>
                <a:latin typeface="Corbel"/>
                <a:cs typeface="Corbel"/>
              </a:rPr>
              <a:t>.</a:t>
            </a:r>
          </a:p>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sz="2000" b="1" dirty="0" smtClean="0">
              <a:solidFill>
                <a:srgbClr val="000000"/>
              </a:solidFill>
              <a:latin typeface="Corbel"/>
              <a:cs typeface="Corbel"/>
            </a:endParaRPr>
          </a:p>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3600" b="1" dirty="0" smtClean="0">
                <a:solidFill>
                  <a:srgbClr val="000000"/>
                </a:solidFill>
                <a:latin typeface="Corbel"/>
                <a:cs typeface="Corbel"/>
              </a:rPr>
              <a:t>Jude 3</a:t>
            </a:r>
          </a:p>
        </p:txBody>
      </p:sp>
    </p:spTree>
    <p:extLst>
      <p:ext uri="{BB962C8B-B14F-4D97-AF65-F5344CB8AC3E}">
        <p14:creationId xmlns:p14="http://schemas.microsoft.com/office/powerpoint/2010/main" val="9816714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3906" y="3102858"/>
            <a:ext cx="4849906" cy="630942"/>
          </a:xfrm>
          <a:prstGeom prst="rect">
            <a:avLst/>
          </a:prstGeom>
          <a:noFill/>
        </p:spPr>
        <p:txBody>
          <a:bodyPr wrap="square" rtlCol="0">
            <a:spAutoFit/>
          </a:bodyPr>
          <a:lstStyle/>
          <a:p>
            <a:pPr algn="ctr"/>
            <a:r>
              <a:rPr lang="en-US" sz="35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rPr>
              <a:t>WE MUST FIGHT AGAINST…</a:t>
            </a:r>
            <a:endParaRPr lang="en-US" sz="35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162800" y="457200"/>
            <a:ext cx="2133600" cy="461665"/>
          </a:xfrm>
          <a:prstGeom prst="rect">
            <a:avLst/>
          </a:prstGeom>
        </p:spPr>
        <p:txBody>
          <a:bodyPr wrap="square">
            <a:spAutoFit/>
          </a:bodyPr>
          <a:lstStyle/>
          <a:p>
            <a:r>
              <a:rPr lang="en-US"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rPr>
              <a:t>1 TIMOTHY 6.12</a:t>
            </a:r>
            <a:endPar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endParaRPr>
          </a:p>
        </p:txBody>
      </p:sp>
      <p:sp>
        <p:nvSpPr>
          <p:cNvPr id="8" name="Rectangle 7"/>
          <p:cNvSpPr/>
          <p:nvPr/>
        </p:nvSpPr>
        <p:spPr>
          <a:xfrm>
            <a:off x="-42789" y="443753"/>
            <a:ext cx="5910189" cy="492443"/>
          </a:xfrm>
          <a:prstGeom prst="rect">
            <a:avLst/>
          </a:prstGeom>
        </p:spPr>
        <p:txBody>
          <a:bodyPr wrap="square">
            <a:spAutoFit/>
          </a:bodyPr>
          <a:lstStyle/>
          <a:p>
            <a:pPr algn="ctr"/>
            <a:r>
              <a:rPr lang="en-US" sz="25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rPr>
              <a:t>FIGHT </a:t>
            </a:r>
            <a:r>
              <a:rPr lang="en-US" sz="25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rPr>
              <a:t>THE GOOD FIGHT </a:t>
            </a:r>
            <a:r>
              <a:rPr lang="en-US" sz="25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rPr>
              <a:t>FOR THE TRUE </a:t>
            </a:r>
            <a:r>
              <a:rPr lang="en-US" sz="25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rPr>
              <a:t>FAITH</a:t>
            </a:r>
          </a:p>
        </p:txBody>
      </p:sp>
      <p:sp>
        <p:nvSpPr>
          <p:cNvPr id="4" name="Content Placeholder 3"/>
          <p:cNvSpPr>
            <a:spLocks noGrp="1"/>
          </p:cNvSpPr>
          <p:nvPr>
            <p:ph idx="1"/>
          </p:nvPr>
        </p:nvSpPr>
        <p:spPr>
          <a:xfrm>
            <a:off x="342900" y="1981200"/>
            <a:ext cx="8458200" cy="4648200"/>
          </a:xfrm>
        </p:spPr>
        <p:txBody>
          <a:bodyPr/>
          <a:lstStyle/>
          <a:p>
            <a:pPr marL="0" indent="0">
              <a:lnSpc>
                <a:spcPct val="90000"/>
              </a:lnSpc>
              <a:spcBef>
                <a:spcPts val="0"/>
              </a:spcBef>
              <a:buNone/>
            </a:pPr>
            <a:r>
              <a:rPr lang="en-US" b="1" dirty="0">
                <a:latin typeface="Corbel"/>
                <a:cs typeface="Corbel"/>
              </a:rPr>
              <a:t>The </a:t>
            </a:r>
            <a:r>
              <a:rPr lang="en-US" b="1" dirty="0" smtClean="0">
                <a:latin typeface="Corbel"/>
                <a:cs typeface="Corbel"/>
              </a:rPr>
              <a:t>world: </a:t>
            </a:r>
            <a:r>
              <a:rPr lang="en-US" sz="2400" b="1" dirty="0">
                <a:latin typeface="Corbel"/>
                <a:cs typeface="Corbel"/>
              </a:rPr>
              <a:t>Eph. 2.1-3; Col</a:t>
            </a:r>
            <a:r>
              <a:rPr lang="en-US" sz="2400" b="1" dirty="0">
                <a:latin typeface="Corbel"/>
                <a:cs typeface="Corbel"/>
              </a:rPr>
              <a:t>. </a:t>
            </a:r>
            <a:r>
              <a:rPr lang="en-US" sz="2400" b="1" dirty="0" smtClean="0">
                <a:latin typeface="Corbel"/>
                <a:cs typeface="Corbel"/>
              </a:rPr>
              <a:t>2.8; </a:t>
            </a:r>
            <a:r>
              <a:rPr lang="en-US" sz="2400" b="1" dirty="0">
                <a:latin typeface="Corbel"/>
                <a:cs typeface="Corbel"/>
              </a:rPr>
              <a:t>1 John 2.15-17</a:t>
            </a:r>
            <a:r>
              <a:rPr lang="en-US" sz="2400" b="1" dirty="0" smtClean="0">
                <a:latin typeface="Corbel"/>
                <a:cs typeface="Corbel"/>
              </a:rPr>
              <a:t>; James 4.4</a:t>
            </a:r>
          </a:p>
          <a:p>
            <a:pPr marL="0" indent="0">
              <a:lnSpc>
                <a:spcPct val="90000"/>
              </a:lnSpc>
              <a:spcBef>
                <a:spcPts val="0"/>
              </a:spcBef>
              <a:buNone/>
            </a:pPr>
            <a:endParaRPr lang="en-US" b="1" dirty="0">
              <a:latin typeface="Corbel"/>
              <a:cs typeface="Corbel"/>
            </a:endParaRPr>
          </a:p>
          <a:p>
            <a:pPr marL="0" indent="0">
              <a:lnSpc>
                <a:spcPct val="90000"/>
              </a:lnSpc>
              <a:spcBef>
                <a:spcPts val="0"/>
              </a:spcBef>
              <a:buNone/>
            </a:pPr>
            <a:r>
              <a:rPr lang="en-US" b="1" dirty="0">
                <a:latin typeface="Corbel"/>
                <a:cs typeface="Corbel"/>
              </a:rPr>
              <a:t>The </a:t>
            </a:r>
            <a:r>
              <a:rPr lang="en-US" b="1" dirty="0" smtClean="0">
                <a:latin typeface="Corbel"/>
                <a:cs typeface="Corbel"/>
              </a:rPr>
              <a:t>devil: </a:t>
            </a:r>
            <a:r>
              <a:rPr lang="en-US" sz="2400" b="1" dirty="0" smtClean="0">
                <a:latin typeface="Corbel"/>
                <a:cs typeface="Corbel"/>
              </a:rPr>
              <a:t>2 Cor. </a:t>
            </a:r>
            <a:r>
              <a:rPr lang="en-US" sz="2400" b="1" dirty="0" smtClean="0">
                <a:latin typeface="Corbel"/>
                <a:cs typeface="Corbel"/>
              </a:rPr>
              <a:t>2.11; </a:t>
            </a:r>
            <a:r>
              <a:rPr lang="en-US" sz="2400" b="1" dirty="0" smtClean="0">
                <a:latin typeface="Corbel"/>
                <a:cs typeface="Corbel"/>
              </a:rPr>
              <a:t>1 </a:t>
            </a:r>
            <a:r>
              <a:rPr lang="en-US" sz="2400" b="1" dirty="0">
                <a:latin typeface="Corbel"/>
                <a:cs typeface="Corbel"/>
              </a:rPr>
              <a:t>Peter </a:t>
            </a:r>
            <a:r>
              <a:rPr lang="en-US" sz="2400" b="1" dirty="0" smtClean="0">
                <a:latin typeface="Corbel"/>
                <a:cs typeface="Corbel"/>
              </a:rPr>
              <a:t>5.8</a:t>
            </a:r>
            <a:r>
              <a:rPr lang="en-US" sz="2400" b="1" dirty="0" smtClean="0">
                <a:latin typeface="Corbel"/>
                <a:cs typeface="Corbel"/>
              </a:rPr>
              <a:t>; </a:t>
            </a:r>
            <a:r>
              <a:rPr lang="en-US" sz="2400" b="1" dirty="0">
                <a:latin typeface="Corbel"/>
                <a:cs typeface="Corbel"/>
              </a:rPr>
              <a:t>2 Cor. 11.13-</a:t>
            </a:r>
            <a:r>
              <a:rPr lang="en-US" sz="2400" b="1" dirty="0" smtClean="0">
                <a:latin typeface="Corbel"/>
                <a:cs typeface="Corbel"/>
              </a:rPr>
              <a:t>15</a:t>
            </a:r>
            <a:endParaRPr lang="en-US" sz="2400" b="1" dirty="0">
              <a:latin typeface="Corbel"/>
              <a:cs typeface="Corbel"/>
            </a:endParaRPr>
          </a:p>
          <a:p>
            <a:pPr marL="0" indent="0">
              <a:lnSpc>
                <a:spcPct val="90000"/>
              </a:lnSpc>
              <a:spcBef>
                <a:spcPts val="0"/>
              </a:spcBef>
              <a:buNone/>
            </a:pPr>
            <a:endParaRPr lang="en-US" b="1" dirty="0">
              <a:latin typeface="Corbel"/>
              <a:cs typeface="Corbel"/>
            </a:endParaRPr>
          </a:p>
          <a:p>
            <a:pPr marL="0" indent="0">
              <a:lnSpc>
                <a:spcPct val="90000"/>
              </a:lnSpc>
              <a:spcBef>
                <a:spcPts val="0"/>
              </a:spcBef>
              <a:buNone/>
            </a:pPr>
            <a:r>
              <a:rPr lang="en-US" b="1" dirty="0">
                <a:latin typeface="Corbel"/>
                <a:cs typeface="Corbel"/>
              </a:rPr>
              <a:t>The flesh: </a:t>
            </a:r>
            <a:r>
              <a:rPr lang="en-US" sz="2400" b="1" dirty="0">
                <a:latin typeface="Corbel"/>
                <a:cs typeface="Corbel"/>
              </a:rPr>
              <a:t>1 Peter 2.11; Rom. </a:t>
            </a:r>
            <a:r>
              <a:rPr lang="en-US" sz="2400" b="1" dirty="0" smtClean="0">
                <a:latin typeface="Corbel"/>
                <a:cs typeface="Corbel"/>
              </a:rPr>
              <a:t>8.5-8</a:t>
            </a:r>
            <a:endParaRPr lang="en-US" sz="2400" b="1" dirty="0">
              <a:latin typeface="Corbel"/>
              <a:cs typeface="Corbel"/>
            </a:endParaRPr>
          </a:p>
          <a:p>
            <a:pPr marL="0" indent="0">
              <a:lnSpc>
                <a:spcPct val="90000"/>
              </a:lnSpc>
              <a:spcBef>
                <a:spcPts val="0"/>
              </a:spcBef>
              <a:buNone/>
            </a:pPr>
            <a:endParaRPr lang="en-US" b="1" dirty="0">
              <a:latin typeface="Corbel"/>
              <a:cs typeface="Corbel"/>
            </a:endParaRPr>
          </a:p>
          <a:p>
            <a:pPr marL="0" indent="0">
              <a:lnSpc>
                <a:spcPct val="90000"/>
              </a:lnSpc>
              <a:spcBef>
                <a:spcPts val="0"/>
              </a:spcBef>
              <a:buNone/>
            </a:pPr>
            <a:r>
              <a:rPr lang="en-US" b="1" dirty="0">
                <a:latin typeface="Corbel"/>
                <a:cs typeface="Corbel"/>
              </a:rPr>
              <a:t>False </a:t>
            </a:r>
            <a:r>
              <a:rPr lang="en-US" b="1" dirty="0" smtClean="0">
                <a:latin typeface="Corbel"/>
                <a:cs typeface="Corbel"/>
              </a:rPr>
              <a:t>teachers: </a:t>
            </a:r>
            <a:r>
              <a:rPr lang="en-US" sz="2400" b="1" dirty="0">
                <a:latin typeface="Corbel"/>
                <a:cs typeface="Corbel"/>
              </a:rPr>
              <a:t>2 Peter 2.1-3; Acts 15.1-2; Gal. </a:t>
            </a:r>
            <a:r>
              <a:rPr lang="en-US" sz="2400" b="1" dirty="0" smtClean="0">
                <a:latin typeface="Corbel"/>
                <a:cs typeface="Corbel"/>
              </a:rPr>
              <a:t>2.5</a:t>
            </a:r>
            <a:endParaRPr lang="en-US" sz="2400" b="1" dirty="0">
              <a:latin typeface="Corbel"/>
              <a:cs typeface="Corbe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3906" y="3162300"/>
            <a:ext cx="4849906" cy="523220"/>
          </a:xfrm>
          <a:prstGeom prst="rect">
            <a:avLst/>
          </a:prstGeom>
          <a:noFill/>
        </p:spPr>
        <p:txBody>
          <a:bodyPr wrap="square" rtlCol="0">
            <a:spAutoFit/>
          </a:bodyPr>
          <a:lstStyle/>
          <a:p>
            <a:pPr algn="ctr"/>
            <a:r>
              <a:rPr lang="en-US" sz="28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rPr>
              <a:t>WE MUST FIGHT WITH THE AID OF</a:t>
            </a:r>
            <a:r>
              <a:rPr lang="is-IS" sz="28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rPr>
              <a:t>…</a:t>
            </a:r>
            <a:endParaRPr lang="en-US" sz="28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162800" y="457200"/>
            <a:ext cx="2133600" cy="461665"/>
          </a:xfrm>
          <a:prstGeom prst="rect">
            <a:avLst/>
          </a:prstGeom>
        </p:spPr>
        <p:txBody>
          <a:bodyPr wrap="square">
            <a:spAutoFit/>
          </a:bodyPr>
          <a:lstStyle/>
          <a:p>
            <a:r>
              <a:rPr lang="en-US"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rPr>
              <a:t>1 TIMOTHY 6.12</a:t>
            </a:r>
            <a:endPar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endParaRPr>
          </a:p>
        </p:txBody>
      </p:sp>
      <p:sp>
        <p:nvSpPr>
          <p:cNvPr id="11" name="Rectangle 10"/>
          <p:cNvSpPr/>
          <p:nvPr/>
        </p:nvSpPr>
        <p:spPr>
          <a:xfrm>
            <a:off x="-42789" y="443753"/>
            <a:ext cx="5910189" cy="492443"/>
          </a:xfrm>
          <a:prstGeom prst="rect">
            <a:avLst/>
          </a:prstGeom>
        </p:spPr>
        <p:txBody>
          <a:bodyPr wrap="square">
            <a:spAutoFit/>
          </a:bodyPr>
          <a:lstStyle/>
          <a:p>
            <a:pPr algn="ctr"/>
            <a:r>
              <a:rPr lang="en-US" sz="25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rPr>
              <a:t>FIGHT </a:t>
            </a:r>
            <a:r>
              <a:rPr lang="en-US" sz="25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rPr>
              <a:t>THE GOOD FIGHT </a:t>
            </a:r>
            <a:r>
              <a:rPr lang="en-US" sz="25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rPr>
              <a:t>FOR THE TRUE </a:t>
            </a:r>
            <a:r>
              <a:rPr lang="en-US" sz="25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rPr>
              <a:t>FAITH</a:t>
            </a:r>
          </a:p>
        </p:txBody>
      </p:sp>
      <p:sp>
        <p:nvSpPr>
          <p:cNvPr id="4" name="Content Placeholder 3"/>
          <p:cNvSpPr>
            <a:spLocks noGrp="1"/>
          </p:cNvSpPr>
          <p:nvPr>
            <p:ph idx="1"/>
          </p:nvPr>
        </p:nvSpPr>
        <p:spPr/>
        <p:txBody>
          <a:bodyPr/>
          <a:lstStyle/>
          <a:p>
            <a:pPr marL="0" indent="0">
              <a:spcBef>
                <a:spcPts val="0"/>
              </a:spcBef>
              <a:buNone/>
            </a:pPr>
            <a:r>
              <a:rPr lang="en-US" b="1" dirty="0" smtClean="0">
                <a:latin typeface="Corbel"/>
                <a:cs typeface="Corbel"/>
              </a:rPr>
              <a:t>God: </a:t>
            </a:r>
            <a:r>
              <a:rPr lang="en-US" sz="2800" b="1" dirty="0">
                <a:latin typeface="Corbel"/>
                <a:cs typeface="Corbel"/>
              </a:rPr>
              <a:t>1 John </a:t>
            </a:r>
            <a:r>
              <a:rPr lang="en-US" sz="2800" b="1" dirty="0" smtClean="0">
                <a:latin typeface="Corbel"/>
                <a:cs typeface="Corbel"/>
              </a:rPr>
              <a:t>4.4; 5.4; 1 Cor. 10.13</a:t>
            </a:r>
          </a:p>
          <a:p>
            <a:pPr marL="0" indent="0">
              <a:spcBef>
                <a:spcPts val="0"/>
              </a:spcBef>
              <a:buNone/>
            </a:pPr>
            <a:endParaRPr lang="en-US" b="1" dirty="0" smtClean="0">
              <a:latin typeface="Corbel"/>
              <a:cs typeface="Corbel"/>
            </a:endParaRPr>
          </a:p>
          <a:p>
            <a:pPr marL="0" indent="0">
              <a:spcBef>
                <a:spcPts val="0"/>
              </a:spcBef>
              <a:buNone/>
            </a:pPr>
            <a:r>
              <a:rPr lang="en-US" b="1" dirty="0" smtClean="0">
                <a:latin typeface="Corbel"/>
                <a:cs typeface="Corbel"/>
              </a:rPr>
              <a:t>Jesus: </a:t>
            </a:r>
            <a:r>
              <a:rPr lang="en-US" sz="2800" b="1" dirty="0">
                <a:latin typeface="Corbel"/>
                <a:cs typeface="Corbel"/>
              </a:rPr>
              <a:t>Matt. </a:t>
            </a:r>
            <a:r>
              <a:rPr lang="en-US" sz="2800" b="1" dirty="0" smtClean="0">
                <a:latin typeface="Corbel"/>
                <a:cs typeface="Corbel"/>
              </a:rPr>
              <a:t>4.1-10; James 4.7; </a:t>
            </a:r>
            <a:r>
              <a:rPr lang="en-US" sz="2800" b="1" dirty="0" smtClean="0">
                <a:latin typeface="Corbel"/>
                <a:cs typeface="Corbel"/>
              </a:rPr>
              <a:t>Heb. 2.14-15</a:t>
            </a:r>
            <a:endParaRPr lang="en-US" sz="2800" b="1" dirty="0">
              <a:latin typeface="Corbel"/>
              <a:cs typeface="Corbel"/>
            </a:endParaRPr>
          </a:p>
          <a:p>
            <a:pPr marL="0" indent="0">
              <a:spcBef>
                <a:spcPts val="0"/>
              </a:spcBef>
              <a:buNone/>
            </a:pPr>
            <a:endParaRPr lang="en-US" b="1" dirty="0" smtClean="0">
              <a:latin typeface="Corbel"/>
              <a:cs typeface="Corbel"/>
            </a:endParaRPr>
          </a:p>
          <a:p>
            <a:pPr marL="0" indent="0">
              <a:spcBef>
                <a:spcPts val="0"/>
              </a:spcBef>
              <a:buNone/>
            </a:pPr>
            <a:r>
              <a:rPr lang="en-US" b="1" dirty="0" smtClean="0">
                <a:latin typeface="Corbel"/>
                <a:cs typeface="Corbel"/>
              </a:rPr>
              <a:t>The Spirit: </a:t>
            </a:r>
            <a:r>
              <a:rPr lang="en-US" sz="2800" b="1" dirty="0">
                <a:latin typeface="Corbel"/>
                <a:cs typeface="Corbel"/>
              </a:rPr>
              <a:t>Gal. 5.16-26</a:t>
            </a:r>
          </a:p>
          <a:p>
            <a:pPr marL="0" indent="0">
              <a:spcBef>
                <a:spcPts val="0"/>
              </a:spcBef>
              <a:buNone/>
            </a:pPr>
            <a:endParaRPr lang="en-US" b="1" dirty="0" smtClean="0">
              <a:latin typeface="Corbel"/>
              <a:cs typeface="Corbel"/>
            </a:endParaRPr>
          </a:p>
          <a:p>
            <a:pPr marL="0" indent="0">
              <a:spcBef>
                <a:spcPts val="0"/>
              </a:spcBef>
              <a:buNone/>
            </a:pPr>
            <a:r>
              <a:rPr lang="en-US" b="1" dirty="0" smtClean="0">
                <a:latin typeface="Corbel"/>
                <a:cs typeface="Corbel"/>
              </a:rPr>
              <a:t>Each </a:t>
            </a:r>
            <a:r>
              <a:rPr lang="en-US" b="1" dirty="0">
                <a:latin typeface="Corbel"/>
                <a:cs typeface="Corbel"/>
              </a:rPr>
              <a:t>other: </a:t>
            </a:r>
            <a:r>
              <a:rPr lang="en-US" sz="2800" b="1" dirty="0">
                <a:latin typeface="Corbel"/>
                <a:cs typeface="Corbel"/>
              </a:rPr>
              <a:t>Phil. </a:t>
            </a:r>
            <a:r>
              <a:rPr lang="en-US" sz="2800" b="1" dirty="0" smtClean="0">
                <a:latin typeface="Corbel"/>
                <a:cs typeface="Corbel"/>
              </a:rPr>
              <a:t>1.27; 1 Peter 5.9</a:t>
            </a:r>
            <a:endParaRPr lang="en-US" sz="2800" b="1" dirty="0">
              <a:latin typeface="Corbel"/>
              <a:cs typeface="Corbe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400" y="3225800"/>
            <a:ext cx="4903694" cy="446276"/>
          </a:xfrm>
          <a:prstGeom prst="rect">
            <a:avLst/>
          </a:prstGeom>
          <a:noFill/>
        </p:spPr>
        <p:txBody>
          <a:bodyPr wrap="square" rtlCol="0">
            <a:spAutoFit/>
          </a:bodyPr>
          <a:lstStyle/>
          <a:p>
            <a:pPr algn="ctr"/>
            <a:r>
              <a:rPr lang="en-US" sz="23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rPr>
              <a:t>WE MUST FIGHT WITH THE RIGHT WEAPON </a:t>
            </a:r>
            <a:endParaRPr lang="en-US" sz="23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Impact" pitchFamily="34"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13602</TotalTime>
  <Words>554</Words>
  <Application>Microsoft Macintosh PowerPoint</Application>
  <PresentationFormat>On-screen Show (4:3)</PresentationFormat>
  <Paragraphs>65</Paragraphs>
  <Slides>17</Slides>
  <Notes>0</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Blank Presentation</vt:lpstr>
      <vt:lpstr>1_Blank Presentation</vt:lpstr>
      <vt:lpstr>2_Blank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BeSharpCreative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Feit</dc:creator>
  <cp:lastModifiedBy>Bryan Garlock</cp:lastModifiedBy>
  <cp:revision>193</cp:revision>
  <dcterms:created xsi:type="dcterms:W3CDTF">2009-01-23T02:45:09Z</dcterms:created>
  <dcterms:modified xsi:type="dcterms:W3CDTF">2016-06-05T20:22:44Z</dcterms:modified>
</cp:coreProperties>
</file>