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574" autoAdjust="0"/>
  </p:normalViewPr>
  <p:slideViewPr>
    <p:cSldViewPr snapToGrid="0" snapToObjects="1">
      <p:cViewPr varScale="1">
        <p:scale>
          <a:sx n="85" d="100"/>
          <a:sy n="85" d="100"/>
        </p:scale>
        <p:origin x="-16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9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0205-BC28-8246-B049-8002EA6A20A3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00000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000000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000000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000000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0000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0000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0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4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Jealousy / Envy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18" y="1600200"/>
            <a:ext cx="7730565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Jealousy: an unhappy or angry feeling of wanting to have what someone else has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(http://www.merriam-webster.com/dictionary/jealousy)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 smtClean="0"/>
              <a:t>Envy: painful or resentful awareness of an advantage enjoyed by another joined with a desire to possess the same advantage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(http://www.merriam-webster.com/dictionary/envy)</a:t>
            </a:r>
          </a:p>
        </p:txBody>
      </p:sp>
    </p:spTree>
    <p:extLst>
      <p:ext uri="{BB962C8B-B14F-4D97-AF65-F5344CB8AC3E}">
        <p14:creationId xmlns:p14="http://schemas.microsoft.com/office/powerpoint/2010/main" val="99274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Jealousy Is DESTRUCTIVE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00200"/>
            <a:ext cx="7146925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>
                <a:solidFill>
                  <a:schemeClr val="tx1"/>
                </a:solidFill>
              </a:rPr>
              <a:t>Jealous </a:t>
            </a:r>
            <a:r>
              <a:rPr lang="en-US" sz="3500" dirty="0">
                <a:solidFill>
                  <a:schemeClr val="tx1"/>
                </a:solidFill>
              </a:rPr>
              <a:t>of </a:t>
            </a:r>
            <a:r>
              <a:rPr lang="en-US" sz="3500" dirty="0" smtClean="0">
                <a:solidFill>
                  <a:schemeClr val="tx1"/>
                </a:solidFill>
              </a:rPr>
              <a:t>another’s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100" dirty="0" smtClean="0">
                <a:solidFill>
                  <a:schemeClr val="tx1"/>
                </a:solidFill>
              </a:rPr>
              <a:t>RECEPTION: </a:t>
            </a:r>
            <a:r>
              <a:rPr lang="en-US" sz="2000" dirty="0" smtClean="0">
                <a:solidFill>
                  <a:schemeClr val="tx1"/>
                </a:solidFill>
              </a:rPr>
              <a:t>Gen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4.1-5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100" dirty="0" smtClean="0">
                <a:solidFill>
                  <a:schemeClr val="tx1"/>
                </a:solidFill>
              </a:rPr>
              <a:t>REWARDS: </a:t>
            </a:r>
            <a:r>
              <a:rPr lang="en-US" sz="2000" dirty="0" smtClean="0">
                <a:solidFill>
                  <a:schemeClr val="tx1"/>
                </a:solidFill>
              </a:rPr>
              <a:t>Psalm </a:t>
            </a:r>
            <a:r>
              <a:rPr lang="en-US" sz="2000" dirty="0">
                <a:solidFill>
                  <a:schemeClr val="tx1"/>
                </a:solidFill>
              </a:rPr>
              <a:t>73.3-5, </a:t>
            </a:r>
            <a:r>
              <a:rPr lang="en-US" sz="2000" dirty="0" smtClean="0">
                <a:solidFill>
                  <a:schemeClr val="tx1"/>
                </a:solidFill>
              </a:rPr>
              <a:t>12; Gen</a:t>
            </a:r>
            <a:r>
              <a:rPr lang="en-US" sz="2000" dirty="0">
                <a:solidFill>
                  <a:schemeClr val="tx1"/>
                </a:solidFill>
              </a:rPr>
              <a:t>. 37.4, 11; Acts </a:t>
            </a:r>
            <a:r>
              <a:rPr lang="en-US" sz="2000" dirty="0" smtClean="0">
                <a:solidFill>
                  <a:schemeClr val="tx1"/>
                </a:solidFill>
              </a:rPr>
              <a:t>7.9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100" dirty="0" smtClean="0"/>
              <a:t>RESTORATION: </a:t>
            </a:r>
            <a:r>
              <a:rPr lang="en-US" sz="2000" dirty="0" smtClean="0"/>
              <a:t>Luke 15.25-32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100" dirty="0" smtClean="0"/>
              <a:t>REPUTATION: </a:t>
            </a:r>
            <a:r>
              <a:rPr lang="en-US" sz="2000" dirty="0" smtClean="0"/>
              <a:t>1 Sam. 18.5-9</a:t>
            </a:r>
          </a:p>
        </p:txBody>
      </p:sp>
    </p:spTree>
    <p:extLst>
      <p:ext uri="{BB962C8B-B14F-4D97-AF65-F5344CB8AC3E}">
        <p14:creationId xmlns:p14="http://schemas.microsoft.com/office/powerpoint/2010/main" val="421856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Is DESTRUCTIVE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Jealousy becomes an OBSESSION: v29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Anger, envy, murder (</a:t>
            </a:r>
            <a:r>
              <a:rPr lang="cs-CZ" sz="2400" dirty="0" smtClean="0"/>
              <a:t>18.10-11, 25; 19.9-10; 20.30-34; 22.18-19</a:t>
            </a:r>
            <a:r>
              <a:rPr lang="en-US" sz="2400" dirty="0" smtClean="0"/>
              <a:t>)</a:t>
            </a:r>
            <a:r>
              <a:rPr lang="en-US" sz="2400" dirty="0" smtClean="0"/>
              <a:t>, e</a:t>
            </a:r>
            <a:r>
              <a:rPr lang="en-US" sz="2400" dirty="0" smtClean="0"/>
              <a:t>vil surmising (18.8; 22.6-23), suicide (31.3-6)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Jealousy makes us PARANOID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V8-9, </a:t>
            </a:r>
            <a:r>
              <a:rPr lang="en-US" sz="2400" dirty="0"/>
              <a:t>12, 15, </a:t>
            </a:r>
            <a:r>
              <a:rPr lang="en-US" sz="2400" dirty="0" smtClean="0"/>
              <a:t>29; </a:t>
            </a:r>
            <a:r>
              <a:rPr lang="en-US" sz="2400" dirty="0" smtClean="0"/>
              <a:t>22.13-18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Jealousy causes us to lose EVERYTHING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Love, respect, friendship, family, his sanity, fellowship with God (28.16), his kingdom and throne, his legacy and dynasty, his life</a:t>
            </a:r>
          </a:p>
        </p:txBody>
      </p:sp>
    </p:spTree>
    <p:extLst>
      <p:ext uri="{BB962C8B-B14F-4D97-AF65-F5344CB8AC3E}">
        <p14:creationId xmlns:p14="http://schemas.microsoft.com/office/powerpoint/2010/main" val="402514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Jealousy Is DEFILING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541" y="1600200"/>
            <a:ext cx="7132918" cy="48609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It starts </a:t>
            </a:r>
            <a:r>
              <a:rPr lang="en-US" dirty="0"/>
              <a:t>in the </a:t>
            </a:r>
            <a:r>
              <a:rPr lang="en-US" dirty="0" smtClean="0"/>
              <a:t>HEART: </a:t>
            </a:r>
            <a:r>
              <a:rPr lang="en-US" sz="2000" dirty="0" smtClean="0"/>
              <a:t>Mark </a:t>
            </a:r>
            <a:r>
              <a:rPr lang="en-US" sz="2000" dirty="0"/>
              <a:t>7.20-</a:t>
            </a:r>
            <a:r>
              <a:rPr lang="en-US" sz="2000" dirty="0" smtClean="0"/>
              <a:t>23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It is a work </a:t>
            </a:r>
            <a:r>
              <a:rPr lang="en-US" dirty="0"/>
              <a:t>of the </a:t>
            </a:r>
            <a:r>
              <a:rPr lang="en-US" dirty="0" smtClean="0"/>
              <a:t>FLESH: </a:t>
            </a:r>
            <a:r>
              <a:rPr lang="en-US" sz="2000" dirty="0" smtClean="0"/>
              <a:t>Gal</a:t>
            </a:r>
            <a:r>
              <a:rPr lang="en-US" sz="2000" dirty="0"/>
              <a:t>. 5.20-21; Rom. 13.13; Rom. 1.29; 1 Cor. 3.1</a:t>
            </a:r>
            <a:r>
              <a:rPr lang="en-US" sz="2000" dirty="0" smtClean="0"/>
              <a:t>-4; </a:t>
            </a:r>
            <a:r>
              <a:rPr lang="en-US" sz="2000" dirty="0"/>
              <a:t>James 3.14-</a:t>
            </a:r>
            <a:r>
              <a:rPr lang="en-US" sz="2000" dirty="0" smtClean="0"/>
              <a:t>16; 1 </a:t>
            </a:r>
            <a:r>
              <a:rPr lang="en-US" sz="2000" dirty="0"/>
              <a:t>Peter 2.1-</a:t>
            </a:r>
            <a:r>
              <a:rPr lang="en-US" sz="2000" dirty="0" smtClean="0"/>
              <a:t>2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It flourishes </a:t>
            </a:r>
            <a:r>
              <a:rPr lang="en-US" dirty="0"/>
              <a:t>because of </a:t>
            </a:r>
            <a:r>
              <a:rPr lang="en-US" dirty="0" smtClean="0"/>
              <a:t>INGRATITUDE: </a:t>
            </a:r>
            <a:r>
              <a:rPr lang="en-US" sz="2000" dirty="0" smtClean="0"/>
              <a:t>Heb</a:t>
            </a:r>
            <a:r>
              <a:rPr lang="en-US" sz="2000" dirty="0"/>
              <a:t>. </a:t>
            </a:r>
            <a:r>
              <a:rPr lang="en-US" sz="2000" dirty="0" smtClean="0"/>
              <a:t>13.5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It is opposed </a:t>
            </a:r>
            <a:r>
              <a:rPr lang="en-US" dirty="0"/>
              <a:t>to LOVE</a:t>
            </a:r>
            <a:r>
              <a:rPr lang="en-US" dirty="0" smtClean="0"/>
              <a:t>: </a:t>
            </a:r>
            <a:r>
              <a:rPr lang="en-US" sz="2000" dirty="0" smtClean="0"/>
              <a:t>1 </a:t>
            </a:r>
            <a:r>
              <a:rPr lang="en-US" sz="2000" dirty="0"/>
              <a:t>Cor. 13.4; 1 John 4.20; Rom. 12.15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56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644" y="4661245"/>
            <a:ext cx="2178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Hoefler Text"/>
                <a:cs typeface="Hoefler Text"/>
              </a:rPr>
              <a:t>us</a:t>
            </a:r>
            <a:r>
              <a:rPr lang="en-US" sz="7200" b="1" dirty="0">
                <a:latin typeface="Hoefler Text"/>
                <a:cs typeface="Hoefler Tex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0524" y="121628"/>
            <a:ext cx="17132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prstClr val="black"/>
                </a:solidFill>
                <a:latin typeface="Hoefler Text"/>
                <a:cs typeface="Hoefler Text"/>
              </a:rPr>
              <a:t>Do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39154" y="356419"/>
            <a:ext cx="1554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Hoefler Text"/>
                <a:cs typeface="Hoefler Text"/>
              </a:rPr>
              <a:t>we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0907" y="1122688"/>
            <a:ext cx="41857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black"/>
                </a:solidFill>
                <a:latin typeface="Hoefler Text"/>
                <a:cs typeface="Hoefler Text"/>
              </a:rPr>
              <a:t>control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2066" y="2159227"/>
            <a:ext cx="60324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  <a:latin typeface="Hoefler Text"/>
                <a:cs typeface="Hoefler Text"/>
              </a:rPr>
              <a:t>jealousy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114645" y="3831722"/>
            <a:ext cx="11079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Hoefler Text"/>
                <a:cs typeface="Hoefler Text"/>
              </a:rPr>
              <a:t>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9985" y="3691540"/>
            <a:ext cx="2236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Hoefler Text"/>
                <a:cs typeface="Hoefler Text"/>
              </a:rPr>
              <a:t>does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43493" y="4067172"/>
            <a:ext cx="766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Hoefler Text"/>
                <a:cs typeface="Hoefler Text"/>
              </a:rPr>
              <a:t>it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39634" y="4462728"/>
            <a:ext cx="45320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prstClr val="black"/>
                </a:solidFill>
                <a:latin typeface="Hoefler Text"/>
                <a:cs typeface="Hoefler Text"/>
              </a:rPr>
              <a:t>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875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302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Defining Jealousy / Envy</vt:lpstr>
      <vt:lpstr>Jealousy Is DESTRUCTIVE</vt:lpstr>
      <vt:lpstr>Jealousy Is DESTRUCTIVE</vt:lpstr>
      <vt:lpstr>Jealousy Is DEFILING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78</cp:revision>
  <dcterms:created xsi:type="dcterms:W3CDTF">2016-04-16T03:54:49Z</dcterms:created>
  <dcterms:modified xsi:type="dcterms:W3CDTF">2016-04-17T03:51:38Z</dcterms:modified>
</cp:coreProperties>
</file>