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7" r:id="rId4"/>
    <p:sldId id="268" r:id="rId5"/>
    <p:sldId id="259" r:id="rId6"/>
    <p:sldId id="263" r:id="rId7"/>
    <p:sldId id="261" r:id="rId8"/>
    <p:sldId id="264" r:id="rId9"/>
    <p:sldId id="262" r:id="rId10"/>
    <p:sldId id="265" r:id="rId11"/>
    <p:sldId id="260" r:id="rId12"/>
    <p:sldId id="266" r:id="rId13"/>
    <p:sldId id="269" r:id="rId14"/>
    <p:sldId id="270" r:id="rId15"/>
    <p:sldId id="272" r:id="rId16"/>
    <p:sldId id="271" r:id="rId17"/>
    <p:sldId id="273" r:id="rId18"/>
    <p:sldId id="274" r:id="rId19"/>
    <p:sldId id="275" r:id="rId20"/>
    <p:sldId id="276" r:id="rId21"/>
    <p:sldId id="278" r:id="rId22"/>
    <p:sldId id="277" r:id="rId23"/>
    <p:sldId id="279" r:id="rId24"/>
    <p:sldId id="281" r:id="rId25"/>
    <p:sldId id="282" r:id="rId26"/>
    <p:sldId id="283" r:id="rId27"/>
    <p:sldId id="284"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0" d="100"/>
          <a:sy n="80" d="100"/>
        </p:scale>
        <p:origin x="-175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5D5814-833D-4F44-95A6-57EEAEDC6D36}" type="datetimeFigureOut">
              <a:rPr lang="en-US" smtClean="0"/>
              <a:t>3/13/16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DAECD-B32C-2B4B-B86B-08669DCF67B6}" type="slidenum">
              <a:rPr lang="en-US" smtClean="0"/>
              <a:t>‹#›</a:t>
            </a:fld>
            <a:endParaRPr lang="en-US"/>
          </a:p>
        </p:txBody>
      </p:sp>
    </p:spTree>
    <p:extLst>
      <p:ext uri="{BB962C8B-B14F-4D97-AF65-F5344CB8AC3E}">
        <p14:creationId xmlns:p14="http://schemas.microsoft.com/office/powerpoint/2010/main" val="2460063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5D5814-833D-4F44-95A6-57EEAEDC6D36}" type="datetimeFigureOut">
              <a:rPr lang="en-US" smtClean="0"/>
              <a:t>3/13/16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DAECD-B32C-2B4B-B86B-08669DCF67B6}" type="slidenum">
              <a:rPr lang="en-US" smtClean="0"/>
              <a:t>‹#›</a:t>
            </a:fld>
            <a:endParaRPr lang="en-US"/>
          </a:p>
        </p:txBody>
      </p:sp>
    </p:spTree>
    <p:extLst>
      <p:ext uri="{BB962C8B-B14F-4D97-AF65-F5344CB8AC3E}">
        <p14:creationId xmlns:p14="http://schemas.microsoft.com/office/powerpoint/2010/main" val="2696676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5D5814-833D-4F44-95A6-57EEAEDC6D36}" type="datetimeFigureOut">
              <a:rPr lang="en-US" smtClean="0"/>
              <a:t>3/13/16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DAECD-B32C-2B4B-B86B-08669DCF67B6}" type="slidenum">
              <a:rPr lang="en-US" smtClean="0"/>
              <a:t>‹#›</a:t>
            </a:fld>
            <a:endParaRPr lang="en-US"/>
          </a:p>
        </p:txBody>
      </p:sp>
    </p:spTree>
    <p:extLst>
      <p:ext uri="{BB962C8B-B14F-4D97-AF65-F5344CB8AC3E}">
        <p14:creationId xmlns:p14="http://schemas.microsoft.com/office/powerpoint/2010/main" val="2264488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5D5814-833D-4F44-95A6-57EEAEDC6D36}" type="datetimeFigureOut">
              <a:rPr lang="en-US" smtClean="0"/>
              <a:t>3/13/16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DAECD-B32C-2B4B-B86B-08669DCF67B6}" type="slidenum">
              <a:rPr lang="en-US" smtClean="0"/>
              <a:t>‹#›</a:t>
            </a:fld>
            <a:endParaRPr lang="en-US"/>
          </a:p>
        </p:txBody>
      </p:sp>
    </p:spTree>
    <p:extLst>
      <p:ext uri="{BB962C8B-B14F-4D97-AF65-F5344CB8AC3E}">
        <p14:creationId xmlns:p14="http://schemas.microsoft.com/office/powerpoint/2010/main" val="850011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5D5814-833D-4F44-95A6-57EEAEDC6D36}" type="datetimeFigureOut">
              <a:rPr lang="en-US" smtClean="0"/>
              <a:t>3/13/16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DAECD-B32C-2B4B-B86B-08669DCF67B6}" type="slidenum">
              <a:rPr lang="en-US" smtClean="0"/>
              <a:t>‹#›</a:t>
            </a:fld>
            <a:endParaRPr lang="en-US"/>
          </a:p>
        </p:txBody>
      </p:sp>
    </p:spTree>
    <p:extLst>
      <p:ext uri="{BB962C8B-B14F-4D97-AF65-F5344CB8AC3E}">
        <p14:creationId xmlns:p14="http://schemas.microsoft.com/office/powerpoint/2010/main" val="2449150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5D5814-833D-4F44-95A6-57EEAEDC6D36}" type="datetimeFigureOut">
              <a:rPr lang="en-US" smtClean="0"/>
              <a:t>3/13/16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DDAECD-B32C-2B4B-B86B-08669DCF67B6}" type="slidenum">
              <a:rPr lang="en-US" smtClean="0"/>
              <a:t>‹#›</a:t>
            </a:fld>
            <a:endParaRPr lang="en-US"/>
          </a:p>
        </p:txBody>
      </p:sp>
    </p:spTree>
    <p:extLst>
      <p:ext uri="{BB962C8B-B14F-4D97-AF65-F5344CB8AC3E}">
        <p14:creationId xmlns:p14="http://schemas.microsoft.com/office/powerpoint/2010/main" val="3670445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5D5814-833D-4F44-95A6-57EEAEDC6D36}" type="datetimeFigureOut">
              <a:rPr lang="en-US" smtClean="0"/>
              <a:t>3/13/16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DDAECD-B32C-2B4B-B86B-08669DCF67B6}" type="slidenum">
              <a:rPr lang="en-US" smtClean="0"/>
              <a:t>‹#›</a:t>
            </a:fld>
            <a:endParaRPr lang="en-US"/>
          </a:p>
        </p:txBody>
      </p:sp>
    </p:spTree>
    <p:extLst>
      <p:ext uri="{BB962C8B-B14F-4D97-AF65-F5344CB8AC3E}">
        <p14:creationId xmlns:p14="http://schemas.microsoft.com/office/powerpoint/2010/main" val="2792026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5D5814-833D-4F44-95A6-57EEAEDC6D36}" type="datetimeFigureOut">
              <a:rPr lang="en-US" smtClean="0"/>
              <a:t>3/13/16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DDAECD-B32C-2B4B-B86B-08669DCF67B6}" type="slidenum">
              <a:rPr lang="en-US" smtClean="0"/>
              <a:t>‹#›</a:t>
            </a:fld>
            <a:endParaRPr lang="en-US"/>
          </a:p>
        </p:txBody>
      </p:sp>
    </p:spTree>
    <p:extLst>
      <p:ext uri="{BB962C8B-B14F-4D97-AF65-F5344CB8AC3E}">
        <p14:creationId xmlns:p14="http://schemas.microsoft.com/office/powerpoint/2010/main" val="1036564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5D5814-833D-4F44-95A6-57EEAEDC6D36}" type="datetimeFigureOut">
              <a:rPr lang="en-US" smtClean="0"/>
              <a:t>3/13/16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DDAECD-B32C-2B4B-B86B-08669DCF67B6}" type="slidenum">
              <a:rPr lang="en-US" smtClean="0"/>
              <a:t>‹#›</a:t>
            </a:fld>
            <a:endParaRPr lang="en-US"/>
          </a:p>
        </p:txBody>
      </p:sp>
    </p:spTree>
    <p:extLst>
      <p:ext uri="{BB962C8B-B14F-4D97-AF65-F5344CB8AC3E}">
        <p14:creationId xmlns:p14="http://schemas.microsoft.com/office/powerpoint/2010/main" val="3333788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5D5814-833D-4F44-95A6-57EEAEDC6D36}" type="datetimeFigureOut">
              <a:rPr lang="en-US" smtClean="0"/>
              <a:t>3/13/16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DDAECD-B32C-2B4B-B86B-08669DCF67B6}" type="slidenum">
              <a:rPr lang="en-US" smtClean="0"/>
              <a:t>‹#›</a:t>
            </a:fld>
            <a:endParaRPr lang="en-US"/>
          </a:p>
        </p:txBody>
      </p:sp>
    </p:spTree>
    <p:extLst>
      <p:ext uri="{BB962C8B-B14F-4D97-AF65-F5344CB8AC3E}">
        <p14:creationId xmlns:p14="http://schemas.microsoft.com/office/powerpoint/2010/main" val="1864669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5D5814-833D-4F44-95A6-57EEAEDC6D36}" type="datetimeFigureOut">
              <a:rPr lang="en-US" smtClean="0"/>
              <a:t>3/13/16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DDAECD-B32C-2B4B-B86B-08669DCF67B6}" type="slidenum">
              <a:rPr lang="en-US" smtClean="0"/>
              <a:t>‹#›</a:t>
            </a:fld>
            <a:endParaRPr lang="en-US"/>
          </a:p>
        </p:txBody>
      </p:sp>
    </p:spTree>
    <p:extLst>
      <p:ext uri="{BB962C8B-B14F-4D97-AF65-F5344CB8AC3E}">
        <p14:creationId xmlns:p14="http://schemas.microsoft.com/office/powerpoint/2010/main" val="8296059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5D5814-833D-4F44-95A6-57EEAEDC6D36}" type="datetimeFigureOut">
              <a:rPr lang="en-US" smtClean="0"/>
              <a:t>3/13/16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DDAECD-B32C-2B4B-B86B-08669DCF67B6}" type="slidenum">
              <a:rPr lang="en-US" smtClean="0"/>
              <a:t>‹#›</a:t>
            </a:fld>
            <a:endParaRPr lang="en-US"/>
          </a:p>
        </p:txBody>
      </p:sp>
    </p:spTree>
    <p:extLst>
      <p:ext uri="{BB962C8B-B14F-4D97-AF65-F5344CB8AC3E}">
        <p14:creationId xmlns:p14="http://schemas.microsoft.com/office/powerpoint/2010/main" val="3090590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indent="0" algn="ctr" defTabSz="457200" rtl="0" eaLnBrk="1" latinLnBrk="0" hangingPunct="1">
        <a:spcBef>
          <a:spcPct val="0"/>
        </a:spcBef>
        <a:buFont typeface="Arial"/>
        <a:buNone/>
        <a:defRPr sz="4400" b="1" kern="1200">
          <a:solidFill>
            <a:schemeClr val="tx1"/>
          </a:solidFill>
          <a:latin typeface="Corbel"/>
          <a:ea typeface="+mj-ea"/>
          <a:cs typeface="Corbel"/>
        </a:defRPr>
      </a:lvl1pPr>
    </p:titleStyle>
    <p:bodyStyle>
      <a:lvl1pPr marL="0" indent="0" algn="l" defTabSz="457200" rtl="0" eaLnBrk="1" latinLnBrk="0" hangingPunct="1">
        <a:spcBef>
          <a:spcPct val="20000"/>
        </a:spcBef>
        <a:buFont typeface="Arial"/>
        <a:buNone/>
        <a:defRPr sz="3200" b="1" kern="1200">
          <a:solidFill>
            <a:schemeClr val="tx1"/>
          </a:solidFill>
          <a:latin typeface="Corbel"/>
          <a:ea typeface="+mn-ea"/>
          <a:cs typeface="Corbel"/>
        </a:defRPr>
      </a:lvl1pPr>
      <a:lvl2pPr marL="457200" indent="0" algn="l" defTabSz="457200" rtl="0" eaLnBrk="1" latinLnBrk="0" hangingPunct="1">
        <a:spcBef>
          <a:spcPct val="20000"/>
        </a:spcBef>
        <a:buFont typeface="Arial"/>
        <a:buNone/>
        <a:defRPr sz="2800" b="1" kern="1200">
          <a:solidFill>
            <a:schemeClr val="tx1"/>
          </a:solidFill>
          <a:latin typeface="Corbel"/>
          <a:ea typeface="+mn-ea"/>
          <a:cs typeface="Corbel"/>
        </a:defRPr>
      </a:lvl2pPr>
      <a:lvl3pPr marL="914400" indent="0" algn="l" defTabSz="457200" rtl="0" eaLnBrk="1" latinLnBrk="0" hangingPunct="1">
        <a:spcBef>
          <a:spcPct val="20000"/>
        </a:spcBef>
        <a:buFont typeface="Arial"/>
        <a:buNone/>
        <a:defRPr sz="2400" b="1" kern="1200">
          <a:solidFill>
            <a:schemeClr val="tx1"/>
          </a:solidFill>
          <a:latin typeface="Corbel"/>
          <a:ea typeface="+mn-ea"/>
          <a:cs typeface="Corbel"/>
        </a:defRPr>
      </a:lvl3pPr>
      <a:lvl4pPr marL="1371600" indent="0" algn="l" defTabSz="457200" rtl="0" eaLnBrk="1" latinLnBrk="0" hangingPunct="1">
        <a:spcBef>
          <a:spcPct val="20000"/>
        </a:spcBef>
        <a:buFont typeface="Arial"/>
        <a:buNone/>
        <a:defRPr sz="2000" b="1" kern="1200">
          <a:solidFill>
            <a:schemeClr val="tx1"/>
          </a:solidFill>
          <a:latin typeface="Corbel"/>
          <a:ea typeface="+mn-ea"/>
          <a:cs typeface="Corbel"/>
        </a:defRPr>
      </a:lvl4pPr>
      <a:lvl5pPr marL="1828800" indent="0" algn="l" defTabSz="457200" rtl="0" eaLnBrk="1" latinLnBrk="0" hangingPunct="1">
        <a:spcBef>
          <a:spcPct val="20000"/>
        </a:spcBef>
        <a:buFont typeface="Arial"/>
        <a:buNone/>
        <a:defRPr sz="2000" b="1"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855011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Knowledge And Understanding</a:t>
            </a:r>
            <a:endParaRPr lang="en-US" dirty="0"/>
          </a:p>
        </p:txBody>
      </p:sp>
      <p:sp>
        <p:nvSpPr>
          <p:cNvPr id="3" name="Content Placeholder 2"/>
          <p:cNvSpPr>
            <a:spLocks noGrp="1"/>
          </p:cNvSpPr>
          <p:nvPr>
            <p:ph idx="1"/>
          </p:nvPr>
        </p:nvSpPr>
        <p:spPr/>
        <p:txBody>
          <a:bodyPr>
            <a:normAutofit/>
          </a:bodyPr>
          <a:lstStyle/>
          <a:p>
            <a:r>
              <a:rPr lang="en-US" dirty="0" smtClean="0"/>
              <a:t>Foolishness </a:t>
            </a:r>
            <a:r>
              <a:rPr lang="en-US" dirty="0"/>
              <a:t>is not sins</a:t>
            </a:r>
            <a:r>
              <a:rPr lang="en-US" dirty="0" smtClean="0"/>
              <a:t>:</a:t>
            </a:r>
          </a:p>
          <a:p>
            <a:endParaRPr lang="en-US" dirty="0" smtClean="0"/>
          </a:p>
          <a:p>
            <a:r>
              <a:rPr lang="en-US" dirty="0"/>
              <a:t>When I was a child, I spoke like a child, I thought like a child, I reasoned like a child. When I became a man, I gave up childish ways</a:t>
            </a:r>
            <a:r>
              <a:rPr lang="en-US" dirty="0" smtClean="0"/>
              <a:t>. 1 Cor. 13.11</a:t>
            </a:r>
          </a:p>
          <a:p>
            <a:endParaRPr lang="en-US" dirty="0"/>
          </a:p>
          <a:p>
            <a:endParaRPr lang="en-US" dirty="0" smtClean="0"/>
          </a:p>
        </p:txBody>
      </p:sp>
    </p:spTree>
    <p:extLst>
      <p:ext uri="{BB962C8B-B14F-4D97-AF65-F5344CB8AC3E}">
        <p14:creationId xmlns:p14="http://schemas.microsoft.com/office/powerpoint/2010/main" val="176054478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Knowledge And Understanding</a:t>
            </a:r>
            <a:endParaRPr lang="en-US" dirty="0"/>
          </a:p>
        </p:txBody>
      </p:sp>
      <p:sp>
        <p:nvSpPr>
          <p:cNvPr id="3" name="Content Placeholder 2"/>
          <p:cNvSpPr>
            <a:spLocks noGrp="1"/>
          </p:cNvSpPr>
          <p:nvPr>
            <p:ph idx="1"/>
          </p:nvPr>
        </p:nvSpPr>
        <p:spPr/>
        <p:txBody>
          <a:bodyPr>
            <a:normAutofit fontScale="92500"/>
          </a:bodyPr>
          <a:lstStyle/>
          <a:p>
            <a:r>
              <a:rPr lang="en-US" dirty="0" smtClean="0"/>
              <a:t>A child may have knowledge of the Scriptures, but this does not determine his need for salvation.</a:t>
            </a:r>
          </a:p>
          <a:p>
            <a:endParaRPr lang="en-US" dirty="0" smtClean="0"/>
          </a:p>
          <a:p>
            <a:pPr lvl="1"/>
            <a:r>
              <a:rPr lang="en-US" dirty="0" smtClean="0"/>
              <a:t>My four year old has knowledge.</a:t>
            </a:r>
          </a:p>
          <a:p>
            <a:pPr lvl="1"/>
            <a:endParaRPr lang="en-US" dirty="0" smtClean="0"/>
          </a:p>
          <a:p>
            <a:pPr lvl="1"/>
            <a:r>
              <a:rPr lang="en-US" dirty="0" smtClean="0"/>
              <a:t>A child may be able to recite the plan of salvation.</a:t>
            </a:r>
          </a:p>
          <a:p>
            <a:pPr lvl="1"/>
            <a:endParaRPr lang="en-US" dirty="0"/>
          </a:p>
          <a:p>
            <a:r>
              <a:rPr lang="en-US" dirty="0" smtClean="0"/>
              <a:t>Jesus grew in wisdom and stature: Luke 2.41-52</a:t>
            </a:r>
          </a:p>
        </p:txBody>
      </p:sp>
    </p:spTree>
    <p:extLst>
      <p:ext uri="{BB962C8B-B14F-4D97-AF65-F5344CB8AC3E}">
        <p14:creationId xmlns:p14="http://schemas.microsoft.com/office/powerpoint/2010/main" val="1960034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Knowledge And Understanding</a:t>
            </a:r>
            <a:endParaRPr lang="en-US" dirty="0"/>
          </a:p>
        </p:txBody>
      </p:sp>
      <p:sp>
        <p:nvSpPr>
          <p:cNvPr id="3" name="Content Placeholder 2"/>
          <p:cNvSpPr>
            <a:spLocks noGrp="1"/>
          </p:cNvSpPr>
          <p:nvPr>
            <p:ph idx="1"/>
          </p:nvPr>
        </p:nvSpPr>
        <p:spPr>
          <a:xfrm>
            <a:off x="457200" y="1600200"/>
            <a:ext cx="8229600" cy="4924425"/>
          </a:xfrm>
        </p:spPr>
        <p:txBody>
          <a:bodyPr>
            <a:normAutofit/>
          </a:bodyPr>
          <a:lstStyle/>
          <a:p>
            <a:pPr>
              <a:spcBef>
                <a:spcPts val="0"/>
              </a:spcBef>
            </a:pPr>
            <a:r>
              <a:rPr lang="en-US" dirty="0" smtClean="0"/>
              <a:t>There is a point when a child knows (requires knowledge) to do right and yet fails to do it (James 4.17; 1 John 3.4).</a:t>
            </a:r>
          </a:p>
          <a:p>
            <a:pPr>
              <a:spcBef>
                <a:spcPts val="0"/>
              </a:spcBef>
            </a:pPr>
            <a:endParaRPr lang="en-US" dirty="0"/>
          </a:p>
          <a:p>
            <a:pPr>
              <a:spcBef>
                <a:spcPts val="0"/>
              </a:spcBef>
            </a:pPr>
            <a:r>
              <a:rPr lang="en-US" dirty="0" smtClean="0"/>
              <a:t>When one transgresses what he knows and understands to be right, he becomes spiritually dead: Rom. 7.7-9; cf. James 1.14-15</a:t>
            </a:r>
          </a:p>
          <a:p>
            <a:pPr>
              <a:spcBef>
                <a:spcPts val="0"/>
              </a:spcBef>
            </a:pPr>
            <a:endParaRPr lang="en-US" dirty="0" smtClean="0"/>
          </a:p>
          <a:p>
            <a:pPr algn="ctr">
              <a:spcBef>
                <a:spcPts val="0"/>
              </a:spcBef>
            </a:pPr>
            <a:r>
              <a:rPr lang="en-US" u="sng" dirty="0" smtClean="0">
                <a:solidFill>
                  <a:srgbClr val="FF0000"/>
                </a:solidFill>
              </a:rPr>
              <a:t>That is when the child needs salvation.</a:t>
            </a:r>
          </a:p>
        </p:txBody>
      </p:sp>
    </p:spTree>
    <p:extLst>
      <p:ext uri="{BB962C8B-B14F-4D97-AF65-F5344CB8AC3E}">
        <p14:creationId xmlns:p14="http://schemas.microsoft.com/office/powerpoint/2010/main" val="22718259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Guilt</a:t>
            </a:r>
            <a:endParaRPr lang="en-US" dirty="0"/>
          </a:p>
        </p:txBody>
      </p:sp>
      <p:sp>
        <p:nvSpPr>
          <p:cNvPr id="3" name="Content Placeholder 2"/>
          <p:cNvSpPr>
            <a:spLocks noGrp="1"/>
          </p:cNvSpPr>
          <p:nvPr>
            <p:ph idx="1"/>
          </p:nvPr>
        </p:nvSpPr>
        <p:spPr>
          <a:xfrm>
            <a:off x="457200" y="1600200"/>
            <a:ext cx="8229600" cy="5257800"/>
          </a:xfrm>
        </p:spPr>
        <p:txBody>
          <a:bodyPr>
            <a:normAutofit fontScale="92500" lnSpcReduction="10000"/>
          </a:bodyPr>
          <a:lstStyle/>
          <a:p>
            <a:pPr>
              <a:spcBef>
                <a:spcPts val="0"/>
              </a:spcBef>
            </a:pPr>
            <a:r>
              <a:rPr lang="en-US" dirty="0" smtClean="0"/>
              <a:t>Does your </a:t>
            </a:r>
            <a:r>
              <a:rPr lang="en-US" dirty="0"/>
              <a:t>child have a personal awareness of God</a:t>
            </a:r>
            <a:r>
              <a:rPr lang="en-US" dirty="0" smtClean="0"/>
              <a:t>?</a:t>
            </a:r>
          </a:p>
          <a:p>
            <a:pPr>
              <a:spcBef>
                <a:spcPts val="0"/>
              </a:spcBef>
            </a:pPr>
            <a:endParaRPr lang="en-US" dirty="0"/>
          </a:p>
          <a:p>
            <a:pPr>
              <a:spcBef>
                <a:spcPts val="0"/>
              </a:spcBef>
            </a:pPr>
            <a:r>
              <a:rPr lang="en-US" dirty="0" smtClean="0"/>
              <a:t>Does your </a:t>
            </a:r>
            <a:r>
              <a:rPr lang="en-US" dirty="0"/>
              <a:t>child feel guilty and ashamed of his </a:t>
            </a:r>
            <a:r>
              <a:rPr lang="en-US" dirty="0" smtClean="0"/>
              <a:t>actions </a:t>
            </a:r>
            <a:r>
              <a:rPr lang="en-US" dirty="0"/>
              <a:t>towards God?</a:t>
            </a:r>
          </a:p>
          <a:p>
            <a:pPr>
              <a:spcBef>
                <a:spcPts val="0"/>
              </a:spcBef>
            </a:pPr>
            <a:endParaRPr lang="en-US" dirty="0"/>
          </a:p>
          <a:p>
            <a:pPr>
              <a:spcBef>
                <a:spcPts val="0"/>
              </a:spcBef>
            </a:pPr>
            <a:r>
              <a:rPr lang="en-US" dirty="0" smtClean="0"/>
              <a:t>Does your </a:t>
            </a:r>
            <a:r>
              <a:rPr lang="en-US" dirty="0"/>
              <a:t>child believe his actions are sinful?</a:t>
            </a:r>
          </a:p>
          <a:p>
            <a:pPr>
              <a:spcBef>
                <a:spcPts val="0"/>
              </a:spcBef>
            </a:pPr>
            <a:endParaRPr lang="en-US" dirty="0" smtClean="0"/>
          </a:p>
          <a:p>
            <a:pPr>
              <a:spcBef>
                <a:spcPts val="0"/>
              </a:spcBef>
            </a:pPr>
            <a:r>
              <a:rPr lang="en-US" dirty="0" smtClean="0"/>
              <a:t>Does your </a:t>
            </a:r>
            <a:r>
              <a:rPr lang="en-US" dirty="0"/>
              <a:t>child believe he has hurt God?</a:t>
            </a:r>
          </a:p>
          <a:p>
            <a:pPr>
              <a:spcBef>
                <a:spcPts val="0"/>
              </a:spcBef>
            </a:pPr>
            <a:endParaRPr lang="en-US" dirty="0" smtClean="0"/>
          </a:p>
          <a:p>
            <a:pPr>
              <a:spcBef>
                <a:spcPts val="0"/>
              </a:spcBef>
            </a:pPr>
            <a:r>
              <a:rPr lang="en-US" dirty="0" smtClean="0"/>
              <a:t>Until </a:t>
            </a:r>
            <a:r>
              <a:rPr lang="en-US" dirty="0"/>
              <a:t>a </a:t>
            </a:r>
            <a:r>
              <a:rPr lang="en-US" dirty="0" smtClean="0"/>
              <a:t>child feels guilty </a:t>
            </a:r>
            <a:r>
              <a:rPr lang="en-US" dirty="0"/>
              <a:t>of sin before God, he is not ready for salvation.</a:t>
            </a:r>
          </a:p>
        </p:txBody>
      </p:sp>
    </p:spTree>
    <p:extLst>
      <p:ext uri="{BB962C8B-B14F-4D97-AF65-F5344CB8AC3E}">
        <p14:creationId xmlns:p14="http://schemas.microsoft.com/office/powerpoint/2010/main" val="8405281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Belief</a:t>
            </a:r>
            <a:endParaRPr lang="en-US" dirty="0"/>
          </a:p>
        </p:txBody>
      </p:sp>
      <p:sp>
        <p:nvSpPr>
          <p:cNvPr id="3" name="Content Placeholder 2"/>
          <p:cNvSpPr>
            <a:spLocks noGrp="1"/>
          </p:cNvSpPr>
          <p:nvPr>
            <p:ph idx="1"/>
          </p:nvPr>
        </p:nvSpPr>
        <p:spPr>
          <a:xfrm>
            <a:off x="457200" y="1600200"/>
            <a:ext cx="8229600" cy="5257800"/>
          </a:xfrm>
        </p:spPr>
        <p:txBody>
          <a:bodyPr>
            <a:normAutofit lnSpcReduction="10000"/>
          </a:bodyPr>
          <a:lstStyle/>
          <a:p>
            <a:pPr>
              <a:spcBef>
                <a:spcPts val="0"/>
              </a:spcBef>
            </a:pPr>
            <a:r>
              <a:rPr lang="en-US" dirty="0" smtClean="0"/>
              <a:t>And </a:t>
            </a:r>
            <a:r>
              <a:rPr lang="en-US" dirty="0"/>
              <a:t>without faith it is impossible to please him, for whoever would draw near to God must believe that he exists and that he rewards those who seek him</a:t>
            </a:r>
            <a:r>
              <a:rPr lang="en-US" dirty="0" smtClean="0"/>
              <a:t>. Heb</a:t>
            </a:r>
            <a:r>
              <a:rPr lang="en-US" dirty="0"/>
              <a:t>. 11.1, 6; John 8.24</a:t>
            </a:r>
          </a:p>
          <a:p>
            <a:pPr>
              <a:spcBef>
                <a:spcPts val="0"/>
              </a:spcBef>
            </a:pPr>
            <a:endParaRPr lang="en-US" dirty="0" smtClean="0"/>
          </a:p>
          <a:p>
            <a:pPr>
              <a:spcBef>
                <a:spcPts val="0"/>
              </a:spcBef>
            </a:pPr>
            <a:r>
              <a:rPr lang="en-US" dirty="0" smtClean="0"/>
              <a:t>Does </a:t>
            </a:r>
            <a:r>
              <a:rPr lang="en-US" dirty="0"/>
              <a:t>the child believe and trust in Jesus? That Jesus is the Son of God? The cross? Resurrection? Creation?</a:t>
            </a:r>
          </a:p>
          <a:p>
            <a:pPr>
              <a:spcBef>
                <a:spcPts val="0"/>
              </a:spcBef>
            </a:pPr>
            <a:endParaRPr lang="en-US" dirty="0" smtClean="0"/>
          </a:p>
          <a:p>
            <a:pPr>
              <a:spcBef>
                <a:spcPts val="0"/>
              </a:spcBef>
            </a:pPr>
            <a:r>
              <a:rPr lang="en-US" dirty="0" smtClean="0"/>
              <a:t>Does </a:t>
            </a:r>
            <a:r>
              <a:rPr lang="en-US" dirty="0"/>
              <a:t>he understand these things?</a:t>
            </a:r>
          </a:p>
        </p:txBody>
      </p:sp>
    </p:spTree>
    <p:extLst>
      <p:ext uri="{BB962C8B-B14F-4D97-AF65-F5344CB8AC3E}">
        <p14:creationId xmlns:p14="http://schemas.microsoft.com/office/powerpoint/2010/main" val="18889108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Discipleship</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pPr>
              <a:spcBef>
                <a:spcPts val="0"/>
              </a:spcBef>
            </a:pPr>
            <a:r>
              <a:rPr lang="en-US" dirty="0" smtClean="0"/>
              <a:t>Children need to know what God expects of them.</a:t>
            </a:r>
          </a:p>
          <a:p>
            <a:pPr lvl="1">
              <a:spcBef>
                <a:spcPts val="0"/>
              </a:spcBef>
            </a:pPr>
            <a:endParaRPr lang="en-US" dirty="0" smtClean="0"/>
          </a:p>
          <a:p>
            <a:pPr>
              <a:spcBef>
                <a:spcPts val="0"/>
              </a:spcBef>
            </a:pPr>
            <a:r>
              <a:rPr lang="en-US" dirty="0" smtClean="0"/>
              <a:t>Discipleship demands responsibility, accountability, commitment, etc.</a:t>
            </a:r>
          </a:p>
        </p:txBody>
      </p:sp>
    </p:spTree>
    <p:extLst>
      <p:ext uri="{BB962C8B-B14F-4D97-AF65-F5344CB8AC3E}">
        <p14:creationId xmlns:p14="http://schemas.microsoft.com/office/powerpoint/2010/main" val="33211104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Discipleship</a:t>
            </a:r>
            <a:endParaRPr lang="en-US" dirty="0"/>
          </a:p>
        </p:txBody>
      </p:sp>
      <p:sp>
        <p:nvSpPr>
          <p:cNvPr id="3" name="Content Placeholder 2"/>
          <p:cNvSpPr>
            <a:spLocks noGrp="1"/>
          </p:cNvSpPr>
          <p:nvPr>
            <p:ph idx="1"/>
          </p:nvPr>
        </p:nvSpPr>
        <p:spPr>
          <a:xfrm>
            <a:off x="457200" y="1600200"/>
            <a:ext cx="8686800" cy="5257800"/>
          </a:xfrm>
        </p:spPr>
        <p:txBody>
          <a:bodyPr>
            <a:normAutofit/>
          </a:bodyPr>
          <a:lstStyle/>
          <a:p>
            <a:r>
              <a:rPr lang="en-US" dirty="0" smtClean="0"/>
              <a:t>Disciples </a:t>
            </a:r>
            <a:r>
              <a:rPr lang="en-US" dirty="0"/>
              <a:t>are learners and </a:t>
            </a:r>
            <a:r>
              <a:rPr lang="en-US" dirty="0" smtClean="0"/>
              <a:t>followers: </a:t>
            </a:r>
            <a:r>
              <a:rPr lang="en-US" dirty="0"/>
              <a:t>Luke 6.40</a:t>
            </a:r>
          </a:p>
          <a:p>
            <a:pPr lvl="1"/>
            <a:r>
              <a:rPr lang="en-US" dirty="0" smtClean="0"/>
              <a:t>They </a:t>
            </a:r>
            <a:r>
              <a:rPr lang="en-US" dirty="0"/>
              <a:t>abide in the word of God: John 8.31-32</a:t>
            </a:r>
          </a:p>
          <a:p>
            <a:pPr lvl="1"/>
            <a:r>
              <a:rPr lang="en-US" dirty="0" smtClean="0"/>
              <a:t>They </a:t>
            </a:r>
            <a:r>
              <a:rPr lang="en-US" dirty="0"/>
              <a:t>bear fruit for Jesus: John 15.1-2, 5, 8</a:t>
            </a:r>
          </a:p>
          <a:p>
            <a:pPr lvl="1"/>
            <a:r>
              <a:rPr lang="en-US" dirty="0" smtClean="0"/>
              <a:t>They </a:t>
            </a:r>
            <a:r>
              <a:rPr lang="en-US" dirty="0"/>
              <a:t>manifest love for others: John 13.34-35</a:t>
            </a:r>
          </a:p>
          <a:p>
            <a:pPr lvl="1"/>
            <a:r>
              <a:rPr lang="en-US" dirty="0" smtClean="0"/>
              <a:t>They </a:t>
            </a:r>
            <a:r>
              <a:rPr lang="en-US" dirty="0"/>
              <a:t>love Jesus more than their family: Matt. 10.37</a:t>
            </a:r>
          </a:p>
          <a:p>
            <a:pPr lvl="1"/>
            <a:r>
              <a:rPr lang="en-US" dirty="0" smtClean="0"/>
              <a:t>They </a:t>
            </a:r>
            <a:r>
              <a:rPr lang="en-US" dirty="0"/>
              <a:t>bear their cross for Jesus: Luke 14.27</a:t>
            </a:r>
          </a:p>
          <a:p>
            <a:pPr lvl="1"/>
            <a:r>
              <a:rPr lang="en-US" dirty="0" smtClean="0"/>
              <a:t>They </a:t>
            </a:r>
            <a:r>
              <a:rPr lang="en-US" dirty="0"/>
              <a:t>forsake all: Luke 14.33</a:t>
            </a:r>
          </a:p>
          <a:p>
            <a:pPr lvl="1"/>
            <a:r>
              <a:rPr lang="en-US" dirty="0" smtClean="0"/>
              <a:t>They </a:t>
            </a:r>
            <a:r>
              <a:rPr lang="en-US" dirty="0"/>
              <a:t>endure persecution: 2 Tim. 3.12</a:t>
            </a:r>
          </a:p>
          <a:p>
            <a:pPr lvl="1"/>
            <a:r>
              <a:rPr lang="en-US" dirty="0" smtClean="0"/>
              <a:t>They </a:t>
            </a:r>
            <a:r>
              <a:rPr lang="en-US" dirty="0"/>
              <a:t>teach others: Matt. 28.19-20</a:t>
            </a:r>
          </a:p>
          <a:p>
            <a:pPr lvl="1"/>
            <a:r>
              <a:rPr lang="en-US" dirty="0" smtClean="0"/>
              <a:t>They are </a:t>
            </a:r>
            <a:r>
              <a:rPr lang="en-US" dirty="0"/>
              <a:t>about the Father’s business: Luke </a:t>
            </a:r>
            <a:r>
              <a:rPr lang="en-US" dirty="0" smtClean="0"/>
              <a:t>2.49</a:t>
            </a:r>
            <a:endParaRPr lang="en-US" dirty="0"/>
          </a:p>
        </p:txBody>
      </p:sp>
    </p:spTree>
    <p:extLst>
      <p:ext uri="{BB962C8B-B14F-4D97-AF65-F5344CB8AC3E}">
        <p14:creationId xmlns:p14="http://schemas.microsoft.com/office/powerpoint/2010/main" val="26293428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Discipleship</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Can your child love Jesus more than you? Matt. 10.37</a:t>
            </a:r>
          </a:p>
          <a:p>
            <a:endParaRPr lang="en-US" dirty="0"/>
          </a:p>
          <a:p>
            <a:r>
              <a:rPr lang="en-US" dirty="0" smtClean="0"/>
              <a:t>Give up his own life for the gospel’s sake? Luke 14.26; Rev. 2.10</a:t>
            </a:r>
          </a:p>
          <a:p>
            <a:endParaRPr lang="en-US" dirty="0"/>
          </a:p>
          <a:p>
            <a:r>
              <a:rPr lang="en-US" dirty="0" smtClean="0"/>
              <a:t>Is your child capable of doing this?</a:t>
            </a:r>
            <a:endParaRPr lang="en-US" dirty="0" smtClean="0"/>
          </a:p>
        </p:txBody>
      </p:sp>
    </p:spTree>
    <p:extLst>
      <p:ext uri="{BB962C8B-B14F-4D97-AF65-F5344CB8AC3E}">
        <p14:creationId xmlns:p14="http://schemas.microsoft.com/office/powerpoint/2010/main" val="33585820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Discipleship</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Every command given to the Christian is to be carried out by every Christian regardless of age. Is your child capable of doing this?</a:t>
            </a:r>
          </a:p>
          <a:p>
            <a:endParaRPr lang="en-US" dirty="0" smtClean="0"/>
          </a:p>
        </p:txBody>
      </p:sp>
    </p:spTree>
    <p:extLst>
      <p:ext uri="{BB962C8B-B14F-4D97-AF65-F5344CB8AC3E}">
        <p14:creationId xmlns:p14="http://schemas.microsoft.com/office/powerpoint/2010/main" val="37115409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Repentance</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Repentance </a:t>
            </a:r>
            <a:r>
              <a:rPr lang="en-US" dirty="0"/>
              <a:t>demands a change of heart, will and action (ceasing of sin) coupled with a godly sorrow: 2 Cor. </a:t>
            </a:r>
            <a:r>
              <a:rPr lang="en-US" dirty="0" smtClean="0"/>
              <a:t>7.10</a:t>
            </a:r>
            <a:endParaRPr lang="en-US" dirty="0"/>
          </a:p>
        </p:txBody>
      </p:sp>
    </p:spTree>
    <p:extLst>
      <p:ext uri="{BB962C8B-B14F-4D97-AF65-F5344CB8AC3E}">
        <p14:creationId xmlns:p14="http://schemas.microsoft.com/office/powerpoint/2010/main" val="9833116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895512"/>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Confession</a:t>
            </a:r>
            <a:endParaRPr lang="en-US" dirty="0" smtClean="0"/>
          </a:p>
        </p:txBody>
      </p:sp>
      <p:sp>
        <p:nvSpPr>
          <p:cNvPr id="3" name="Content Placeholder 2"/>
          <p:cNvSpPr>
            <a:spLocks noGrp="1"/>
          </p:cNvSpPr>
          <p:nvPr>
            <p:ph idx="1"/>
          </p:nvPr>
        </p:nvSpPr>
        <p:spPr>
          <a:xfrm>
            <a:off x="457200" y="1600200"/>
            <a:ext cx="8229600" cy="5257800"/>
          </a:xfrm>
        </p:spPr>
        <p:txBody>
          <a:bodyPr>
            <a:normAutofit/>
          </a:bodyPr>
          <a:lstStyle/>
          <a:p>
            <a:pPr>
              <a:spcBef>
                <a:spcPts val="0"/>
              </a:spcBef>
            </a:pPr>
            <a:r>
              <a:rPr lang="en-US" dirty="0" smtClean="0"/>
              <a:t>Confessing Christ is a serious commitment.</a:t>
            </a:r>
          </a:p>
          <a:p>
            <a:pPr>
              <a:spcBef>
                <a:spcPts val="0"/>
              </a:spcBef>
            </a:pPr>
            <a:endParaRPr lang="en-US" dirty="0"/>
          </a:p>
          <a:p>
            <a:pPr>
              <a:spcBef>
                <a:spcPts val="0"/>
              </a:spcBef>
            </a:pPr>
            <a:r>
              <a:rPr lang="en-US" dirty="0" smtClean="0"/>
              <a:t>Is the child ready to confess their faith before all?</a:t>
            </a:r>
          </a:p>
          <a:p>
            <a:pPr>
              <a:spcBef>
                <a:spcPts val="0"/>
              </a:spcBef>
            </a:pPr>
            <a:endParaRPr lang="en-US" dirty="0" smtClean="0"/>
          </a:p>
          <a:p>
            <a:pPr>
              <a:spcBef>
                <a:spcPts val="0"/>
              </a:spcBef>
            </a:pPr>
            <a:r>
              <a:rPr lang="en-US" dirty="0" smtClean="0"/>
              <a:t>Is the child able to consider the need to endure any persecution that may come from such a confession? 2 Tim. 3.12</a:t>
            </a:r>
          </a:p>
        </p:txBody>
      </p:sp>
    </p:spTree>
    <p:extLst>
      <p:ext uri="{BB962C8B-B14F-4D97-AF65-F5344CB8AC3E}">
        <p14:creationId xmlns:p14="http://schemas.microsoft.com/office/powerpoint/2010/main" val="26651928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Baptism</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pPr>
              <a:spcBef>
                <a:spcPts val="0"/>
              </a:spcBef>
            </a:pPr>
            <a:r>
              <a:rPr lang="en-US" dirty="0" smtClean="0"/>
              <a:t>Does </a:t>
            </a:r>
            <a:r>
              <a:rPr lang="en-US" dirty="0"/>
              <a:t>your child understand the purpose of baptism</a:t>
            </a:r>
            <a:r>
              <a:rPr lang="en-US" dirty="0" smtClean="0"/>
              <a:t>?</a:t>
            </a:r>
          </a:p>
          <a:p>
            <a:pPr>
              <a:spcBef>
                <a:spcPts val="0"/>
              </a:spcBef>
            </a:pPr>
            <a:endParaRPr lang="en-US" dirty="0" smtClean="0"/>
          </a:p>
          <a:p>
            <a:pPr>
              <a:spcBef>
                <a:spcPts val="0"/>
              </a:spcBef>
            </a:pPr>
            <a:r>
              <a:rPr lang="en-US" dirty="0" smtClean="0"/>
              <a:t>Does </a:t>
            </a:r>
            <a:r>
              <a:rPr lang="en-US" dirty="0"/>
              <a:t>your child understand the responsibilities of one who has been baptized</a:t>
            </a:r>
            <a:r>
              <a:rPr lang="en-US" dirty="0" smtClean="0"/>
              <a:t>?</a:t>
            </a:r>
            <a:endParaRPr lang="en-US" dirty="0"/>
          </a:p>
        </p:txBody>
      </p:sp>
    </p:spTree>
    <p:extLst>
      <p:ext uri="{BB962C8B-B14F-4D97-AF65-F5344CB8AC3E}">
        <p14:creationId xmlns:p14="http://schemas.microsoft.com/office/powerpoint/2010/main" val="14189740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Baptism</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Baptism </a:t>
            </a:r>
            <a:r>
              <a:rPr lang="en-US" dirty="0"/>
              <a:t>is for the believer and follower of Christ.</a:t>
            </a:r>
          </a:p>
          <a:p>
            <a:pPr lvl="1"/>
            <a:endParaRPr lang="en-US" dirty="0" smtClean="0"/>
          </a:p>
          <a:p>
            <a:pPr lvl="1"/>
            <a:r>
              <a:rPr lang="en-US" dirty="0" smtClean="0"/>
              <a:t>A </a:t>
            </a:r>
            <a:r>
              <a:rPr lang="en-US" dirty="0"/>
              <a:t>baby cannot believe, repent nor confess.</a:t>
            </a:r>
          </a:p>
          <a:p>
            <a:pPr lvl="1"/>
            <a:endParaRPr lang="en-US" dirty="0" smtClean="0"/>
          </a:p>
          <a:p>
            <a:pPr lvl="1"/>
            <a:r>
              <a:rPr lang="en-US" dirty="0" smtClean="0"/>
              <a:t>Only </a:t>
            </a:r>
            <a:r>
              <a:rPr lang="en-US" dirty="0"/>
              <a:t>one who has knowledge and understanding of God’s will and has chosen to disobey Him is eligible for </a:t>
            </a:r>
            <a:r>
              <a:rPr lang="en-US" dirty="0" smtClean="0"/>
              <a:t>baptism.</a:t>
            </a:r>
            <a:endParaRPr lang="en-US" dirty="0"/>
          </a:p>
        </p:txBody>
      </p:sp>
    </p:spTree>
    <p:extLst>
      <p:ext uri="{BB962C8B-B14F-4D97-AF65-F5344CB8AC3E}">
        <p14:creationId xmlns:p14="http://schemas.microsoft.com/office/powerpoint/2010/main" val="35853211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Baptism</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We find no passage that teaches babies or children were baptized: cf. Acts 5.14; 8.12</a:t>
            </a:r>
          </a:p>
          <a:p>
            <a:endParaRPr lang="en-US" dirty="0" smtClean="0"/>
          </a:p>
          <a:p>
            <a:r>
              <a:rPr lang="en-US" dirty="0" smtClean="0"/>
              <a:t>Any passages dealing with children place the children in a safe zone: Matt. 18.1-4; 19.13-15</a:t>
            </a:r>
          </a:p>
        </p:txBody>
      </p:sp>
    </p:spTree>
    <p:extLst>
      <p:ext uri="{BB962C8B-B14F-4D97-AF65-F5344CB8AC3E}">
        <p14:creationId xmlns:p14="http://schemas.microsoft.com/office/powerpoint/2010/main" val="26735393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Baptizing Too Soon</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pPr>
              <a:spcBef>
                <a:spcPts val="0"/>
              </a:spcBef>
            </a:pPr>
            <a:r>
              <a:rPr lang="en-US" dirty="0" smtClean="0"/>
              <a:t>What </a:t>
            </a:r>
            <a:r>
              <a:rPr lang="en-US" dirty="0"/>
              <a:t>sins do they have to wash away?</a:t>
            </a:r>
          </a:p>
          <a:p>
            <a:pPr>
              <a:spcBef>
                <a:spcPts val="0"/>
              </a:spcBef>
            </a:pPr>
            <a:endParaRPr lang="en-US" dirty="0" smtClean="0"/>
          </a:p>
          <a:p>
            <a:pPr>
              <a:spcBef>
                <a:spcPts val="0"/>
              </a:spcBef>
            </a:pPr>
            <a:r>
              <a:rPr lang="en-US" dirty="0" smtClean="0"/>
              <a:t>We </a:t>
            </a:r>
            <a:r>
              <a:rPr lang="en-US" dirty="0"/>
              <a:t>must not encourage them to be immersed before they are ready</a:t>
            </a:r>
            <a:r>
              <a:rPr lang="en-US" dirty="0" smtClean="0"/>
              <a:t>.</a:t>
            </a:r>
          </a:p>
          <a:p>
            <a:pPr lvl="1">
              <a:spcBef>
                <a:spcPts val="0"/>
              </a:spcBef>
            </a:pPr>
            <a:endParaRPr lang="en-US" dirty="0" smtClean="0"/>
          </a:p>
          <a:p>
            <a:pPr lvl="1">
              <a:spcBef>
                <a:spcPts val="0"/>
              </a:spcBef>
            </a:pPr>
            <a:r>
              <a:rPr lang="en-US" dirty="0" smtClean="0"/>
              <a:t>Their </a:t>
            </a:r>
            <a:r>
              <a:rPr lang="en-US" dirty="0"/>
              <a:t>unnecessary baptism creates a false </a:t>
            </a:r>
            <a:r>
              <a:rPr lang="en-US" dirty="0" smtClean="0"/>
              <a:t>hope.</a:t>
            </a:r>
          </a:p>
          <a:p>
            <a:pPr lvl="1">
              <a:spcBef>
                <a:spcPts val="0"/>
              </a:spcBef>
            </a:pPr>
            <a:endParaRPr lang="en-US" dirty="0"/>
          </a:p>
          <a:p>
            <a:pPr lvl="1">
              <a:spcBef>
                <a:spcPts val="0"/>
              </a:spcBef>
            </a:pPr>
            <a:r>
              <a:rPr lang="en-US" dirty="0" smtClean="0"/>
              <a:t>Baptism must be for the right reasons! Acts 2.38</a:t>
            </a:r>
          </a:p>
        </p:txBody>
      </p:sp>
    </p:spTree>
    <p:extLst>
      <p:ext uri="{BB962C8B-B14F-4D97-AF65-F5344CB8AC3E}">
        <p14:creationId xmlns:p14="http://schemas.microsoft.com/office/powerpoint/2010/main" val="9770559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Baptizing Too Soon</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pPr>
              <a:spcBef>
                <a:spcPts val="0"/>
              </a:spcBef>
            </a:pPr>
            <a:r>
              <a:rPr lang="en-US" dirty="0" smtClean="0"/>
              <a:t>We must not just leave it up to them.</a:t>
            </a:r>
          </a:p>
          <a:p>
            <a:pPr>
              <a:spcBef>
                <a:spcPts val="0"/>
              </a:spcBef>
            </a:pPr>
            <a:endParaRPr lang="en-US" dirty="0" smtClean="0"/>
          </a:p>
          <a:p>
            <a:pPr lvl="1">
              <a:spcBef>
                <a:spcPts val="0"/>
              </a:spcBef>
            </a:pPr>
            <a:r>
              <a:rPr lang="en-US" dirty="0"/>
              <a:t>P</a:t>
            </a:r>
            <a:r>
              <a:rPr lang="en-US" dirty="0" smtClean="0"/>
              <a:t>art of our training them in the Lord is teaching them to obey God: Deut. 6.4ff; Eph. 6.4</a:t>
            </a:r>
          </a:p>
        </p:txBody>
      </p:sp>
    </p:spTree>
    <p:extLst>
      <p:ext uri="{BB962C8B-B14F-4D97-AF65-F5344CB8AC3E}">
        <p14:creationId xmlns:p14="http://schemas.microsoft.com/office/powerpoint/2010/main" val="14204256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Conversion</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pPr>
              <a:spcBef>
                <a:spcPts val="0"/>
              </a:spcBef>
            </a:pPr>
            <a:r>
              <a:rPr lang="en-US" dirty="0" smtClean="0"/>
              <a:t>Do </a:t>
            </a:r>
            <a:r>
              <a:rPr lang="en-US" dirty="0"/>
              <a:t>we see a change in behavior?</a:t>
            </a:r>
          </a:p>
          <a:p>
            <a:pPr>
              <a:spcBef>
                <a:spcPts val="0"/>
              </a:spcBef>
            </a:pPr>
            <a:endParaRPr lang="en-US" dirty="0" smtClean="0"/>
          </a:p>
          <a:p>
            <a:pPr>
              <a:spcBef>
                <a:spcPts val="0"/>
              </a:spcBef>
            </a:pPr>
            <a:r>
              <a:rPr lang="en-US" dirty="0" smtClean="0"/>
              <a:t>Do </a:t>
            </a:r>
            <a:r>
              <a:rPr lang="en-US" dirty="0"/>
              <a:t>they now show an interest in the Lord’s work?</a:t>
            </a:r>
          </a:p>
          <a:p>
            <a:pPr>
              <a:spcBef>
                <a:spcPts val="0"/>
              </a:spcBef>
            </a:pPr>
            <a:endParaRPr lang="en-US" dirty="0" smtClean="0"/>
          </a:p>
          <a:p>
            <a:pPr>
              <a:spcBef>
                <a:spcPts val="0"/>
              </a:spcBef>
            </a:pPr>
            <a:r>
              <a:rPr lang="en-US" dirty="0" smtClean="0"/>
              <a:t>Does </a:t>
            </a:r>
            <a:r>
              <a:rPr lang="en-US" dirty="0"/>
              <a:t>the child continue to do those things he did before his “conversion”</a:t>
            </a:r>
            <a:r>
              <a:rPr lang="en-US" dirty="0" smtClean="0"/>
              <a:t>?</a:t>
            </a:r>
          </a:p>
          <a:p>
            <a:pPr>
              <a:spcBef>
                <a:spcPts val="0"/>
              </a:spcBef>
            </a:pPr>
            <a:endParaRPr lang="en-US" dirty="0"/>
          </a:p>
          <a:p>
            <a:pPr>
              <a:spcBef>
                <a:spcPts val="0"/>
              </a:spcBef>
            </a:pPr>
            <a:r>
              <a:rPr lang="en-US" dirty="0" smtClean="0"/>
              <a:t>If he wasn’t truly converted, was he even ready?</a:t>
            </a:r>
            <a:endParaRPr lang="en-US" dirty="0"/>
          </a:p>
        </p:txBody>
      </p:sp>
    </p:spTree>
    <p:extLst>
      <p:ext uri="{BB962C8B-B14F-4D97-AF65-F5344CB8AC3E}">
        <p14:creationId xmlns:p14="http://schemas.microsoft.com/office/powerpoint/2010/main" val="19619768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00100"/>
            <a:ext cx="8229600" cy="5930900"/>
          </a:xfrm>
        </p:spPr>
        <p:txBody>
          <a:bodyPr>
            <a:normAutofit fontScale="92500" lnSpcReduction="20000"/>
          </a:bodyPr>
          <a:lstStyle/>
          <a:p>
            <a:pPr>
              <a:spcBef>
                <a:spcPts val="0"/>
              </a:spcBef>
            </a:pPr>
            <a:r>
              <a:rPr lang="en-US" sz="4300" dirty="0" smtClean="0"/>
              <a:t>For Sinners:</a:t>
            </a:r>
          </a:p>
          <a:p>
            <a:pPr>
              <a:spcBef>
                <a:spcPts val="0"/>
              </a:spcBef>
            </a:pPr>
            <a:endParaRPr lang="en-US" dirty="0"/>
          </a:p>
          <a:p>
            <a:pPr>
              <a:spcBef>
                <a:spcPts val="0"/>
              </a:spcBef>
            </a:pPr>
            <a:r>
              <a:rPr lang="en-US" dirty="0" smtClean="0"/>
              <a:t>Hear His Son: Matt. 17.5</a:t>
            </a:r>
          </a:p>
          <a:p>
            <a:pPr>
              <a:spcBef>
                <a:spcPts val="0"/>
              </a:spcBef>
            </a:pPr>
            <a:r>
              <a:rPr lang="en-US" dirty="0" smtClean="0"/>
              <a:t>Believe in His Son: John 8.24</a:t>
            </a:r>
          </a:p>
          <a:p>
            <a:pPr>
              <a:spcBef>
                <a:spcPts val="0"/>
              </a:spcBef>
            </a:pPr>
            <a:r>
              <a:rPr lang="en-US" dirty="0" smtClean="0"/>
              <a:t>Repent of sins: Acts 17.30</a:t>
            </a:r>
          </a:p>
          <a:p>
            <a:pPr>
              <a:spcBef>
                <a:spcPts val="0"/>
              </a:spcBef>
            </a:pPr>
            <a:r>
              <a:rPr lang="en-US" dirty="0" smtClean="0"/>
              <a:t>Confess His Son: Rom. 10.9-10</a:t>
            </a:r>
          </a:p>
          <a:p>
            <a:pPr>
              <a:spcBef>
                <a:spcPts val="0"/>
              </a:spcBef>
            </a:pPr>
            <a:r>
              <a:rPr lang="en-US" dirty="0" smtClean="0"/>
              <a:t>Be immersed in His Son’s name: Acts 2.38</a:t>
            </a:r>
          </a:p>
          <a:p>
            <a:pPr>
              <a:spcBef>
                <a:spcPts val="0"/>
              </a:spcBef>
            </a:pPr>
            <a:endParaRPr lang="en-US" dirty="0" smtClean="0"/>
          </a:p>
          <a:p>
            <a:pPr>
              <a:spcBef>
                <a:spcPts val="0"/>
              </a:spcBef>
            </a:pPr>
            <a:endParaRPr lang="en-US" dirty="0"/>
          </a:p>
          <a:p>
            <a:pPr>
              <a:spcBef>
                <a:spcPts val="0"/>
              </a:spcBef>
            </a:pPr>
            <a:endParaRPr lang="en-US" dirty="0"/>
          </a:p>
          <a:p>
            <a:pPr>
              <a:spcBef>
                <a:spcPts val="0"/>
              </a:spcBef>
            </a:pPr>
            <a:r>
              <a:rPr lang="en-US" sz="4300" dirty="0" smtClean="0"/>
              <a:t>For Saints:</a:t>
            </a:r>
          </a:p>
          <a:p>
            <a:pPr>
              <a:spcBef>
                <a:spcPts val="0"/>
              </a:spcBef>
            </a:pPr>
            <a:endParaRPr lang="en-US" dirty="0"/>
          </a:p>
          <a:p>
            <a:pPr>
              <a:spcBef>
                <a:spcPts val="0"/>
              </a:spcBef>
            </a:pPr>
            <a:r>
              <a:rPr lang="en-US" dirty="0" smtClean="0"/>
              <a:t>Repent of sin: Col. 3.5</a:t>
            </a:r>
          </a:p>
          <a:p>
            <a:pPr>
              <a:spcBef>
                <a:spcPts val="0"/>
              </a:spcBef>
            </a:pPr>
            <a:r>
              <a:rPr lang="en-US" dirty="0" smtClean="0"/>
              <a:t>Confess sin: 1 John 1.9</a:t>
            </a:r>
          </a:p>
          <a:p>
            <a:pPr>
              <a:spcBef>
                <a:spcPts val="0"/>
              </a:spcBef>
            </a:pPr>
            <a:r>
              <a:rPr lang="en-US" dirty="0" smtClean="0"/>
              <a:t>Remain faithful: Rev. 2.10</a:t>
            </a:r>
          </a:p>
        </p:txBody>
      </p:sp>
    </p:spTree>
    <p:extLst>
      <p:ext uri="{BB962C8B-B14F-4D97-AF65-F5344CB8AC3E}">
        <p14:creationId xmlns:p14="http://schemas.microsoft.com/office/powerpoint/2010/main" val="1815198511"/>
      </p:ext>
    </p:extLst>
  </p:cSld>
  <p:clrMapOvr>
    <a:masterClrMapping/>
  </p:clrMapOvr>
  <mc:AlternateContent xmlns:mc="http://schemas.openxmlformats.org/markup-compatibility/2006">
    <mc:Choice xmlns:p14="http://schemas.microsoft.com/office/powerpoint/2010/main" Requires="p14">
      <p:transition spd="slow" p14:dur="900">
        <p14:flythrough dir="out" hasBounce="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“Age of Accountability</a:t>
            </a:r>
            <a:r>
              <a:rPr lang="en-US" dirty="0" smtClean="0"/>
              <a:t>”</a:t>
            </a:r>
            <a:endParaRPr lang="en-US" dirty="0"/>
          </a:p>
        </p:txBody>
      </p:sp>
      <p:sp>
        <p:nvSpPr>
          <p:cNvPr id="3" name="Content Placeholder 2"/>
          <p:cNvSpPr>
            <a:spLocks noGrp="1"/>
          </p:cNvSpPr>
          <p:nvPr>
            <p:ph idx="1"/>
          </p:nvPr>
        </p:nvSpPr>
        <p:spPr>
          <a:xfrm>
            <a:off x="457200" y="1600200"/>
            <a:ext cx="8229600" cy="5051425"/>
          </a:xfrm>
        </p:spPr>
        <p:txBody>
          <a:bodyPr>
            <a:normAutofit fontScale="92500" lnSpcReduction="10000"/>
          </a:bodyPr>
          <a:lstStyle/>
          <a:p>
            <a:pPr>
              <a:spcBef>
                <a:spcPts val="0"/>
              </a:spcBef>
            </a:pPr>
            <a:r>
              <a:rPr lang="en-US" dirty="0" smtClean="0"/>
              <a:t>There is a point at which a child can be responsible to man and God</a:t>
            </a:r>
            <a:r>
              <a:rPr lang="en-US" dirty="0" smtClean="0"/>
              <a:t>: </a:t>
            </a:r>
            <a:r>
              <a:rPr lang="en-US" dirty="0"/>
              <a:t>John 9.19-23</a:t>
            </a:r>
          </a:p>
          <a:p>
            <a:pPr>
              <a:spcBef>
                <a:spcPts val="0"/>
              </a:spcBef>
            </a:pPr>
            <a:endParaRPr lang="en-US" dirty="0" smtClean="0"/>
          </a:p>
          <a:p>
            <a:pPr>
              <a:spcBef>
                <a:spcPts val="0"/>
              </a:spcBef>
            </a:pPr>
            <a:r>
              <a:rPr lang="en-US" dirty="0" smtClean="0"/>
              <a:t>Jesus </a:t>
            </a:r>
            <a:r>
              <a:rPr lang="en-US" dirty="0"/>
              <a:t>was 12 years old when He began to be about His Father’s business: Luke 2.41-</a:t>
            </a:r>
            <a:r>
              <a:rPr lang="en-US" dirty="0" smtClean="0"/>
              <a:t>52</a:t>
            </a:r>
          </a:p>
          <a:p>
            <a:pPr>
              <a:spcBef>
                <a:spcPts val="0"/>
              </a:spcBef>
            </a:pPr>
            <a:endParaRPr lang="en-US" dirty="0"/>
          </a:p>
          <a:p>
            <a:pPr>
              <a:spcBef>
                <a:spcPts val="0"/>
              </a:spcBef>
            </a:pPr>
            <a:r>
              <a:rPr lang="en-US" dirty="0" smtClean="0"/>
              <a:t>King Josiah </a:t>
            </a:r>
            <a:r>
              <a:rPr lang="en-US" dirty="0"/>
              <a:t>was 16 years old when he began to seek God: 2 Chron. 34.1-</a:t>
            </a:r>
            <a:r>
              <a:rPr lang="en-US" dirty="0" smtClean="0"/>
              <a:t>7</a:t>
            </a:r>
          </a:p>
          <a:p>
            <a:pPr>
              <a:spcBef>
                <a:spcPts val="0"/>
              </a:spcBef>
            </a:pPr>
            <a:endParaRPr lang="en-US" dirty="0"/>
          </a:p>
          <a:p>
            <a:pPr>
              <a:spcBef>
                <a:spcPts val="0"/>
              </a:spcBef>
            </a:pPr>
            <a:r>
              <a:rPr lang="en-US" dirty="0" smtClean="0"/>
              <a:t>David </a:t>
            </a:r>
            <a:r>
              <a:rPr lang="en-US" dirty="0"/>
              <a:t>was young (around 15) when he trusted in the Lord to fight the giant: 1 Sam. 17.33, </a:t>
            </a:r>
            <a:r>
              <a:rPr lang="en-US" dirty="0" smtClean="0"/>
              <a:t>37</a:t>
            </a:r>
          </a:p>
        </p:txBody>
      </p:sp>
    </p:spTree>
    <p:extLst>
      <p:ext uri="{BB962C8B-B14F-4D97-AF65-F5344CB8AC3E}">
        <p14:creationId xmlns:p14="http://schemas.microsoft.com/office/powerpoint/2010/main" val="8013897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“Age of Accountability</a:t>
            </a:r>
            <a:r>
              <a:rPr lang="en-US" dirty="0" smtClean="0"/>
              <a:t>”</a:t>
            </a:r>
            <a:endParaRPr lang="en-US" dirty="0"/>
          </a:p>
        </p:txBody>
      </p:sp>
      <p:sp>
        <p:nvSpPr>
          <p:cNvPr id="3" name="Content Placeholder 2"/>
          <p:cNvSpPr>
            <a:spLocks noGrp="1"/>
          </p:cNvSpPr>
          <p:nvPr>
            <p:ph idx="1"/>
          </p:nvPr>
        </p:nvSpPr>
        <p:spPr/>
        <p:txBody>
          <a:bodyPr>
            <a:normAutofit/>
          </a:bodyPr>
          <a:lstStyle/>
          <a:p>
            <a:pPr>
              <a:spcBef>
                <a:spcPts val="0"/>
              </a:spcBef>
            </a:pPr>
            <a:r>
              <a:rPr lang="en-US" dirty="0" smtClean="0"/>
              <a:t>Some small boys (ESV), little children (KJV), young lads (ASV), mocked the prophet Elisha: 2 Kings 2.23-24</a:t>
            </a:r>
          </a:p>
          <a:p>
            <a:pPr>
              <a:spcBef>
                <a:spcPts val="0"/>
              </a:spcBef>
            </a:pPr>
            <a:endParaRPr lang="en-US" dirty="0" smtClean="0"/>
          </a:p>
          <a:p>
            <a:pPr>
              <a:spcBef>
                <a:spcPts val="0"/>
              </a:spcBef>
            </a:pPr>
            <a:r>
              <a:rPr lang="en-US" dirty="0" smtClean="0"/>
              <a:t>The prophet Samuel was a youth: 1 Sam. 3</a:t>
            </a:r>
          </a:p>
          <a:p>
            <a:pPr>
              <a:spcBef>
                <a:spcPts val="0"/>
              </a:spcBef>
            </a:pPr>
            <a:endParaRPr lang="en-US" dirty="0" smtClean="0"/>
          </a:p>
          <a:p>
            <a:pPr>
              <a:spcBef>
                <a:spcPts val="0"/>
              </a:spcBef>
            </a:pPr>
            <a:r>
              <a:rPr lang="en-US" dirty="0" smtClean="0"/>
              <a:t>The prophet Jeremiah was a youth: Jer. 1.6-7</a:t>
            </a:r>
          </a:p>
        </p:txBody>
      </p:sp>
    </p:spTree>
    <p:extLst>
      <p:ext uri="{BB962C8B-B14F-4D97-AF65-F5344CB8AC3E}">
        <p14:creationId xmlns:p14="http://schemas.microsoft.com/office/powerpoint/2010/main" val="15411070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Knowledge And Understanding</a:t>
            </a:r>
            <a:endParaRPr lang="en-US" dirty="0"/>
          </a:p>
        </p:txBody>
      </p:sp>
      <p:sp>
        <p:nvSpPr>
          <p:cNvPr id="3" name="Content Placeholder 2"/>
          <p:cNvSpPr>
            <a:spLocks noGrp="1"/>
          </p:cNvSpPr>
          <p:nvPr>
            <p:ph idx="1"/>
          </p:nvPr>
        </p:nvSpPr>
        <p:spPr>
          <a:xfrm>
            <a:off x="457200" y="1600200"/>
            <a:ext cx="8229600" cy="4940300"/>
          </a:xfrm>
        </p:spPr>
        <p:txBody>
          <a:bodyPr>
            <a:normAutofit fontScale="92500"/>
          </a:bodyPr>
          <a:lstStyle/>
          <a:p>
            <a:r>
              <a:rPr lang="en-US" sz="3500" dirty="0" smtClean="0"/>
              <a:t>Children </a:t>
            </a:r>
            <a:r>
              <a:rPr lang="en-US" sz="3500" dirty="0"/>
              <a:t>are innocent</a:t>
            </a:r>
            <a:r>
              <a:rPr lang="en-US" sz="3500" dirty="0" smtClean="0"/>
              <a:t>:</a:t>
            </a:r>
          </a:p>
          <a:p>
            <a:endParaRPr lang="en-US" dirty="0"/>
          </a:p>
          <a:p>
            <a:r>
              <a:rPr lang="en-US" dirty="0" smtClean="0"/>
              <a:t>At that time the disciples came to Jesus, saying, “Who is the greatest in the kingdom of heaven?” And calling to him a child, he put him in the midst of them and said, “Truly, I say to you, unless you turn and become like children, you will never enter the kingdom of heaven. Whoever humbles himself like this child is the greatest in the kingdom of heaven. Matt. 18.1-4</a:t>
            </a:r>
          </a:p>
        </p:txBody>
      </p:sp>
    </p:spTree>
    <p:extLst>
      <p:ext uri="{BB962C8B-B14F-4D97-AF65-F5344CB8AC3E}">
        <p14:creationId xmlns:p14="http://schemas.microsoft.com/office/powerpoint/2010/main" val="393273053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Knowledge And Understanding</a:t>
            </a:r>
            <a:endParaRPr lang="en-US" dirty="0"/>
          </a:p>
        </p:txBody>
      </p:sp>
      <p:sp>
        <p:nvSpPr>
          <p:cNvPr id="3" name="Content Placeholder 2"/>
          <p:cNvSpPr>
            <a:spLocks noGrp="1"/>
          </p:cNvSpPr>
          <p:nvPr>
            <p:ph idx="1"/>
          </p:nvPr>
        </p:nvSpPr>
        <p:spPr>
          <a:xfrm>
            <a:off x="457200" y="1600200"/>
            <a:ext cx="8229600" cy="4940300"/>
          </a:xfrm>
        </p:spPr>
        <p:txBody>
          <a:bodyPr>
            <a:normAutofit/>
          </a:bodyPr>
          <a:lstStyle/>
          <a:p>
            <a:r>
              <a:rPr lang="en-US" dirty="0" smtClean="0"/>
              <a:t>Children </a:t>
            </a:r>
            <a:r>
              <a:rPr lang="en-US" dirty="0"/>
              <a:t>are innocent</a:t>
            </a:r>
            <a:r>
              <a:rPr lang="en-US" dirty="0" smtClean="0"/>
              <a:t>:</a:t>
            </a:r>
          </a:p>
          <a:p>
            <a:endParaRPr lang="en-US" dirty="0"/>
          </a:p>
          <a:p>
            <a:r>
              <a:rPr lang="en-US" dirty="0" smtClean="0"/>
              <a:t>Then children were brought to him that he might lay his hands on them and pray. The disciples rebuked the people, but Jesus said, “Let the little children come to me and do not hinder them, for to such belongs the kingdom of heaven.” And he laid his hands on them and went away. Matt. 19.13-15</a:t>
            </a:r>
          </a:p>
        </p:txBody>
      </p:sp>
    </p:spTree>
    <p:extLst>
      <p:ext uri="{BB962C8B-B14F-4D97-AF65-F5344CB8AC3E}">
        <p14:creationId xmlns:p14="http://schemas.microsoft.com/office/powerpoint/2010/main" val="255522004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Knowledge And Understanding</a:t>
            </a:r>
            <a:endParaRPr lang="en-US" dirty="0"/>
          </a:p>
        </p:txBody>
      </p:sp>
      <p:sp>
        <p:nvSpPr>
          <p:cNvPr id="3" name="Content Placeholder 2"/>
          <p:cNvSpPr>
            <a:spLocks noGrp="1"/>
          </p:cNvSpPr>
          <p:nvPr>
            <p:ph idx="1"/>
          </p:nvPr>
        </p:nvSpPr>
        <p:spPr/>
        <p:txBody>
          <a:bodyPr>
            <a:normAutofit/>
          </a:bodyPr>
          <a:lstStyle/>
          <a:p>
            <a:r>
              <a:rPr lang="en-US" dirty="0" smtClean="0"/>
              <a:t>A </a:t>
            </a:r>
            <a:r>
              <a:rPr lang="en-US" dirty="0"/>
              <a:t>child does not know good from </a:t>
            </a:r>
            <a:r>
              <a:rPr lang="en-US" dirty="0" smtClean="0"/>
              <a:t>evil:</a:t>
            </a:r>
          </a:p>
          <a:p>
            <a:endParaRPr lang="en-US" dirty="0"/>
          </a:p>
          <a:p>
            <a:r>
              <a:rPr lang="en-US" dirty="0" smtClean="0"/>
              <a:t>And </a:t>
            </a:r>
            <a:r>
              <a:rPr lang="en-US" dirty="0"/>
              <a:t>as for your little ones, who you said would become a prey, and your children, who today have no knowledge of good or evil, they shall go in there. And to them I will give it, and they shall possess it</a:t>
            </a:r>
            <a:r>
              <a:rPr lang="en-US" dirty="0" smtClean="0"/>
              <a:t>. Deut. 1.39</a:t>
            </a:r>
            <a:endParaRPr lang="en-US" dirty="0"/>
          </a:p>
        </p:txBody>
      </p:sp>
    </p:spTree>
    <p:extLst>
      <p:ext uri="{BB962C8B-B14F-4D97-AF65-F5344CB8AC3E}">
        <p14:creationId xmlns:p14="http://schemas.microsoft.com/office/powerpoint/2010/main" val="316183561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Knowledge And Understanding</a:t>
            </a:r>
            <a:endParaRPr lang="en-US" dirty="0"/>
          </a:p>
        </p:txBody>
      </p:sp>
      <p:sp>
        <p:nvSpPr>
          <p:cNvPr id="3" name="Content Placeholder 2"/>
          <p:cNvSpPr>
            <a:spLocks noGrp="1"/>
          </p:cNvSpPr>
          <p:nvPr>
            <p:ph idx="1"/>
          </p:nvPr>
        </p:nvSpPr>
        <p:spPr/>
        <p:txBody>
          <a:bodyPr>
            <a:normAutofit/>
          </a:bodyPr>
          <a:lstStyle/>
          <a:p>
            <a:r>
              <a:rPr lang="en-US" dirty="0" smtClean="0"/>
              <a:t>A </a:t>
            </a:r>
            <a:r>
              <a:rPr lang="en-US" dirty="0"/>
              <a:t>child does not know good from </a:t>
            </a:r>
            <a:r>
              <a:rPr lang="en-US" dirty="0" smtClean="0"/>
              <a:t>evil:</a:t>
            </a:r>
          </a:p>
          <a:p>
            <a:endParaRPr lang="en-US" dirty="0"/>
          </a:p>
          <a:p>
            <a:r>
              <a:rPr lang="en-US" dirty="0"/>
              <a:t>For before the boy knows how to refuse the evil and choose the </a:t>
            </a:r>
            <a:r>
              <a:rPr lang="en-US" dirty="0" smtClean="0"/>
              <a:t>good</a:t>
            </a:r>
            <a:r>
              <a:rPr lang="is-IS" dirty="0" smtClean="0"/>
              <a:t>… </a:t>
            </a:r>
            <a:r>
              <a:rPr lang="en-US" dirty="0" smtClean="0"/>
              <a:t>Isaiah 7.16</a:t>
            </a:r>
            <a:endParaRPr lang="en-US" dirty="0"/>
          </a:p>
        </p:txBody>
      </p:sp>
    </p:spTree>
    <p:extLst>
      <p:ext uri="{BB962C8B-B14F-4D97-AF65-F5344CB8AC3E}">
        <p14:creationId xmlns:p14="http://schemas.microsoft.com/office/powerpoint/2010/main" val="65277883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Knowledge And Understanding</a:t>
            </a:r>
            <a:endParaRPr lang="en-US" dirty="0"/>
          </a:p>
        </p:txBody>
      </p:sp>
      <p:sp>
        <p:nvSpPr>
          <p:cNvPr id="3" name="Content Placeholder 2"/>
          <p:cNvSpPr>
            <a:spLocks noGrp="1"/>
          </p:cNvSpPr>
          <p:nvPr>
            <p:ph idx="1"/>
          </p:nvPr>
        </p:nvSpPr>
        <p:spPr/>
        <p:txBody>
          <a:bodyPr>
            <a:normAutofit/>
          </a:bodyPr>
          <a:lstStyle/>
          <a:p>
            <a:r>
              <a:rPr lang="en-US" dirty="0" smtClean="0"/>
              <a:t>Foolishness </a:t>
            </a:r>
            <a:r>
              <a:rPr lang="en-US" dirty="0"/>
              <a:t>is not sins</a:t>
            </a:r>
            <a:r>
              <a:rPr lang="en-US" dirty="0" smtClean="0"/>
              <a:t>:</a:t>
            </a:r>
          </a:p>
          <a:p>
            <a:endParaRPr lang="en-US" dirty="0" smtClean="0"/>
          </a:p>
          <a:p>
            <a:r>
              <a:rPr lang="en-US" dirty="0"/>
              <a:t>Folly is bound up in the heart of a child</a:t>
            </a:r>
            <a:r>
              <a:rPr lang="en-US" dirty="0" smtClean="0"/>
              <a:t>, but </a:t>
            </a:r>
            <a:r>
              <a:rPr lang="en-US" dirty="0"/>
              <a:t>the rod of discipline drives it far from him</a:t>
            </a:r>
            <a:r>
              <a:rPr lang="en-US" dirty="0" smtClean="0"/>
              <a:t>. Prov. 22.15</a:t>
            </a:r>
          </a:p>
        </p:txBody>
      </p:sp>
    </p:spTree>
    <p:extLst>
      <p:ext uri="{BB962C8B-B14F-4D97-AF65-F5344CB8AC3E}">
        <p14:creationId xmlns:p14="http://schemas.microsoft.com/office/powerpoint/2010/main" val="47227595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156</TotalTime>
  <Words>1236</Words>
  <Application>Microsoft Macintosh PowerPoint</Application>
  <PresentationFormat>On-screen Show (4:3)</PresentationFormat>
  <Paragraphs>148</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“Age of Accountability”</vt:lpstr>
      <vt:lpstr>“Age of Accountability”</vt:lpstr>
      <vt:lpstr>Knowledge And Understanding</vt:lpstr>
      <vt:lpstr>Knowledge And Understanding</vt:lpstr>
      <vt:lpstr>Knowledge And Understanding</vt:lpstr>
      <vt:lpstr>Knowledge And Understanding</vt:lpstr>
      <vt:lpstr>Knowledge And Understanding</vt:lpstr>
      <vt:lpstr>Knowledge And Understanding</vt:lpstr>
      <vt:lpstr>Knowledge And Understanding</vt:lpstr>
      <vt:lpstr>Knowledge And Understanding</vt:lpstr>
      <vt:lpstr>Guilt</vt:lpstr>
      <vt:lpstr>Belief</vt:lpstr>
      <vt:lpstr>Discipleship</vt:lpstr>
      <vt:lpstr>Discipleship</vt:lpstr>
      <vt:lpstr>Discipleship</vt:lpstr>
      <vt:lpstr>Discipleship</vt:lpstr>
      <vt:lpstr>Repentance</vt:lpstr>
      <vt:lpstr>Confession</vt:lpstr>
      <vt:lpstr>Baptism</vt:lpstr>
      <vt:lpstr>Baptism</vt:lpstr>
      <vt:lpstr>Baptism</vt:lpstr>
      <vt:lpstr>Baptizing Too Soon</vt:lpstr>
      <vt:lpstr>Baptizing Too Soon</vt:lpstr>
      <vt:lpstr>Conversion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Garlock</dc:creator>
  <cp:lastModifiedBy>Bryan Garlock</cp:lastModifiedBy>
  <cp:revision>60</cp:revision>
  <dcterms:created xsi:type="dcterms:W3CDTF">2016-03-13T17:53:56Z</dcterms:created>
  <dcterms:modified xsi:type="dcterms:W3CDTF">2016-03-13T20:30:34Z</dcterms:modified>
</cp:coreProperties>
</file>