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6" r:id="rId3"/>
    <p:sldId id="257" r:id="rId4"/>
    <p:sldId id="259" r:id="rId5"/>
    <p:sldId id="260" r:id="rId6"/>
    <p:sldId id="261" r:id="rId7"/>
    <p:sldId id="262" r:id="rId8"/>
    <p:sldId id="263" r:id="rId9"/>
    <p:sldId id="265" r:id="rId10"/>
    <p:sldId id="275" r:id="rId11"/>
    <p:sldId id="274" r:id="rId12"/>
    <p:sldId id="268" r:id="rId13"/>
    <p:sldId id="269" r:id="rId14"/>
    <p:sldId id="270" r:id="rId15"/>
    <p:sldId id="271" r:id="rId16"/>
    <p:sldId id="273"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81" autoAdjust="0"/>
  </p:normalViewPr>
  <p:slideViewPr>
    <p:cSldViewPr snapToGrid="0" snapToObjects="1">
      <p:cViewPr varScale="1">
        <p:scale>
          <a:sx n="92" d="100"/>
          <a:sy n="92" d="100"/>
        </p:scale>
        <p:origin x="-1512" y="-104"/>
      </p:cViewPr>
      <p:guideLst>
        <p:guide orient="horz" pos="2160"/>
        <p:guide pos="2880"/>
      </p:guideLst>
    </p:cSldViewPr>
  </p:slideViewPr>
  <p:outlineViewPr>
    <p:cViewPr>
      <p:scale>
        <a:sx n="33" d="100"/>
        <a:sy n="33" d="100"/>
      </p:scale>
      <p:origin x="0" y="107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B9790B-036F-714F-80DD-D7D69A70F72E}" type="datetimeFigureOut">
              <a:rPr lang="en-US" smtClean="0"/>
              <a:t>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022F1-B898-6C49-B935-6C6884665DF7}" type="slidenum">
              <a:rPr lang="en-US" smtClean="0"/>
              <a:t>‹#›</a:t>
            </a:fld>
            <a:endParaRPr lang="en-US"/>
          </a:p>
        </p:txBody>
      </p:sp>
    </p:spTree>
    <p:extLst>
      <p:ext uri="{BB962C8B-B14F-4D97-AF65-F5344CB8AC3E}">
        <p14:creationId xmlns:p14="http://schemas.microsoft.com/office/powerpoint/2010/main" val="344927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9790B-036F-714F-80DD-D7D69A70F72E}" type="datetimeFigureOut">
              <a:rPr lang="en-US" smtClean="0"/>
              <a:t>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022F1-B898-6C49-B935-6C6884665DF7}" type="slidenum">
              <a:rPr lang="en-US" smtClean="0"/>
              <a:t>‹#›</a:t>
            </a:fld>
            <a:endParaRPr lang="en-US"/>
          </a:p>
        </p:txBody>
      </p:sp>
    </p:spTree>
    <p:extLst>
      <p:ext uri="{BB962C8B-B14F-4D97-AF65-F5344CB8AC3E}">
        <p14:creationId xmlns:p14="http://schemas.microsoft.com/office/powerpoint/2010/main" val="750733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9790B-036F-714F-80DD-D7D69A70F72E}" type="datetimeFigureOut">
              <a:rPr lang="en-US" smtClean="0"/>
              <a:t>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022F1-B898-6C49-B935-6C6884665DF7}" type="slidenum">
              <a:rPr lang="en-US" smtClean="0"/>
              <a:t>‹#›</a:t>
            </a:fld>
            <a:endParaRPr lang="en-US"/>
          </a:p>
        </p:txBody>
      </p:sp>
    </p:spTree>
    <p:extLst>
      <p:ext uri="{BB962C8B-B14F-4D97-AF65-F5344CB8AC3E}">
        <p14:creationId xmlns:p14="http://schemas.microsoft.com/office/powerpoint/2010/main" val="3031595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9790B-036F-714F-80DD-D7D69A70F72E}" type="datetimeFigureOut">
              <a:rPr lang="en-US" smtClean="0"/>
              <a:t>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022F1-B898-6C49-B935-6C6884665DF7}" type="slidenum">
              <a:rPr lang="en-US" smtClean="0"/>
              <a:t>‹#›</a:t>
            </a:fld>
            <a:endParaRPr lang="en-US"/>
          </a:p>
        </p:txBody>
      </p:sp>
    </p:spTree>
    <p:extLst>
      <p:ext uri="{BB962C8B-B14F-4D97-AF65-F5344CB8AC3E}">
        <p14:creationId xmlns:p14="http://schemas.microsoft.com/office/powerpoint/2010/main" val="2395454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B9790B-036F-714F-80DD-D7D69A70F72E}" type="datetimeFigureOut">
              <a:rPr lang="en-US" smtClean="0"/>
              <a:t>2/13/16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022F1-B898-6C49-B935-6C6884665DF7}" type="slidenum">
              <a:rPr lang="en-US" smtClean="0"/>
              <a:t>‹#›</a:t>
            </a:fld>
            <a:endParaRPr lang="en-US"/>
          </a:p>
        </p:txBody>
      </p:sp>
    </p:spTree>
    <p:extLst>
      <p:ext uri="{BB962C8B-B14F-4D97-AF65-F5344CB8AC3E}">
        <p14:creationId xmlns:p14="http://schemas.microsoft.com/office/powerpoint/2010/main" val="3524753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B9790B-036F-714F-80DD-D7D69A70F72E}" type="datetimeFigureOut">
              <a:rPr lang="en-US" smtClean="0"/>
              <a:t>2/13/16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022F1-B898-6C49-B935-6C6884665DF7}" type="slidenum">
              <a:rPr lang="en-US" smtClean="0"/>
              <a:t>‹#›</a:t>
            </a:fld>
            <a:endParaRPr lang="en-US"/>
          </a:p>
        </p:txBody>
      </p:sp>
    </p:spTree>
    <p:extLst>
      <p:ext uri="{BB962C8B-B14F-4D97-AF65-F5344CB8AC3E}">
        <p14:creationId xmlns:p14="http://schemas.microsoft.com/office/powerpoint/2010/main" val="334930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B9790B-036F-714F-80DD-D7D69A70F72E}" type="datetimeFigureOut">
              <a:rPr lang="en-US" smtClean="0"/>
              <a:t>2/13/16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C022F1-B898-6C49-B935-6C6884665DF7}" type="slidenum">
              <a:rPr lang="en-US" smtClean="0"/>
              <a:t>‹#›</a:t>
            </a:fld>
            <a:endParaRPr lang="en-US"/>
          </a:p>
        </p:txBody>
      </p:sp>
    </p:spTree>
    <p:extLst>
      <p:ext uri="{BB962C8B-B14F-4D97-AF65-F5344CB8AC3E}">
        <p14:creationId xmlns:p14="http://schemas.microsoft.com/office/powerpoint/2010/main" val="352555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B9790B-036F-714F-80DD-D7D69A70F72E}" type="datetimeFigureOut">
              <a:rPr lang="en-US" smtClean="0"/>
              <a:t>2/13/16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C022F1-B898-6C49-B935-6C6884665DF7}" type="slidenum">
              <a:rPr lang="en-US" smtClean="0"/>
              <a:t>‹#›</a:t>
            </a:fld>
            <a:endParaRPr lang="en-US"/>
          </a:p>
        </p:txBody>
      </p:sp>
    </p:spTree>
    <p:extLst>
      <p:ext uri="{BB962C8B-B14F-4D97-AF65-F5344CB8AC3E}">
        <p14:creationId xmlns:p14="http://schemas.microsoft.com/office/powerpoint/2010/main" val="1287905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9790B-036F-714F-80DD-D7D69A70F72E}" type="datetimeFigureOut">
              <a:rPr lang="en-US" smtClean="0"/>
              <a:t>2/13/16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C022F1-B898-6C49-B935-6C6884665DF7}" type="slidenum">
              <a:rPr lang="en-US" smtClean="0"/>
              <a:t>‹#›</a:t>
            </a:fld>
            <a:endParaRPr lang="en-US"/>
          </a:p>
        </p:txBody>
      </p:sp>
    </p:spTree>
    <p:extLst>
      <p:ext uri="{BB962C8B-B14F-4D97-AF65-F5344CB8AC3E}">
        <p14:creationId xmlns:p14="http://schemas.microsoft.com/office/powerpoint/2010/main" val="2442177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B9790B-036F-714F-80DD-D7D69A70F72E}" type="datetimeFigureOut">
              <a:rPr lang="en-US" smtClean="0"/>
              <a:t>2/13/16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022F1-B898-6C49-B935-6C6884665DF7}" type="slidenum">
              <a:rPr lang="en-US" smtClean="0"/>
              <a:t>‹#›</a:t>
            </a:fld>
            <a:endParaRPr lang="en-US"/>
          </a:p>
        </p:txBody>
      </p:sp>
    </p:spTree>
    <p:extLst>
      <p:ext uri="{BB962C8B-B14F-4D97-AF65-F5344CB8AC3E}">
        <p14:creationId xmlns:p14="http://schemas.microsoft.com/office/powerpoint/2010/main" val="873023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B9790B-036F-714F-80DD-D7D69A70F72E}" type="datetimeFigureOut">
              <a:rPr lang="en-US" smtClean="0"/>
              <a:t>2/13/16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022F1-B898-6C49-B935-6C6884665DF7}" type="slidenum">
              <a:rPr lang="en-US" smtClean="0"/>
              <a:t>‹#›</a:t>
            </a:fld>
            <a:endParaRPr lang="en-US"/>
          </a:p>
        </p:txBody>
      </p:sp>
    </p:spTree>
    <p:extLst>
      <p:ext uri="{BB962C8B-B14F-4D97-AF65-F5344CB8AC3E}">
        <p14:creationId xmlns:p14="http://schemas.microsoft.com/office/powerpoint/2010/main" val="16679752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9790B-036F-714F-80DD-D7D69A70F72E}" type="datetimeFigureOut">
              <a:rPr lang="en-US" smtClean="0"/>
              <a:t>2/13/16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022F1-B898-6C49-B935-6C6884665DF7}" type="slidenum">
              <a:rPr lang="en-US" smtClean="0"/>
              <a:t>‹#›</a:t>
            </a:fld>
            <a:endParaRPr lang="en-US"/>
          </a:p>
        </p:txBody>
      </p:sp>
    </p:spTree>
    <p:extLst>
      <p:ext uri="{BB962C8B-B14F-4D97-AF65-F5344CB8AC3E}">
        <p14:creationId xmlns:p14="http://schemas.microsoft.com/office/powerpoint/2010/main" val="480809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1"/>
          </a:solidFill>
          <a:latin typeface="Corbel"/>
          <a:ea typeface="+mj-ea"/>
          <a:cs typeface="Corbel"/>
        </a:defRPr>
      </a:lvl1pPr>
    </p:titleStyle>
    <p:bodyStyle>
      <a:lvl1pPr marL="0" indent="0" algn="l" defTabSz="457200" rtl="0" eaLnBrk="1" latinLnBrk="0" hangingPunct="1">
        <a:spcBef>
          <a:spcPct val="20000"/>
        </a:spcBef>
        <a:buFont typeface="Arial"/>
        <a:buNone/>
        <a:defRPr sz="3200" b="1" kern="1200">
          <a:solidFill>
            <a:schemeClr val="tx1"/>
          </a:solidFill>
          <a:latin typeface="Corbel"/>
          <a:ea typeface="+mn-ea"/>
          <a:cs typeface="Corbel"/>
        </a:defRPr>
      </a:lvl1pPr>
      <a:lvl2pPr marL="457200" indent="0" algn="l" defTabSz="457200" rtl="0" eaLnBrk="1" latinLnBrk="0" hangingPunct="1">
        <a:spcBef>
          <a:spcPct val="20000"/>
        </a:spcBef>
        <a:buFont typeface="Arial"/>
        <a:buNone/>
        <a:defRPr sz="2800" b="1" kern="1200">
          <a:solidFill>
            <a:schemeClr val="tx1"/>
          </a:solidFill>
          <a:latin typeface="Corbel"/>
          <a:ea typeface="+mn-ea"/>
          <a:cs typeface="Corbel"/>
        </a:defRPr>
      </a:lvl2pPr>
      <a:lvl3pPr marL="914400" indent="0" algn="l" defTabSz="457200" rtl="0" eaLnBrk="1" latinLnBrk="0" hangingPunct="1">
        <a:spcBef>
          <a:spcPct val="20000"/>
        </a:spcBef>
        <a:buFont typeface="Arial"/>
        <a:buNone/>
        <a:defRPr sz="2400" b="1" kern="1200">
          <a:solidFill>
            <a:schemeClr val="tx1"/>
          </a:solidFill>
          <a:latin typeface="Corbel"/>
          <a:ea typeface="+mn-ea"/>
          <a:cs typeface="Corbel"/>
        </a:defRPr>
      </a:lvl3pPr>
      <a:lvl4pPr marL="1371600" indent="0" algn="l" defTabSz="457200" rtl="0" eaLnBrk="1" latinLnBrk="0" hangingPunct="1">
        <a:spcBef>
          <a:spcPct val="20000"/>
        </a:spcBef>
        <a:buFont typeface="Arial"/>
        <a:buNone/>
        <a:defRPr sz="2000" b="1" kern="1200">
          <a:solidFill>
            <a:schemeClr val="tx1"/>
          </a:solidFill>
          <a:latin typeface="Corbel"/>
          <a:ea typeface="+mn-ea"/>
          <a:cs typeface="Corbel"/>
        </a:defRPr>
      </a:lvl4pPr>
      <a:lvl5pPr marL="1828800" indent="0" algn="l" defTabSz="457200" rtl="0" eaLnBrk="1" latinLnBrk="0" hangingPunct="1">
        <a:spcBef>
          <a:spcPct val="20000"/>
        </a:spcBef>
        <a:buFont typeface="Arial"/>
        <a:buNone/>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8956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The Gospel is POWERFUL</a:t>
            </a:r>
          </a:p>
        </p:txBody>
      </p:sp>
      <p:sp>
        <p:nvSpPr>
          <p:cNvPr id="3" name="Content Placeholder 2"/>
          <p:cNvSpPr>
            <a:spLocks noGrp="1"/>
          </p:cNvSpPr>
          <p:nvPr>
            <p:ph idx="1"/>
          </p:nvPr>
        </p:nvSpPr>
        <p:spPr/>
        <p:txBody>
          <a:bodyPr>
            <a:noAutofit/>
          </a:bodyPr>
          <a:lstStyle/>
          <a:p>
            <a:pPr>
              <a:lnSpc>
                <a:spcPct val="90000"/>
              </a:lnSpc>
              <a:spcBef>
                <a:spcPts val="0"/>
              </a:spcBef>
            </a:pPr>
            <a:r>
              <a:rPr lang="en-US" dirty="0" smtClean="0"/>
              <a:t>The </a:t>
            </a:r>
            <a:r>
              <a:rPr lang="en-US" dirty="0"/>
              <a:t>power to </a:t>
            </a:r>
            <a:r>
              <a:rPr lang="en-US" dirty="0" smtClean="0"/>
              <a:t>WORK effectively </a:t>
            </a:r>
            <a:r>
              <a:rPr lang="en-US" dirty="0"/>
              <a:t>in </a:t>
            </a:r>
            <a:r>
              <a:rPr lang="en-US" dirty="0" smtClean="0"/>
              <a:t>believers:</a:t>
            </a:r>
            <a:endParaRPr lang="en-US" dirty="0"/>
          </a:p>
          <a:p>
            <a:pPr>
              <a:lnSpc>
                <a:spcPct val="90000"/>
              </a:lnSpc>
              <a:spcBef>
                <a:spcPts val="0"/>
              </a:spcBef>
            </a:pPr>
            <a:endParaRPr lang="en-US" sz="2800" dirty="0" smtClean="0"/>
          </a:p>
          <a:p>
            <a:pPr algn="ctr">
              <a:lnSpc>
                <a:spcPct val="90000"/>
              </a:lnSpc>
              <a:spcBef>
                <a:spcPts val="0"/>
              </a:spcBef>
            </a:pPr>
            <a:r>
              <a:rPr lang="en-US" dirty="0" smtClean="0"/>
              <a:t>For this reason we also thank God without ceasing, because when you received the word of God which you heard from us, you welcomed it not as the word of men, but as it is in truth, the word of God, which also effectively works in you who believe</a:t>
            </a:r>
            <a:r>
              <a:rPr lang="en-US" dirty="0" smtClean="0"/>
              <a:t>.</a:t>
            </a:r>
          </a:p>
          <a:p>
            <a:pPr algn="ctr">
              <a:lnSpc>
                <a:spcPct val="90000"/>
              </a:lnSpc>
              <a:spcBef>
                <a:spcPts val="0"/>
              </a:spcBef>
            </a:pPr>
            <a:endParaRPr lang="en-US" dirty="0"/>
          </a:p>
          <a:p>
            <a:pPr algn="ctr">
              <a:lnSpc>
                <a:spcPct val="90000"/>
              </a:lnSpc>
              <a:spcBef>
                <a:spcPts val="0"/>
              </a:spcBef>
            </a:pPr>
            <a:r>
              <a:rPr lang="en-US" dirty="0" smtClean="0"/>
              <a:t>1 </a:t>
            </a:r>
            <a:r>
              <a:rPr lang="en-US" dirty="0" smtClean="0"/>
              <a:t>Thess. 2.13; </a:t>
            </a:r>
            <a:r>
              <a:rPr lang="en-US" dirty="0" smtClean="0"/>
              <a:t>cf. Col</a:t>
            </a:r>
            <a:r>
              <a:rPr lang="en-US" dirty="0" smtClean="0"/>
              <a:t>. 1.5-6; John 15.1-10</a:t>
            </a:r>
            <a:endParaRPr lang="en-US" dirty="0"/>
          </a:p>
        </p:txBody>
      </p:sp>
    </p:spTree>
    <p:extLst>
      <p:ext uri="{BB962C8B-B14F-4D97-AF65-F5344CB8AC3E}">
        <p14:creationId xmlns:p14="http://schemas.microsoft.com/office/powerpoint/2010/main" val="41974789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The Gospel is POWERFUL</a:t>
            </a:r>
          </a:p>
        </p:txBody>
      </p:sp>
      <p:sp>
        <p:nvSpPr>
          <p:cNvPr id="3" name="Content Placeholder 2"/>
          <p:cNvSpPr>
            <a:spLocks noGrp="1"/>
          </p:cNvSpPr>
          <p:nvPr>
            <p:ph idx="1"/>
          </p:nvPr>
        </p:nvSpPr>
        <p:spPr/>
        <p:txBody>
          <a:bodyPr>
            <a:noAutofit/>
          </a:bodyPr>
          <a:lstStyle/>
          <a:p>
            <a:pPr>
              <a:lnSpc>
                <a:spcPct val="90000"/>
              </a:lnSpc>
              <a:spcBef>
                <a:spcPts val="0"/>
              </a:spcBef>
            </a:pPr>
            <a:r>
              <a:rPr lang="en-US" dirty="0" smtClean="0"/>
              <a:t>The </a:t>
            </a:r>
            <a:r>
              <a:rPr lang="en-US" dirty="0"/>
              <a:t>power to </a:t>
            </a:r>
            <a:r>
              <a:rPr lang="en-US" dirty="0" smtClean="0"/>
              <a:t>ACCOMPLISH its purposes: </a:t>
            </a:r>
            <a:r>
              <a:rPr lang="en-US" dirty="0"/>
              <a:t>Isaiah 55.11</a:t>
            </a:r>
            <a:r>
              <a:rPr lang="en-US" dirty="0" smtClean="0"/>
              <a:t>; Heb. 4.12; </a:t>
            </a:r>
            <a:r>
              <a:rPr lang="en-US" dirty="0"/>
              <a:t>Acts 2 &amp; </a:t>
            </a:r>
            <a:r>
              <a:rPr lang="en-US" dirty="0" smtClean="0"/>
              <a:t>7</a:t>
            </a:r>
            <a:endParaRPr lang="en-US" dirty="0"/>
          </a:p>
          <a:p>
            <a:pPr>
              <a:lnSpc>
                <a:spcPct val="90000"/>
              </a:lnSpc>
              <a:spcBef>
                <a:spcPts val="0"/>
              </a:spcBef>
            </a:pPr>
            <a:endParaRPr lang="en-US" dirty="0" smtClean="0"/>
          </a:p>
          <a:p>
            <a:pPr algn="ctr">
              <a:lnSpc>
                <a:spcPct val="90000"/>
              </a:lnSpc>
              <a:spcBef>
                <a:spcPts val="0"/>
              </a:spcBef>
            </a:pPr>
            <a:r>
              <a:rPr lang="en-US" sz="3600" dirty="0" smtClean="0"/>
              <a:t>It </a:t>
            </a:r>
            <a:r>
              <a:rPr lang="en-US" sz="3600" dirty="0"/>
              <a:t>can save us or cause us to judge ourselves unworthy of eternal life, but either way it accomplishes the </a:t>
            </a:r>
            <a:r>
              <a:rPr lang="en-US" sz="3600" dirty="0" smtClean="0"/>
              <a:t>MISSION!</a:t>
            </a:r>
          </a:p>
          <a:p>
            <a:pPr algn="ctr">
              <a:lnSpc>
                <a:spcPct val="90000"/>
              </a:lnSpc>
              <a:spcBef>
                <a:spcPts val="0"/>
              </a:spcBef>
            </a:pPr>
            <a:endParaRPr lang="en-US" dirty="0" smtClean="0"/>
          </a:p>
          <a:p>
            <a:pPr algn="ctr">
              <a:lnSpc>
                <a:spcPct val="90000"/>
              </a:lnSpc>
              <a:spcBef>
                <a:spcPts val="0"/>
              </a:spcBef>
            </a:pPr>
            <a:r>
              <a:rPr lang="en-US" dirty="0" smtClean="0"/>
              <a:t>Acts </a:t>
            </a:r>
            <a:r>
              <a:rPr lang="en-US" dirty="0" smtClean="0"/>
              <a:t>13.46, 48; Mark 16.16</a:t>
            </a:r>
          </a:p>
        </p:txBody>
      </p:sp>
    </p:spTree>
    <p:extLst>
      <p:ext uri="{BB962C8B-B14F-4D97-AF65-F5344CB8AC3E}">
        <p14:creationId xmlns:p14="http://schemas.microsoft.com/office/powerpoint/2010/main" val="2671902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 Was Not Ashamed!</a:t>
            </a:r>
            <a:endParaRPr lang="en-US" dirty="0"/>
          </a:p>
        </p:txBody>
      </p:sp>
      <p:sp>
        <p:nvSpPr>
          <p:cNvPr id="3" name="Content Placeholder 2"/>
          <p:cNvSpPr>
            <a:spLocks noGrp="1"/>
          </p:cNvSpPr>
          <p:nvPr>
            <p:ph idx="1"/>
          </p:nvPr>
        </p:nvSpPr>
        <p:spPr/>
        <p:txBody>
          <a:bodyPr>
            <a:noAutofit/>
          </a:bodyPr>
          <a:lstStyle/>
          <a:p>
            <a:pPr algn="ctr">
              <a:spcBef>
                <a:spcPts val="0"/>
              </a:spcBef>
            </a:pPr>
            <a:r>
              <a:rPr lang="is-IS" sz="3800" dirty="0" smtClean="0"/>
              <a:t>…</a:t>
            </a:r>
            <a:r>
              <a:rPr lang="en-US" sz="3800" dirty="0" smtClean="0"/>
              <a:t>as it is my eager expectation and hope that I will not be at all ashamed, but that with full courage now as always Christ will be honored in my body, whether by life or by death.</a:t>
            </a:r>
          </a:p>
          <a:p>
            <a:pPr algn="ctr">
              <a:spcBef>
                <a:spcPts val="0"/>
              </a:spcBef>
            </a:pPr>
            <a:endParaRPr lang="en-US" dirty="0"/>
          </a:p>
          <a:p>
            <a:pPr algn="ctr">
              <a:spcBef>
                <a:spcPts val="0"/>
              </a:spcBef>
            </a:pPr>
            <a:r>
              <a:rPr lang="en-US" dirty="0" smtClean="0"/>
              <a:t>Philippians 1.20</a:t>
            </a:r>
          </a:p>
        </p:txBody>
      </p:sp>
    </p:spTree>
    <p:extLst>
      <p:ext uri="{BB962C8B-B14F-4D97-AF65-F5344CB8AC3E}">
        <p14:creationId xmlns:p14="http://schemas.microsoft.com/office/powerpoint/2010/main" val="13111683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Is Not Ashamed!</a:t>
            </a:r>
            <a:endParaRPr lang="en-US" dirty="0"/>
          </a:p>
        </p:txBody>
      </p:sp>
      <p:sp>
        <p:nvSpPr>
          <p:cNvPr id="3" name="Content Placeholder 2"/>
          <p:cNvSpPr>
            <a:spLocks noGrp="1"/>
          </p:cNvSpPr>
          <p:nvPr>
            <p:ph idx="1"/>
          </p:nvPr>
        </p:nvSpPr>
        <p:spPr/>
        <p:txBody>
          <a:bodyPr>
            <a:noAutofit/>
          </a:bodyPr>
          <a:lstStyle/>
          <a:p>
            <a:pPr algn="ctr">
              <a:spcBef>
                <a:spcPts val="0"/>
              </a:spcBef>
            </a:pPr>
            <a:r>
              <a:rPr lang="en-US" sz="4000" dirty="0" smtClean="0"/>
              <a:t>For both He who sanctifies and those who are being sanctified are all of one, for which reason He is not ashamed to call them brethren</a:t>
            </a:r>
            <a:r>
              <a:rPr lang="is-IS" sz="4000" dirty="0" smtClean="0"/>
              <a:t>…</a:t>
            </a:r>
          </a:p>
          <a:p>
            <a:pPr algn="ctr">
              <a:spcBef>
                <a:spcPts val="0"/>
              </a:spcBef>
            </a:pPr>
            <a:endParaRPr lang="is-IS" dirty="0"/>
          </a:p>
          <a:p>
            <a:pPr algn="ctr">
              <a:spcBef>
                <a:spcPts val="0"/>
              </a:spcBef>
            </a:pPr>
            <a:r>
              <a:rPr lang="is-IS" dirty="0" smtClean="0"/>
              <a:t>Hebrews 2.11</a:t>
            </a:r>
            <a:endParaRPr lang="en-US" dirty="0" smtClean="0"/>
          </a:p>
        </p:txBody>
      </p:sp>
    </p:spTree>
    <p:extLst>
      <p:ext uri="{BB962C8B-B14F-4D97-AF65-F5344CB8AC3E}">
        <p14:creationId xmlns:p14="http://schemas.microsoft.com/office/powerpoint/2010/main" val="39039716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Is Not Ashamed!</a:t>
            </a:r>
            <a:endParaRPr lang="en-US" dirty="0"/>
          </a:p>
        </p:txBody>
      </p:sp>
      <p:sp>
        <p:nvSpPr>
          <p:cNvPr id="3" name="Content Placeholder 2"/>
          <p:cNvSpPr>
            <a:spLocks noGrp="1"/>
          </p:cNvSpPr>
          <p:nvPr>
            <p:ph idx="1"/>
          </p:nvPr>
        </p:nvSpPr>
        <p:spPr/>
        <p:txBody>
          <a:bodyPr>
            <a:noAutofit/>
          </a:bodyPr>
          <a:lstStyle/>
          <a:p>
            <a:pPr algn="ctr">
              <a:spcBef>
                <a:spcPts val="0"/>
              </a:spcBef>
            </a:pPr>
            <a:r>
              <a:rPr lang="en-US" sz="4200" dirty="0" smtClean="0"/>
              <a:t>But as it is, they desire a better country, that is, a heavenly one. Therefore God is not ashamed to be called their God, for he has prepared for them a city.</a:t>
            </a:r>
          </a:p>
          <a:p>
            <a:pPr algn="ctr">
              <a:spcBef>
                <a:spcPts val="0"/>
              </a:spcBef>
            </a:pPr>
            <a:endParaRPr lang="en-US" sz="4000" dirty="0"/>
          </a:p>
          <a:p>
            <a:pPr algn="ctr">
              <a:spcBef>
                <a:spcPts val="0"/>
              </a:spcBef>
            </a:pPr>
            <a:r>
              <a:rPr lang="en-US" sz="4000" dirty="0" smtClean="0"/>
              <a:t>Hebrews 11.16</a:t>
            </a:r>
            <a:endParaRPr lang="en-US" dirty="0" smtClean="0"/>
          </a:p>
        </p:txBody>
      </p:sp>
    </p:spTree>
    <p:extLst>
      <p:ext uri="{BB962C8B-B14F-4D97-AF65-F5344CB8AC3E}">
        <p14:creationId xmlns:p14="http://schemas.microsoft.com/office/powerpoint/2010/main" val="24843229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US Not Be Ashamed!</a:t>
            </a:r>
            <a:endParaRPr lang="en-US" dirty="0"/>
          </a:p>
        </p:txBody>
      </p:sp>
      <p:sp>
        <p:nvSpPr>
          <p:cNvPr id="3" name="Content Placeholder 2"/>
          <p:cNvSpPr>
            <a:spLocks noGrp="1"/>
          </p:cNvSpPr>
          <p:nvPr>
            <p:ph idx="1"/>
          </p:nvPr>
        </p:nvSpPr>
        <p:spPr/>
        <p:txBody>
          <a:bodyPr>
            <a:noAutofit/>
          </a:bodyPr>
          <a:lstStyle/>
          <a:p>
            <a:pPr algn="ctr">
              <a:spcBef>
                <a:spcPts val="0"/>
              </a:spcBef>
            </a:pPr>
            <a:r>
              <a:rPr lang="en-US" sz="4000" dirty="0" smtClean="0"/>
              <a:t>And now, little children, abide in Him, that when He appears, we may have confidence and not be ashamed before Him at His coming.</a:t>
            </a:r>
          </a:p>
          <a:p>
            <a:pPr algn="ctr">
              <a:spcBef>
                <a:spcPts val="0"/>
              </a:spcBef>
            </a:pPr>
            <a:endParaRPr lang="en-US" sz="4000" dirty="0"/>
          </a:p>
          <a:p>
            <a:pPr algn="ctr">
              <a:spcBef>
                <a:spcPts val="0"/>
              </a:spcBef>
            </a:pPr>
            <a:r>
              <a:rPr lang="en-US" sz="4000" dirty="0" smtClean="0"/>
              <a:t>1 John 2.28</a:t>
            </a:r>
            <a:endParaRPr lang="en-US" dirty="0" smtClean="0"/>
          </a:p>
        </p:txBody>
      </p:sp>
    </p:spTree>
    <p:extLst>
      <p:ext uri="{BB962C8B-B14F-4D97-AF65-F5344CB8AC3E}">
        <p14:creationId xmlns:p14="http://schemas.microsoft.com/office/powerpoint/2010/main" val="36208108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US Not Be Ashamed!</a:t>
            </a:r>
            <a:endParaRPr lang="en-US" dirty="0"/>
          </a:p>
        </p:txBody>
      </p:sp>
      <p:sp>
        <p:nvSpPr>
          <p:cNvPr id="3" name="Content Placeholder 2"/>
          <p:cNvSpPr>
            <a:spLocks noGrp="1"/>
          </p:cNvSpPr>
          <p:nvPr>
            <p:ph idx="1"/>
          </p:nvPr>
        </p:nvSpPr>
        <p:spPr/>
        <p:txBody>
          <a:bodyPr>
            <a:noAutofit/>
          </a:bodyPr>
          <a:lstStyle/>
          <a:p>
            <a:pPr algn="ctr">
              <a:spcBef>
                <a:spcPts val="0"/>
              </a:spcBef>
            </a:pPr>
            <a:r>
              <a:rPr lang="en-US" sz="4000" dirty="0"/>
              <a:t>For whoever is ashamed of me and of my words, of him will the Son of Man be ashamed when he comes in his glory and the glory of the Father and of the holy angels.</a:t>
            </a:r>
          </a:p>
          <a:p>
            <a:pPr algn="ctr">
              <a:spcBef>
                <a:spcPts val="0"/>
              </a:spcBef>
            </a:pPr>
            <a:endParaRPr lang="en-US" sz="4000" dirty="0" smtClean="0"/>
          </a:p>
          <a:p>
            <a:pPr algn="ctr">
              <a:spcBef>
                <a:spcPts val="0"/>
              </a:spcBef>
            </a:pPr>
            <a:r>
              <a:rPr lang="en-US" sz="4000" dirty="0" smtClean="0"/>
              <a:t>Luke 9.26</a:t>
            </a:r>
            <a:endParaRPr lang="en-US" dirty="0" smtClean="0"/>
          </a:p>
        </p:txBody>
      </p:sp>
    </p:spTree>
    <p:extLst>
      <p:ext uri="{BB962C8B-B14F-4D97-AF65-F5344CB8AC3E}">
        <p14:creationId xmlns:p14="http://schemas.microsoft.com/office/powerpoint/2010/main" val="17828459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46350" y="1675083"/>
            <a:ext cx="8451300" cy="4401205"/>
          </a:xfrm>
          <a:prstGeom prst="rect">
            <a:avLst/>
          </a:prstGeom>
          <a:noFill/>
        </p:spPr>
        <p:txBody>
          <a:bodyPr wrap="square" rtlCol="0">
            <a:spAutoFit/>
          </a:bodyPr>
          <a:lstStyle/>
          <a:p>
            <a:pPr algn="ctr"/>
            <a:r>
              <a:rPr lang="en-US" sz="3600" b="1" dirty="0" smtClean="0">
                <a:solidFill>
                  <a:srgbClr val="FFFFFF"/>
                </a:solidFill>
                <a:latin typeface="Corbel"/>
                <a:cs typeface="Corbel"/>
              </a:rPr>
              <a:t>Listen to Jesus’ words: Heb. 1.1-2</a:t>
            </a:r>
          </a:p>
          <a:p>
            <a:pPr algn="ctr"/>
            <a:endParaRPr lang="en-US" sz="3600" b="1" dirty="0" smtClean="0">
              <a:solidFill>
                <a:srgbClr val="FFFFFF"/>
              </a:solidFill>
              <a:latin typeface="Corbel"/>
              <a:cs typeface="Corbel"/>
            </a:endParaRPr>
          </a:p>
          <a:p>
            <a:pPr algn="ctr"/>
            <a:r>
              <a:rPr lang="en-US" sz="3600" b="1" dirty="0" smtClean="0">
                <a:solidFill>
                  <a:srgbClr val="FFFFFF"/>
                </a:solidFill>
                <a:latin typeface="Corbel"/>
                <a:cs typeface="Corbel"/>
              </a:rPr>
              <a:t>He says to believe in Him: John 8.24</a:t>
            </a:r>
          </a:p>
          <a:p>
            <a:pPr algn="ctr"/>
            <a:r>
              <a:rPr lang="en-US" sz="3600" b="1" dirty="0" smtClean="0">
                <a:solidFill>
                  <a:srgbClr val="FFFFFF"/>
                </a:solidFill>
                <a:latin typeface="Corbel"/>
                <a:cs typeface="Corbel"/>
              </a:rPr>
              <a:t>He says to repent of your sins: Luke 13.3</a:t>
            </a:r>
          </a:p>
          <a:p>
            <a:pPr algn="ctr"/>
            <a:r>
              <a:rPr lang="en-US" sz="3600" b="1" dirty="0" smtClean="0">
                <a:solidFill>
                  <a:srgbClr val="FFFFFF"/>
                </a:solidFill>
                <a:latin typeface="Corbel"/>
                <a:cs typeface="Corbel"/>
              </a:rPr>
              <a:t>He says to confess Him: Matt. 10.32</a:t>
            </a:r>
          </a:p>
          <a:p>
            <a:pPr algn="ctr"/>
            <a:r>
              <a:rPr lang="en-US" sz="3600" b="1" dirty="0" smtClean="0">
                <a:solidFill>
                  <a:srgbClr val="FFFFFF"/>
                </a:solidFill>
                <a:latin typeface="Corbel"/>
                <a:cs typeface="Corbel"/>
              </a:rPr>
              <a:t>He says to be baptized: Mark 16.16</a:t>
            </a:r>
          </a:p>
          <a:p>
            <a:pPr algn="ctr"/>
            <a:endParaRPr lang="en-US" sz="2800" b="1" dirty="0">
              <a:solidFill>
                <a:srgbClr val="FFFFFF"/>
              </a:solidFill>
              <a:latin typeface="Corbel"/>
              <a:cs typeface="Corbel"/>
            </a:endParaRPr>
          </a:p>
          <a:p>
            <a:pPr algn="ctr"/>
            <a:r>
              <a:rPr lang="en-US" sz="3600" b="1" dirty="0" smtClean="0">
                <a:solidFill>
                  <a:srgbClr val="FFFFFF"/>
                </a:solidFill>
                <a:latin typeface="Corbel"/>
                <a:cs typeface="Corbel"/>
              </a:rPr>
              <a:t>He says to endure to the end: Matt. 24.13</a:t>
            </a:r>
          </a:p>
        </p:txBody>
      </p:sp>
    </p:spTree>
    <p:extLst>
      <p:ext uri="{BB962C8B-B14F-4D97-AF65-F5344CB8AC3E}">
        <p14:creationId xmlns:p14="http://schemas.microsoft.com/office/powerpoint/2010/main" val="7578804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79408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Not Ashamed to BELIEVE</a:t>
            </a:r>
            <a:endParaRPr lang="en-US" dirty="0"/>
          </a:p>
        </p:txBody>
      </p:sp>
      <p:sp>
        <p:nvSpPr>
          <p:cNvPr id="3" name="Content Placeholder 2"/>
          <p:cNvSpPr>
            <a:spLocks noGrp="1"/>
          </p:cNvSpPr>
          <p:nvPr>
            <p:ph idx="1"/>
          </p:nvPr>
        </p:nvSpPr>
        <p:spPr/>
        <p:txBody>
          <a:bodyPr>
            <a:noAutofit/>
          </a:bodyPr>
          <a:lstStyle/>
          <a:p>
            <a:pPr>
              <a:spcBef>
                <a:spcPts val="0"/>
              </a:spcBef>
            </a:pPr>
            <a:r>
              <a:rPr lang="en-US" sz="3400" dirty="0" smtClean="0"/>
              <a:t>Romans 1.16-17</a:t>
            </a:r>
          </a:p>
          <a:p>
            <a:pPr>
              <a:spcBef>
                <a:spcPts val="0"/>
              </a:spcBef>
            </a:pPr>
            <a:endParaRPr lang="en-US" sz="3400" dirty="0"/>
          </a:p>
          <a:p>
            <a:pPr>
              <a:spcBef>
                <a:spcPts val="0"/>
              </a:spcBef>
            </a:pPr>
            <a:r>
              <a:rPr lang="en-US" sz="3400" dirty="0" smtClean="0"/>
              <a:t>The </a:t>
            </a:r>
            <a:r>
              <a:rPr lang="en-US" sz="3400" dirty="0"/>
              <a:t>gospel </a:t>
            </a:r>
            <a:r>
              <a:rPr lang="en-US" sz="3400" dirty="0" smtClean="0"/>
              <a:t>presents</a:t>
            </a:r>
          </a:p>
          <a:p>
            <a:pPr lvl="1">
              <a:spcBef>
                <a:spcPts val="0"/>
              </a:spcBef>
            </a:pPr>
            <a:r>
              <a:rPr lang="en-US" dirty="0" smtClean="0"/>
              <a:t>God </a:t>
            </a:r>
            <a:r>
              <a:rPr lang="en-US" dirty="0"/>
              <a:t>as </a:t>
            </a:r>
            <a:r>
              <a:rPr lang="en-US"/>
              <a:t>its </a:t>
            </a:r>
            <a:r>
              <a:rPr lang="en-US" smtClean="0"/>
              <a:t>AUTHOR</a:t>
            </a:r>
            <a:endParaRPr lang="en-US" dirty="0" smtClean="0"/>
          </a:p>
          <a:p>
            <a:pPr lvl="1">
              <a:spcBef>
                <a:spcPts val="0"/>
              </a:spcBef>
            </a:pPr>
            <a:r>
              <a:rPr lang="en-US" dirty="0" smtClean="0"/>
              <a:t>Jesus </a:t>
            </a:r>
            <a:r>
              <a:rPr lang="en-US" dirty="0"/>
              <a:t>as its </a:t>
            </a:r>
            <a:r>
              <a:rPr lang="en-US" dirty="0" smtClean="0"/>
              <a:t>ACTIVATOR</a:t>
            </a:r>
          </a:p>
          <a:p>
            <a:pPr lvl="1">
              <a:spcBef>
                <a:spcPts val="0"/>
              </a:spcBef>
            </a:pPr>
            <a:r>
              <a:rPr lang="en-US" dirty="0" smtClean="0"/>
              <a:t>The Holy </a:t>
            </a:r>
            <a:r>
              <a:rPr lang="en-US" dirty="0"/>
              <a:t>Spirit as its </a:t>
            </a:r>
            <a:r>
              <a:rPr lang="en-US" dirty="0" smtClean="0"/>
              <a:t>AUTHENTICATOR</a:t>
            </a:r>
          </a:p>
          <a:p>
            <a:pPr>
              <a:spcBef>
                <a:spcPts val="0"/>
              </a:spcBef>
            </a:pPr>
            <a:endParaRPr lang="en-US" sz="3600" dirty="0"/>
          </a:p>
          <a:p>
            <a:pPr algn="ctr">
              <a:spcBef>
                <a:spcPts val="0"/>
              </a:spcBef>
            </a:pPr>
            <a:r>
              <a:rPr lang="en-US" dirty="0" smtClean="0"/>
              <a:t>To </a:t>
            </a:r>
            <a:r>
              <a:rPr lang="en-US" dirty="0"/>
              <a:t>be ashamed of the gospel is to be </a:t>
            </a:r>
            <a:r>
              <a:rPr lang="en-US" dirty="0" smtClean="0"/>
              <a:t>ASHAMED of </a:t>
            </a:r>
            <a:r>
              <a:rPr lang="en-US" dirty="0"/>
              <a:t>God, Jesus and the Holy Spirit</a:t>
            </a:r>
            <a:r>
              <a:rPr lang="en-US" dirty="0" smtClean="0"/>
              <a:t>!</a:t>
            </a:r>
            <a:endParaRPr lang="en-US" dirty="0"/>
          </a:p>
        </p:txBody>
      </p:sp>
    </p:spTree>
    <p:extLst>
      <p:ext uri="{BB962C8B-B14F-4D97-AF65-F5344CB8AC3E}">
        <p14:creationId xmlns:p14="http://schemas.microsoft.com/office/powerpoint/2010/main" val="193262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Not Ashamed to CONFESS</a:t>
            </a:r>
            <a:endParaRPr lang="en-US" dirty="0"/>
          </a:p>
        </p:txBody>
      </p:sp>
      <p:sp>
        <p:nvSpPr>
          <p:cNvPr id="3" name="Content Placeholder 2"/>
          <p:cNvSpPr>
            <a:spLocks noGrp="1"/>
          </p:cNvSpPr>
          <p:nvPr>
            <p:ph idx="1"/>
          </p:nvPr>
        </p:nvSpPr>
        <p:spPr/>
        <p:txBody>
          <a:bodyPr>
            <a:noAutofit/>
          </a:bodyPr>
          <a:lstStyle/>
          <a:p>
            <a:pPr algn="ctr">
              <a:spcBef>
                <a:spcPts val="0"/>
              </a:spcBef>
            </a:pPr>
            <a:r>
              <a:rPr lang="en-US" sz="4000" dirty="0" smtClean="0"/>
              <a:t>Nevertheless, many even of the authorities believed in him, but for fear of the Pharisees they did not confess it, so that they would not be put out of the synagogue</a:t>
            </a:r>
            <a:r>
              <a:rPr lang="is-IS" sz="4000" dirty="0" smtClean="0"/>
              <a:t>…</a:t>
            </a:r>
          </a:p>
          <a:p>
            <a:pPr algn="ctr">
              <a:spcBef>
                <a:spcPts val="0"/>
              </a:spcBef>
            </a:pPr>
            <a:endParaRPr lang="is-IS" sz="3600" dirty="0"/>
          </a:p>
          <a:p>
            <a:pPr algn="ctr">
              <a:spcBef>
                <a:spcPts val="0"/>
              </a:spcBef>
            </a:pPr>
            <a:r>
              <a:rPr lang="is-IS" sz="3600" dirty="0" smtClean="0"/>
              <a:t>John 12.42; Matt. 26.75; 1 Tim. 6.12</a:t>
            </a:r>
            <a:endParaRPr lang="en-US" sz="3600" dirty="0"/>
          </a:p>
        </p:txBody>
      </p:sp>
    </p:spTree>
    <p:extLst>
      <p:ext uri="{BB962C8B-B14F-4D97-AF65-F5344CB8AC3E}">
        <p14:creationId xmlns:p14="http://schemas.microsoft.com/office/powerpoint/2010/main" val="2344660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Not Ashamed to OBEY</a:t>
            </a:r>
            <a:endParaRPr lang="en-US" dirty="0"/>
          </a:p>
        </p:txBody>
      </p:sp>
      <p:sp>
        <p:nvSpPr>
          <p:cNvPr id="3" name="Content Placeholder 2"/>
          <p:cNvSpPr>
            <a:spLocks noGrp="1"/>
          </p:cNvSpPr>
          <p:nvPr>
            <p:ph idx="1"/>
          </p:nvPr>
        </p:nvSpPr>
        <p:spPr/>
        <p:txBody>
          <a:bodyPr>
            <a:noAutofit/>
          </a:bodyPr>
          <a:lstStyle/>
          <a:p>
            <a:pPr>
              <a:spcBef>
                <a:spcPts val="0"/>
              </a:spcBef>
            </a:pPr>
            <a:r>
              <a:rPr lang="en-US" dirty="0" smtClean="0"/>
              <a:t>As a SINNER: Acts 22.16; 26.19</a:t>
            </a:r>
          </a:p>
          <a:p>
            <a:pPr lvl="1">
              <a:spcBef>
                <a:spcPts val="0"/>
              </a:spcBef>
            </a:pPr>
            <a:endParaRPr lang="en-US" sz="3200" dirty="0" smtClean="0"/>
          </a:p>
          <a:p>
            <a:pPr lvl="1">
              <a:spcBef>
                <a:spcPts val="0"/>
              </a:spcBef>
            </a:pPr>
            <a:r>
              <a:rPr lang="en-US" sz="3200" dirty="0" smtClean="0"/>
              <a:t>“But </a:t>
            </a:r>
            <a:r>
              <a:rPr lang="en-US" sz="3200" dirty="0"/>
              <a:t>whatever gain I had, I counted as loss for the sake of Christ</a:t>
            </a:r>
            <a:r>
              <a:rPr lang="en-US" sz="3200" dirty="0" smtClean="0"/>
              <a:t>.” Phil 3.7</a:t>
            </a:r>
          </a:p>
          <a:p>
            <a:pPr>
              <a:spcBef>
                <a:spcPts val="0"/>
              </a:spcBef>
            </a:pPr>
            <a:endParaRPr lang="en-US" dirty="0" smtClean="0"/>
          </a:p>
          <a:p>
            <a:pPr>
              <a:spcBef>
                <a:spcPts val="0"/>
              </a:spcBef>
            </a:pPr>
            <a:r>
              <a:rPr lang="en-US" dirty="0" smtClean="0"/>
              <a:t>As a CHRISTIAN: </a:t>
            </a:r>
            <a:r>
              <a:rPr lang="en-US" dirty="0" smtClean="0"/>
              <a:t>1 </a:t>
            </a:r>
            <a:r>
              <a:rPr lang="en-US" dirty="0" smtClean="0"/>
              <a:t>Tim. 4.12; 2 Tim. 1.13; 2 Tim. 2.15</a:t>
            </a:r>
          </a:p>
        </p:txBody>
      </p:sp>
    </p:spTree>
    <p:extLst>
      <p:ext uri="{BB962C8B-B14F-4D97-AF65-F5344CB8AC3E}">
        <p14:creationId xmlns:p14="http://schemas.microsoft.com/office/powerpoint/2010/main" val="1317114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Not Ashamed to TEACH</a:t>
            </a:r>
            <a:endParaRPr lang="en-US" dirty="0"/>
          </a:p>
        </p:txBody>
      </p:sp>
      <p:sp>
        <p:nvSpPr>
          <p:cNvPr id="3" name="Content Placeholder 2"/>
          <p:cNvSpPr>
            <a:spLocks noGrp="1"/>
          </p:cNvSpPr>
          <p:nvPr>
            <p:ph idx="1"/>
          </p:nvPr>
        </p:nvSpPr>
        <p:spPr>
          <a:xfrm>
            <a:off x="228600" y="1600200"/>
            <a:ext cx="8686800" cy="4525963"/>
          </a:xfrm>
        </p:spPr>
        <p:txBody>
          <a:bodyPr>
            <a:noAutofit/>
          </a:bodyPr>
          <a:lstStyle/>
          <a:p>
            <a:pPr>
              <a:spcBef>
                <a:spcPts val="0"/>
              </a:spcBef>
            </a:pPr>
            <a:r>
              <a:rPr lang="en-US" dirty="0" smtClean="0"/>
              <a:t>Obligated to teach: Rom. 1.14-15; cf. Acts 9.20</a:t>
            </a:r>
          </a:p>
          <a:p>
            <a:pPr>
              <a:spcBef>
                <a:spcPts val="0"/>
              </a:spcBef>
            </a:pPr>
            <a:endParaRPr lang="en-US" dirty="0" smtClean="0"/>
          </a:p>
          <a:p>
            <a:pPr>
              <a:spcBef>
                <a:spcPts val="0"/>
              </a:spcBef>
            </a:pPr>
            <a:r>
              <a:rPr lang="en-US" dirty="0" smtClean="0"/>
              <a:t>Teach ALL of it, not PART of it: 2 Tim. 4.2</a:t>
            </a:r>
          </a:p>
          <a:p>
            <a:pPr>
              <a:spcBef>
                <a:spcPts val="0"/>
              </a:spcBef>
            </a:pPr>
            <a:endParaRPr lang="en-US" dirty="0"/>
          </a:p>
          <a:p>
            <a:pPr>
              <a:spcBef>
                <a:spcPts val="0"/>
              </a:spcBef>
            </a:pPr>
            <a:r>
              <a:rPr lang="en-US" dirty="0" smtClean="0"/>
              <a:t>Therefore I testify to you this day that I am innocent of the blood of all, for I did not shrink from declaring to you the whole counsel of God. Acts 20.26-27</a:t>
            </a:r>
          </a:p>
        </p:txBody>
      </p:sp>
    </p:spTree>
    <p:extLst>
      <p:ext uri="{BB962C8B-B14F-4D97-AF65-F5344CB8AC3E}">
        <p14:creationId xmlns:p14="http://schemas.microsoft.com/office/powerpoint/2010/main" val="37199186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Not Ashamed to SUFFER</a:t>
            </a:r>
            <a:endParaRPr lang="en-US" dirty="0"/>
          </a:p>
        </p:txBody>
      </p:sp>
      <p:sp>
        <p:nvSpPr>
          <p:cNvPr id="3" name="Content Placeholder 2"/>
          <p:cNvSpPr>
            <a:spLocks noGrp="1"/>
          </p:cNvSpPr>
          <p:nvPr>
            <p:ph idx="1"/>
          </p:nvPr>
        </p:nvSpPr>
        <p:spPr/>
        <p:txBody>
          <a:bodyPr>
            <a:noAutofit/>
          </a:bodyPr>
          <a:lstStyle/>
          <a:p>
            <a:pPr algn="ctr"/>
            <a:r>
              <a:rPr lang="en-US" sz="5400" dirty="0"/>
              <a:t>Indeed, all who desire to live a godly life in Christ Jesus will be </a:t>
            </a:r>
            <a:r>
              <a:rPr lang="en-US" sz="5400" dirty="0" smtClean="0"/>
              <a:t>persecuted</a:t>
            </a:r>
            <a:r>
              <a:rPr lang="is-IS" sz="5400" dirty="0" smtClean="0"/>
              <a:t>…</a:t>
            </a:r>
          </a:p>
          <a:p>
            <a:pPr algn="ctr"/>
            <a:endParaRPr lang="is-IS" dirty="0" smtClean="0"/>
          </a:p>
          <a:p>
            <a:pPr algn="ctr"/>
            <a:r>
              <a:rPr lang="is-IS" dirty="0" smtClean="0"/>
              <a:t>2 Tim. 3.12; cf. 2 Tim. 1.5-12; 1 Peter 4.12-19</a:t>
            </a:r>
            <a:endParaRPr lang="en-US" dirty="0"/>
          </a:p>
        </p:txBody>
      </p:sp>
    </p:spTree>
    <p:extLst>
      <p:ext uri="{BB962C8B-B14F-4D97-AF65-F5344CB8AC3E}">
        <p14:creationId xmlns:p14="http://schemas.microsoft.com/office/powerpoint/2010/main" val="1613258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Not Ashamed to SUFFER</a:t>
            </a:r>
            <a:endParaRPr lang="en-US" dirty="0"/>
          </a:p>
        </p:txBody>
      </p:sp>
      <p:sp>
        <p:nvSpPr>
          <p:cNvPr id="3" name="Content Placeholder 2"/>
          <p:cNvSpPr>
            <a:spLocks noGrp="1"/>
          </p:cNvSpPr>
          <p:nvPr>
            <p:ph idx="1"/>
          </p:nvPr>
        </p:nvSpPr>
        <p:spPr/>
        <p:txBody>
          <a:bodyPr>
            <a:noAutofit/>
          </a:bodyPr>
          <a:lstStyle/>
          <a:p>
            <a:pPr>
              <a:spcBef>
                <a:spcPts val="0"/>
              </a:spcBef>
            </a:pPr>
            <a:r>
              <a:rPr lang="en-US" dirty="0" smtClean="0"/>
              <a:t>Suffering </a:t>
            </a:r>
            <a:r>
              <a:rPr lang="en-US" dirty="0"/>
              <a:t>for the gospel sometimes includes </a:t>
            </a:r>
            <a:r>
              <a:rPr lang="en-US" dirty="0" smtClean="0"/>
              <a:t>SEPARATION of </a:t>
            </a:r>
            <a:r>
              <a:rPr lang="en-US" dirty="0"/>
              <a:t>family: Matt. 10.34-37</a:t>
            </a:r>
          </a:p>
          <a:p>
            <a:pPr>
              <a:spcBef>
                <a:spcPts val="0"/>
              </a:spcBef>
            </a:pPr>
            <a:endParaRPr lang="en-US" dirty="0" smtClean="0"/>
          </a:p>
          <a:p>
            <a:pPr>
              <a:spcBef>
                <a:spcPts val="0"/>
              </a:spcBef>
            </a:pPr>
            <a:r>
              <a:rPr lang="en-US" dirty="0" smtClean="0"/>
              <a:t>We must not compromise and</a:t>
            </a:r>
            <a:r>
              <a:rPr lang="en-US" dirty="0"/>
              <a:t>/or </a:t>
            </a:r>
            <a:r>
              <a:rPr lang="en-US" dirty="0" smtClean="0"/>
              <a:t>deny the </a:t>
            </a:r>
            <a:r>
              <a:rPr lang="en-US" dirty="0"/>
              <a:t>faith in order to avoid </a:t>
            </a:r>
            <a:r>
              <a:rPr lang="en-US" dirty="0" smtClean="0"/>
              <a:t>persecution: Acts </a:t>
            </a:r>
            <a:r>
              <a:rPr lang="en-US" dirty="0"/>
              <a:t>20.26-</a:t>
            </a:r>
            <a:r>
              <a:rPr lang="en-US" dirty="0" smtClean="0"/>
              <a:t>27; Eph. 5.11</a:t>
            </a:r>
          </a:p>
          <a:p>
            <a:pPr>
              <a:spcBef>
                <a:spcPts val="0"/>
              </a:spcBef>
            </a:pPr>
            <a:endParaRPr lang="en-US" dirty="0"/>
          </a:p>
          <a:p>
            <a:pPr>
              <a:spcBef>
                <a:spcPts val="0"/>
              </a:spcBef>
            </a:pPr>
            <a:r>
              <a:rPr lang="en-US" dirty="0" smtClean="0"/>
              <a:t>Who are we trying to PLEASE? Gal. 1.10; John 12.43; Matt. 15.12-13; Gal. 4.16</a:t>
            </a:r>
          </a:p>
        </p:txBody>
      </p:sp>
    </p:spTree>
    <p:extLst>
      <p:ext uri="{BB962C8B-B14F-4D97-AF65-F5344CB8AC3E}">
        <p14:creationId xmlns:p14="http://schemas.microsoft.com/office/powerpoint/2010/main" val="42061557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The Gospel is POWERFUL</a:t>
            </a:r>
          </a:p>
        </p:txBody>
      </p:sp>
      <p:sp>
        <p:nvSpPr>
          <p:cNvPr id="3" name="Content Placeholder 2"/>
          <p:cNvSpPr>
            <a:spLocks noGrp="1"/>
          </p:cNvSpPr>
          <p:nvPr>
            <p:ph idx="1"/>
          </p:nvPr>
        </p:nvSpPr>
        <p:spPr/>
        <p:txBody>
          <a:bodyPr>
            <a:noAutofit/>
          </a:bodyPr>
          <a:lstStyle/>
          <a:p>
            <a:pPr>
              <a:lnSpc>
                <a:spcPct val="90000"/>
              </a:lnSpc>
              <a:spcBef>
                <a:spcPts val="0"/>
              </a:spcBef>
            </a:pPr>
            <a:r>
              <a:rPr lang="en-US" dirty="0" smtClean="0"/>
              <a:t>The power to SAVE those who believe: Rom. 1.16; 1 </a:t>
            </a:r>
            <a:r>
              <a:rPr lang="en-US" dirty="0"/>
              <a:t>Peter 1.22-</a:t>
            </a:r>
            <a:r>
              <a:rPr lang="en-US" dirty="0" smtClean="0"/>
              <a:t>25</a:t>
            </a:r>
          </a:p>
          <a:p>
            <a:pPr>
              <a:lnSpc>
                <a:spcPct val="90000"/>
              </a:lnSpc>
              <a:spcBef>
                <a:spcPts val="0"/>
              </a:spcBef>
            </a:pPr>
            <a:endParaRPr lang="en-US" dirty="0"/>
          </a:p>
          <a:p>
            <a:pPr>
              <a:lnSpc>
                <a:spcPct val="90000"/>
              </a:lnSpc>
              <a:spcBef>
                <a:spcPts val="0"/>
              </a:spcBef>
            </a:pPr>
            <a:r>
              <a:rPr lang="en-US" dirty="0"/>
              <a:t>Therefore put away all filthiness and rampant wickedness and receive with meekness the implanted word, which is able to save your souls</a:t>
            </a:r>
            <a:r>
              <a:rPr lang="en-US" dirty="0" smtClean="0"/>
              <a:t>. James 1.21</a:t>
            </a:r>
            <a:endParaRPr lang="en-US" dirty="0"/>
          </a:p>
        </p:txBody>
      </p:sp>
    </p:spTree>
    <p:extLst>
      <p:ext uri="{BB962C8B-B14F-4D97-AF65-F5344CB8AC3E}">
        <p14:creationId xmlns:p14="http://schemas.microsoft.com/office/powerpoint/2010/main" val="21054565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3692</TotalTime>
  <Words>777</Words>
  <Application>Microsoft Macintosh PowerPoint</Application>
  <PresentationFormat>On-screen Show (4:3)</PresentationFormat>
  <Paragraphs>79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I’m Not Ashamed to BELIEVE</vt:lpstr>
      <vt:lpstr>I’m Not Ashamed to CONFESS</vt:lpstr>
      <vt:lpstr>I’m Not Ashamed to OBEY</vt:lpstr>
      <vt:lpstr>I’m Not Ashamed to TEACH</vt:lpstr>
      <vt:lpstr>I’m Not Ashamed to SUFFER</vt:lpstr>
      <vt:lpstr>I’m Not Ashamed to SUFFER</vt:lpstr>
      <vt:lpstr>The Gospel is POWERFUL</vt:lpstr>
      <vt:lpstr>The Gospel is POWERFUL</vt:lpstr>
      <vt:lpstr>The Gospel is POWERFUL</vt:lpstr>
      <vt:lpstr>PAUL Was Not Ashamed!</vt:lpstr>
      <vt:lpstr>JESUS Is Not Ashamed!</vt:lpstr>
      <vt:lpstr>GOD Is Not Ashamed!</vt:lpstr>
      <vt:lpstr>Let US Not Be Ashamed!</vt:lpstr>
      <vt:lpstr>Let US Not Be Ashamed!</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119</cp:revision>
  <dcterms:created xsi:type="dcterms:W3CDTF">2016-02-05T06:10:09Z</dcterms:created>
  <dcterms:modified xsi:type="dcterms:W3CDTF">2016-02-14T05:07:55Z</dcterms:modified>
</cp:coreProperties>
</file>