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59" r:id="rId4"/>
    <p:sldId id="260" r:id="rId5"/>
    <p:sldId id="272" r:id="rId6"/>
    <p:sldId id="261" r:id="rId7"/>
    <p:sldId id="262" r:id="rId8"/>
    <p:sldId id="264" r:id="rId9"/>
    <p:sldId id="265" r:id="rId10"/>
    <p:sldId id="266" r:id="rId11"/>
    <p:sldId id="267" r:id="rId12"/>
    <p:sldId id="268" r:id="rId13"/>
    <p:sldId id="269" r:id="rId14"/>
    <p:sldId id="270" r:id="rId15"/>
    <p:sldId id="271" r:id="rId16"/>
    <p:sldId id="273" r:id="rId17"/>
    <p:sldId id="274" r:id="rId18"/>
    <p:sldId id="275" r:id="rId19"/>
    <p:sldId id="27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9" autoAdjust="0"/>
    <p:restoredTop sz="99603" autoAdjust="0"/>
  </p:normalViewPr>
  <p:slideViewPr>
    <p:cSldViewPr snapToGrid="0" snapToObjects="1">
      <p:cViewPr varScale="1">
        <p:scale>
          <a:sx n="86" d="100"/>
          <a:sy n="86" d="100"/>
        </p:scale>
        <p:origin x="-1496" y="-96"/>
      </p:cViewPr>
      <p:guideLst>
        <p:guide orient="horz" pos="2160"/>
        <p:guide pos="2880"/>
      </p:guideLst>
    </p:cSldViewPr>
  </p:slideViewPr>
  <p:outlineViewPr>
    <p:cViewPr>
      <p:scale>
        <a:sx n="33" d="100"/>
        <a:sy n="33" d="100"/>
      </p:scale>
      <p:origin x="0" y="116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C49BD7-DDBE-D945-903E-9FCF6846C3DD}" type="datetimeFigureOut">
              <a:rPr lang="en-US" smtClean="0"/>
              <a:t>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51851-739C-A84B-954D-04D48474AA31}" type="slidenum">
              <a:rPr lang="en-US" smtClean="0"/>
              <a:t>‹#›</a:t>
            </a:fld>
            <a:endParaRPr lang="en-US"/>
          </a:p>
        </p:txBody>
      </p:sp>
    </p:spTree>
    <p:extLst>
      <p:ext uri="{BB962C8B-B14F-4D97-AF65-F5344CB8AC3E}">
        <p14:creationId xmlns:p14="http://schemas.microsoft.com/office/powerpoint/2010/main" val="1939779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49BD7-DDBE-D945-903E-9FCF6846C3DD}" type="datetimeFigureOut">
              <a:rPr lang="en-US" smtClean="0"/>
              <a:t>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51851-739C-A84B-954D-04D48474AA31}" type="slidenum">
              <a:rPr lang="en-US" smtClean="0"/>
              <a:t>‹#›</a:t>
            </a:fld>
            <a:endParaRPr lang="en-US"/>
          </a:p>
        </p:txBody>
      </p:sp>
    </p:spTree>
    <p:extLst>
      <p:ext uri="{BB962C8B-B14F-4D97-AF65-F5344CB8AC3E}">
        <p14:creationId xmlns:p14="http://schemas.microsoft.com/office/powerpoint/2010/main" val="213297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49BD7-DDBE-D945-903E-9FCF6846C3DD}" type="datetimeFigureOut">
              <a:rPr lang="en-US" smtClean="0"/>
              <a:t>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51851-739C-A84B-954D-04D48474AA31}" type="slidenum">
              <a:rPr lang="en-US" smtClean="0"/>
              <a:t>‹#›</a:t>
            </a:fld>
            <a:endParaRPr lang="en-US"/>
          </a:p>
        </p:txBody>
      </p:sp>
    </p:spTree>
    <p:extLst>
      <p:ext uri="{BB962C8B-B14F-4D97-AF65-F5344CB8AC3E}">
        <p14:creationId xmlns:p14="http://schemas.microsoft.com/office/powerpoint/2010/main" val="1095053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49BD7-DDBE-D945-903E-9FCF6846C3DD}" type="datetimeFigureOut">
              <a:rPr lang="en-US" smtClean="0"/>
              <a:t>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51851-739C-A84B-954D-04D48474AA31}" type="slidenum">
              <a:rPr lang="en-US" smtClean="0"/>
              <a:t>‹#›</a:t>
            </a:fld>
            <a:endParaRPr lang="en-US"/>
          </a:p>
        </p:txBody>
      </p:sp>
    </p:spTree>
    <p:extLst>
      <p:ext uri="{BB962C8B-B14F-4D97-AF65-F5344CB8AC3E}">
        <p14:creationId xmlns:p14="http://schemas.microsoft.com/office/powerpoint/2010/main" val="303024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C49BD7-DDBE-D945-903E-9FCF6846C3DD}" type="datetimeFigureOut">
              <a:rPr lang="en-US" smtClean="0"/>
              <a:t>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D51851-739C-A84B-954D-04D48474AA31}" type="slidenum">
              <a:rPr lang="en-US" smtClean="0"/>
              <a:t>‹#›</a:t>
            </a:fld>
            <a:endParaRPr lang="en-US"/>
          </a:p>
        </p:txBody>
      </p:sp>
    </p:spTree>
    <p:extLst>
      <p:ext uri="{BB962C8B-B14F-4D97-AF65-F5344CB8AC3E}">
        <p14:creationId xmlns:p14="http://schemas.microsoft.com/office/powerpoint/2010/main" val="44341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C49BD7-DDBE-D945-903E-9FCF6846C3DD}" type="datetimeFigureOut">
              <a:rPr lang="en-US" smtClean="0"/>
              <a:t>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51851-739C-A84B-954D-04D48474AA31}" type="slidenum">
              <a:rPr lang="en-US" smtClean="0"/>
              <a:t>‹#›</a:t>
            </a:fld>
            <a:endParaRPr lang="en-US"/>
          </a:p>
        </p:txBody>
      </p:sp>
    </p:spTree>
    <p:extLst>
      <p:ext uri="{BB962C8B-B14F-4D97-AF65-F5344CB8AC3E}">
        <p14:creationId xmlns:p14="http://schemas.microsoft.com/office/powerpoint/2010/main" val="2864335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C49BD7-DDBE-D945-903E-9FCF6846C3DD}" type="datetimeFigureOut">
              <a:rPr lang="en-US" smtClean="0"/>
              <a:t>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D51851-739C-A84B-954D-04D48474AA31}" type="slidenum">
              <a:rPr lang="en-US" smtClean="0"/>
              <a:t>‹#›</a:t>
            </a:fld>
            <a:endParaRPr lang="en-US"/>
          </a:p>
        </p:txBody>
      </p:sp>
    </p:spTree>
    <p:extLst>
      <p:ext uri="{BB962C8B-B14F-4D97-AF65-F5344CB8AC3E}">
        <p14:creationId xmlns:p14="http://schemas.microsoft.com/office/powerpoint/2010/main" val="91567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C49BD7-DDBE-D945-903E-9FCF6846C3DD}" type="datetimeFigureOut">
              <a:rPr lang="en-US" smtClean="0"/>
              <a:t>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D51851-739C-A84B-954D-04D48474AA31}" type="slidenum">
              <a:rPr lang="en-US" smtClean="0"/>
              <a:t>‹#›</a:t>
            </a:fld>
            <a:endParaRPr lang="en-US"/>
          </a:p>
        </p:txBody>
      </p:sp>
    </p:spTree>
    <p:extLst>
      <p:ext uri="{BB962C8B-B14F-4D97-AF65-F5344CB8AC3E}">
        <p14:creationId xmlns:p14="http://schemas.microsoft.com/office/powerpoint/2010/main" val="189625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49BD7-DDBE-D945-903E-9FCF6846C3DD}" type="datetimeFigureOut">
              <a:rPr lang="en-US" smtClean="0"/>
              <a:t>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D51851-739C-A84B-954D-04D48474AA31}" type="slidenum">
              <a:rPr lang="en-US" smtClean="0"/>
              <a:t>‹#›</a:t>
            </a:fld>
            <a:endParaRPr lang="en-US"/>
          </a:p>
        </p:txBody>
      </p:sp>
    </p:spTree>
    <p:extLst>
      <p:ext uri="{BB962C8B-B14F-4D97-AF65-F5344CB8AC3E}">
        <p14:creationId xmlns:p14="http://schemas.microsoft.com/office/powerpoint/2010/main" val="384209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49BD7-DDBE-D945-903E-9FCF6846C3DD}" type="datetimeFigureOut">
              <a:rPr lang="en-US" smtClean="0"/>
              <a:t>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51851-739C-A84B-954D-04D48474AA31}" type="slidenum">
              <a:rPr lang="en-US" smtClean="0"/>
              <a:t>‹#›</a:t>
            </a:fld>
            <a:endParaRPr lang="en-US"/>
          </a:p>
        </p:txBody>
      </p:sp>
    </p:spTree>
    <p:extLst>
      <p:ext uri="{BB962C8B-B14F-4D97-AF65-F5344CB8AC3E}">
        <p14:creationId xmlns:p14="http://schemas.microsoft.com/office/powerpoint/2010/main" val="2880779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49BD7-DDBE-D945-903E-9FCF6846C3DD}" type="datetimeFigureOut">
              <a:rPr lang="en-US" smtClean="0"/>
              <a:t>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D51851-739C-A84B-954D-04D48474AA31}" type="slidenum">
              <a:rPr lang="en-US" smtClean="0"/>
              <a:t>‹#›</a:t>
            </a:fld>
            <a:endParaRPr lang="en-US"/>
          </a:p>
        </p:txBody>
      </p:sp>
    </p:spTree>
    <p:extLst>
      <p:ext uri="{BB962C8B-B14F-4D97-AF65-F5344CB8AC3E}">
        <p14:creationId xmlns:p14="http://schemas.microsoft.com/office/powerpoint/2010/main" val="5683742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49BD7-DDBE-D945-903E-9FCF6846C3DD}" type="datetimeFigureOut">
              <a:rPr lang="en-US" smtClean="0"/>
              <a:t>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51851-739C-A84B-954D-04D48474AA31}" type="slidenum">
              <a:rPr lang="en-US" smtClean="0"/>
              <a:t>‹#›</a:t>
            </a:fld>
            <a:endParaRPr lang="en-US"/>
          </a:p>
        </p:txBody>
      </p:sp>
    </p:spTree>
    <p:extLst>
      <p:ext uri="{BB962C8B-B14F-4D97-AF65-F5344CB8AC3E}">
        <p14:creationId xmlns:p14="http://schemas.microsoft.com/office/powerpoint/2010/main" val="665378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indent="0" algn="ctr" defTabSz="457200" rtl="0" eaLnBrk="1" latinLnBrk="0" hangingPunct="1">
        <a:spcBef>
          <a:spcPct val="0"/>
        </a:spcBef>
        <a:buFont typeface="Arial"/>
        <a:buNone/>
        <a:defRPr sz="4400" b="1" kern="1200">
          <a:solidFill>
            <a:srgbClr val="FFFFFF"/>
          </a:solidFill>
          <a:latin typeface="Corbel"/>
          <a:ea typeface="+mj-ea"/>
          <a:cs typeface="Corbel"/>
        </a:defRPr>
      </a:lvl1pPr>
    </p:titleStyle>
    <p:bodyStyle>
      <a:lvl1pPr marL="0" indent="0" algn="l" defTabSz="457200" rtl="0" eaLnBrk="1" latinLnBrk="0" hangingPunct="1">
        <a:spcBef>
          <a:spcPct val="20000"/>
        </a:spcBef>
        <a:buFont typeface="Arial"/>
        <a:buNone/>
        <a:defRPr sz="3200" b="1" kern="1200">
          <a:solidFill>
            <a:srgbClr val="FFFFFF"/>
          </a:solidFill>
          <a:latin typeface="Corbel"/>
          <a:ea typeface="+mn-ea"/>
          <a:cs typeface="Corbel"/>
        </a:defRPr>
      </a:lvl1pPr>
      <a:lvl2pPr marL="457200" indent="0" algn="l" defTabSz="457200" rtl="0" eaLnBrk="1" latinLnBrk="0" hangingPunct="1">
        <a:spcBef>
          <a:spcPct val="20000"/>
        </a:spcBef>
        <a:buFont typeface="Arial"/>
        <a:buNone/>
        <a:defRPr sz="2800" b="1" kern="1200">
          <a:solidFill>
            <a:srgbClr val="FFFFFF"/>
          </a:solidFill>
          <a:latin typeface="Corbel"/>
          <a:ea typeface="+mn-ea"/>
          <a:cs typeface="Corbel"/>
        </a:defRPr>
      </a:lvl2pPr>
      <a:lvl3pPr marL="914400" indent="0" algn="l" defTabSz="457200" rtl="0" eaLnBrk="1" latinLnBrk="0" hangingPunct="1">
        <a:spcBef>
          <a:spcPct val="20000"/>
        </a:spcBef>
        <a:buFont typeface="Arial"/>
        <a:buNone/>
        <a:defRPr sz="2400" b="1" kern="1200">
          <a:solidFill>
            <a:srgbClr val="FFFFFF"/>
          </a:solidFill>
          <a:latin typeface="Corbel"/>
          <a:ea typeface="+mn-ea"/>
          <a:cs typeface="Corbel"/>
        </a:defRPr>
      </a:lvl3pPr>
      <a:lvl4pPr marL="1371600" indent="0" algn="l" defTabSz="457200" rtl="0" eaLnBrk="1" latinLnBrk="0" hangingPunct="1">
        <a:spcBef>
          <a:spcPct val="20000"/>
        </a:spcBef>
        <a:buFont typeface="Arial"/>
        <a:buNone/>
        <a:defRPr sz="2000" b="1" kern="1200">
          <a:solidFill>
            <a:srgbClr val="FFFFFF"/>
          </a:solidFill>
          <a:latin typeface="Corbel"/>
          <a:ea typeface="+mn-ea"/>
          <a:cs typeface="Corbel"/>
        </a:defRPr>
      </a:lvl4pPr>
      <a:lvl5pPr marL="1828800" indent="0" algn="l" defTabSz="457200" rtl="0" eaLnBrk="1" latinLnBrk="0" hangingPunct="1">
        <a:spcBef>
          <a:spcPct val="20000"/>
        </a:spcBef>
        <a:buFont typeface="Arial"/>
        <a:buNone/>
        <a:defRPr sz="2000" b="1" kern="1200">
          <a:solidFill>
            <a:srgbClr val="FFFFFF"/>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855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Accept the challenge of Doing MY PART</a:t>
            </a:r>
          </a:p>
        </p:txBody>
      </p:sp>
      <p:sp>
        <p:nvSpPr>
          <p:cNvPr id="3" name="Content Placeholder 2"/>
          <p:cNvSpPr>
            <a:spLocks noGrp="1"/>
          </p:cNvSpPr>
          <p:nvPr>
            <p:ph idx="1"/>
          </p:nvPr>
        </p:nvSpPr>
        <p:spPr/>
        <p:txBody>
          <a:bodyPr>
            <a:noAutofit/>
          </a:bodyPr>
          <a:lstStyle/>
          <a:p>
            <a:pPr algn="ctr"/>
            <a:r>
              <a:rPr lang="en-US" sz="6000" dirty="0" smtClean="0"/>
              <a:t>This church can be all these things and more if I am FILLED with Christ!</a:t>
            </a:r>
          </a:p>
        </p:txBody>
      </p:sp>
    </p:spTree>
    <p:extLst>
      <p:ext uri="{BB962C8B-B14F-4D97-AF65-F5344CB8AC3E}">
        <p14:creationId xmlns:p14="http://schemas.microsoft.com/office/powerpoint/2010/main" val="14016331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Accept the Challenge of LIVING Holy Lives</a:t>
            </a:r>
            <a:endParaRPr lang="en-US" sz="3400" dirty="0" smtClean="0"/>
          </a:p>
        </p:txBody>
      </p:sp>
      <p:sp>
        <p:nvSpPr>
          <p:cNvPr id="3" name="Content Placeholder 2"/>
          <p:cNvSpPr>
            <a:spLocks noGrp="1"/>
          </p:cNvSpPr>
          <p:nvPr>
            <p:ph idx="1"/>
          </p:nvPr>
        </p:nvSpPr>
        <p:spPr/>
        <p:txBody>
          <a:bodyPr>
            <a:noAutofit/>
          </a:bodyPr>
          <a:lstStyle/>
          <a:p>
            <a:pPr algn="ctr"/>
            <a:r>
              <a:rPr lang="en-US" sz="3600" dirty="0" smtClean="0"/>
              <a:t>Live </a:t>
            </a:r>
            <a:r>
              <a:rPr lang="en-US" sz="3600" dirty="0"/>
              <a:t>according to </a:t>
            </a:r>
            <a:r>
              <a:rPr lang="en-US" sz="3600" dirty="0" smtClean="0"/>
              <a:t>CHRIST.</a:t>
            </a:r>
          </a:p>
          <a:p>
            <a:pPr algn="ctr"/>
            <a:r>
              <a:rPr lang="en-US" sz="3600" dirty="0" smtClean="0"/>
              <a:t>Live </a:t>
            </a:r>
            <a:r>
              <a:rPr lang="en-US" sz="3600" dirty="0"/>
              <a:t>according to His </a:t>
            </a:r>
            <a:r>
              <a:rPr lang="en-US" sz="3600" dirty="0" smtClean="0"/>
              <a:t>WORD.</a:t>
            </a:r>
          </a:p>
          <a:p>
            <a:pPr algn="ctr"/>
            <a:r>
              <a:rPr lang="en-US" sz="3600" dirty="0" smtClean="0"/>
              <a:t>Live </a:t>
            </a:r>
            <a:r>
              <a:rPr lang="en-US" sz="3600" dirty="0"/>
              <a:t>according to His </a:t>
            </a:r>
            <a:r>
              <a:rPr lang="en-US" sz="3600" dirty="0" smtClean="0"/>
              <a:t>GRACE.</a:t>
            </a:r>
          </a:p>
        </p:txBody>
      </p:sp>
    </p:spTree>
    <p:extLst>
      <p:ext uri="{BB962C8B-B14F-4D97-AF65-F5344CB8AC3E}">
        <p14:creationId xmlns:p14="http://schemas.microsoft.com/office/powerpoint/2010/main" val="3534917638"/>
      </p:ext>
    </p:extLst>
  </p:cSld>
  <p:clrMapOvr>
    <a:masterClrMapping/>
  </p:clrMapOvr>
  <mc:AlternateContent xmlns:mc="http://schemas.openxmlformats.org/markup-compatibility/2006">
    <mc:Choice xmlns:p14="http://schemas.microsoft.com/office/powerpoint/2010/main" Requires="p14">
      <p:transition spd="slow" p14:dur="900">
        <p14:flythrough hasBounce="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Accept the Challenge of EVANGELIZING</a:t>
            </a:r>
            <a:endParaRPr lang="en-US" sz="3400" dirty="0" smtClean="0"/>
          </a:p>
        </p:txBody>
      </p:sp>
      <p:sp>
        <p:nvSpPr>
          <p:cNvPr id="3" name="Content Placeholder 2"/>
          <p:cNvSpPr>
            <a:spLocks noGrp="1"/>
          </p:cNvSpPr>
          <p:nvPr>
            <p:ph idx="1"/>
          </p:nvPr>
        </p:nvSpPr>
        <p:spPr>
          <a:xfrm>
            <a:off x="442434" y="1600200"/>
            <a:ext cx="8229600" cy="4525963"/>
          </a:xfrm>
        </p:spPr>
        <p:txBody>
          <a:bodyPr>
            <a:noAutofit/>
          </a:bodyPr>
          <a:lstStyle/>
          <a:p>
            <a:r>
              <a:rPr lang="en-US" dirty="0" smtClean="0"/>
              <a:t>We </a:t>
            </a:r>
            <a:r>
              <a:rPr lang="en-US" dirty="0"/>
              <a:t>have to make the </a:t>
            </a:r>
            <a:r>
              <a:rPr lang="en-US" dirty="0" smtClean="0"/>
              <a:t>EFFORT to </a:t>
            </a:r>
            <a:r>
              <a:rPr lang="en-US" dirty="0"/>
              <a:t>grow as a church: that’s a </a:t>
            </a:r>
            <a:r>
              <a:rPr lang="en-US" dirty="0" smtClean="0"/>
              <a:t>challenge!</a:t>
            </a:r>
            <a:endParaRPr lang="en-US" dirty="0"/>
          </a:p>
          <a:p>
            <a:endParaRPr lang="en-US" dirty="0" smtClean="0"/>
          </a:p>
          <a:p>
            <a:pPr lvl="1"/>
            <a:r>
              <a:rPr lang="en-US" sz="3200" dirty="0" smtClean="0"/>
              <a:t>Do </a:t>
            </a:r>
            <a:r>
              <a:rPr lang="en-US" sz="3200" dirty="0"/>
              <a:t>we have the money to evangelize</a:t>
            </a:r>
            <a:r>
              <a:rPr lang="en-US" sz="3200" dirty="0" smtClean="0"/>
              <a:t>?</a:t>
            </a:r>
            <a:endParaRPr lang="en-US" sz="3200" dirty="0"/>
          </a:p>
          <a:p>
            <a:pPr lvl="1"/>
            <a:r>
              <a:rPr lang="en-US" sz="3200" dirty="0" smtClean="0"/>
              <a:t>Do </a:t>
            </a:r>
            <a:r>
              <a:rPr lang="en-US" sz="3200" dirty="0"/>
              <a:t>we have the people to evangelize</a:t>
            </a:r>
            <a:r>
              <a:rPr lang="en-US" sz="3200" dirty="0" smtClean="0"/>
              <a:t>?</a:t>
            </a:r>
            <a:endParaRPr lang="en-US" sz="3200" dirty="0"/>
          </a:p>
          <a:p>
            <a:pPr lvl="1"/>
            <a:r>
              <a:rPr lang="en-US" sz="3200" dirty="0" smtClean="0"/>
              <a:t>Did </a:t>
            </a:r>
            <a:r>
              <a:rPr lang="en-US" sz="3200" dirty="0"/>
              <a:t>we make the effort this past year</a:t>
            </a:r>
            <a:r>
              <a:rPr lang="en-US" sz="3200" dirty="0" smtClean="0"/>
              <a:t>?</a:t>
            </a:r>
            <a:endParaRPr lang="en-US" dirty="0"/>
          </a:p>
        </p:txBody>
      </p:sp>
    </p:spTree>
    <p:extLst>
      <p:ext uri="{BB962C8B-B14F-4D97-AF65-F5344CB8AC3E}">
        <p14:creationId xmlns:p14="http://schemas.microsoft.com/office/powerpoint/2010/main" val="733790640"/>
      </p:ext>
    </p:extLst>
  </p:cSld>
  <p:clrMapOvr>
    <a:masterClrMapping/>
  </p:clrMapOvr>
  <mc:AlternateContent xmlns:mc="http://schemas.openxmlformats.org/markup-compatibility/2006">
    <mc:Choice xmlns:p14="http://schemas.microsoft.com/office/powerpoint/2010/main" Requires="p14">
      <p:transition spd="slow" p14:dur="900">
        <p14:flythrough hasBounce="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Accept the Challenge of EVANGELIZING</a:t>
            </a:r>
            <a:endParaRPr lang="en-US" sz="3400" dirty="0" smtClean="0"/>
          </a:p>
        </p:txBody>
      </p:sp>
      <p:sp>
        <p:nvSpPr>
          <p:cNvPr id="3" name="Content Placeholder 2"/>
          <p:cNvSpPr>
            <a:spLocks noGrp="1"/>
          </p:cNvSpPr>
          <p:nvPr>
            <p:ph idx="1"/>
          </p:nvPr>
        </p:nvSpPr>
        <p:spPr/>
        <p:txBody>
          <a:bodyPr>
            <a:noAutofit/>
          </a:bodyPr>
          <a:lstStyle/>
          <a:p>
            <a:pPr>
              <a:spcBef>
                <a:spcPts val="0"/>
              </a:spcBef>
            </a:pPr>
            <a:r>
              <a:rPr lang="en-US" dirty="0" smtClean="0"/>
              <a:t>Some HINDRANCES to spreading the gospel: Rom. 1.14-16</a:t>
            </a:r>
          </a:p>
          <a:p>
            <a:pPr>
              <a:spcBef>
                <a:spcPts val="0"/>
              </a:spcBef>
            </a:pPr>
            <a:endParaRPr lang="en-US" dirty="0" smtClean="0"/>
          </a:p>
          <a:p>
            <a:pPr lvl="1">
              <a:spcBef>
                <a:spcPts val="0"/>
              </a:spcBef>
            </a:pPr>
            <a:r>
              <a:rPr lang="en-US" dirty="0" smtClean="0"/>
              <a:t>Some Christians don’t feel an OBLIGATION.</a:t>
            </a:r>
          </a:p>
          <a:p>
            <a:pPr lvl="1">
              <a:spcBef>
                <a:spcPts val="0"/>
              </a:spcBef>
            </a:pPr>
            <a:r>
              <a:rPr lang="en-US" dirty="0" smtClean="0"/>
              <a:t>Some Christians aren’t READY.</a:t>
            </a:r>
          </a:p>
          <a:p>
            <a:pPr lvl="1">
              <a:spcBef>
                <a:spcPts val="0"/>
              </a:spcBef>
            </a:pPr>
            <a:r>
              <a:rPr lang="en-US" dirty="0" smtClean="0"/>
              <a:t>Some Christians are ASHAMED.</a:t>
            </a:r>
          </a:p>
          <a:p>
            <a:pPr lvl="1">
              <a:spcBef>
                <a:spcPts val="0"/>
              </a:spcBef>
            </a:pPr>
            <a:r>
              <a:rPr lang="en-US" dirty="0" smtClean="0"/>
              <a:t>Some Christians are too BUSY.</a:t>
            </a:r>
          </a:p>
        </p:txBody>
      </p:sp>
    </p:spTree>
    <p:extLst>
      <p:ext uri="{BB962C8B-B14F-4D97-AF65-F5344CB8AC3E}">
        <p14:creationId xmlns:p14="http://schemas.microsoft.com/office/powerpoint/2010/main" val="1597894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Accept the Challenge of EVANGELIZING</a:t>
            </a:r>
            <a:endParaRPr lang="en-US" sz="3400" dirty="0" smtClean="0"/>
          </a:p>
        </p:txBody>
      </p:sp>
      <p:sp>
        <p:nvSpPr>
          <p:cNvPr id="3" name="Content Placeholder 2"/>
          <p:cNvSpPr>
            <a:spLocks noGrp="1"/>
          </p:cNvSpPr>
          <p:nvPr>
            <p:ph idx="1"/>
          </p:nvPr>
        </p:nvSpPr>
        <p:spPr/>
        <p:txBody>
          <a:bodyPr>
            <a:noAutofit/>
          </a:bodyPr>
          <a:lstStyle/>
          <a:p>
            <a:pPr algn="ctr">
              <a:spcBef>
                <a:spcPts val="0"/>
              </a:spcBef>
            </a:pPr>
            <a:r>
              <a:rPr lang="en-US" sz="6600" dirty="0" smtClean="0"/>
              <a:t>EACH one WIN one</a:t>
            </a:r>
            <a:r>
              <a:rPr lang="en-US" sz="4000" dirty="0" smtClean="0"/>
              <a:t> Matt. 28.19-20</a:t>
            </a:r>
          </a:p>
        </p:txBody>
      </p:sp>
    </p:spTree>
    <p:extLst>
      <p:ext uri="{BB962C8B-B14F-4D97-AF65-F5344CB8AC3E}">
        <p14:creationId xmlns:p14="http://schemas.microsoft.com/office/powerpoint/2010/main" val="30023362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135" y="274638"/>
            <a:ext cx="8557730" cy="1143000"/>
          </a:xfrm>
        </p:spPr>
        <p:txBody>
          <a:bodyPr>
            <a:noAutofit/>
          </a:bodyPr>
          <a:lstStyle/>
          <a:p>
            <a:r>
              <a:rPr lang="en-US" sz="3200" dirty="0" smtClean="0"/>
              <a:t>Accept the Challenge of Making a DIFFERENCE</a:t>
            </a:r>
            <a:endParaRPr lang="en-US" sz="3200" dirty="0" smtClean="0"/>
          </a:p>
        </p:txBody>
      </p:sp>
      <p:sp>
        <p:nvSpPr>
          <p:cNvPr id="3" name="Content Placeholder 2"/>
          <p:cNvSpPr>
            <a:spLocks noGrp="1"/>
          </p:cNvSpPr>
          <p:nvPr>
            <p:ph idx="1"/>
          </p:nvPr>
        </p:nvSpPr>
        <p:spPr/>
        <p:txBody>
          <a:bodyPr>
            <a:noAutofit/>
          </a:bodyPr>
          <a:lstStyle/>
          <a:p>
            <a:pPr>
              <a:lnSpc>
                <a:spcPct val="90000"/>
              </a:lnSpc>
              <a:spcBef>
                <a:spcPts val="0"/>
              </a:spcBef>
            </a:pPr>
            <a:r>
              <a:rPr lang="en-US" dirty="0" smtClean="0"/>
              <a:t>The difference comes when we are established in GOD’S WORD: Eph. 4.1-16</a:t>
            </a:r>
            <a:endParaRPr lang="en-US" dirty="0" smtClean="0"/>
          </a:p>
          <a:p>
            <a:pPr>
              <a:lnSpc>
                <a:spcPct val="90000"/>
              </a:lnSpc>
              <a:spcBef>
                <a:spcPts val="0"/>
              </a:spcBef>
            </a:pPr>
            <a:endParaRPr lang="en-US" dirty="0"/>
          </a:p>
          <a:p>
            <a:pPr>
              <a:lnSpc>
                <a:spcPct val="90000"/>
              </a:lnSpc>
              <a:spcBef>
                <a:spcPts val="0"/>
              </a:spcBef>
            </a:pPr>
            <a:r>
              <a:rPr lang="en-US" dirty="0"/>
              <a:t>The difference comes </a:t>
            </a:r>
            <a:r>
              <a:rPr lang="en-US" dirty="0" smtClean="0"/>
              <a:t>when </a:t>
            </a:r>
            <a:r>
              <a:rPr lang="en-US" dirty="0"/>
              <a:t>we put on the </a:t>
            </a:r>
            <a:r>
              <a:rPr lang="en-US" dirty="0" smtClean="0"/>
              <a:t>NEW self: 4.25-32</a:t>
            </a:r>
            <a:endParaRPr lang="en-US" dirty="0"/>
          </a:p>
          <a:p>
            <a:pPr>
              <a:lnSpc>
                <a:spcPct val="90000"/>
              </a:lnSpc>
              <a:spcBef>
                <a:spcPts val="0"/>
              </a:spcBef>
            </a:pPr>
            <a:endParaRPr lang="en-US" dirty="0"/>
          </a:p>
          <a:p>
            <a:pPr>
              <a:lnSpc>
                <a:spcPct val="90000"/>
              </a:lnSpc>
              <a:spcBef>
                <a:spcPts val="0"/>
              </a:spcBef>
            </a:pPr>
            <a:r>
              <a:rPr lang="en-US" dirty="0"/>
              <a:t>The difference comes </a:t>
            </a:r>
            <a:r>
              <a:rPr lang="en-US" dirty="0" smtClean="0"/>
              <a:t>when </a:t>
            </a:r>
            <a:r>
              <a:rPr lang="en-US" dirty="0"/>
              <a:t>we </a:t>
            </a:r>
            <a:r>
              <a:rPr lang="en-US" dirty="0" smtClean="0"/>
              <a:t>SHINE</a:t>
            </a:r>
            <a:endParaRPr lang="en-US" dirty="0"/>
          </a:p>
        </p:txBody>
      </p:sp>
    </p:spTree>
    <p:extLst>
      <p:ext uri="{BB962C8B-B14F-4D97-AF65-F5344CB8AC3E}">
        <p14:creationId xmlns:p14="http://schemas.microsoft.com/office/powerpoint/2010/main" val="471441264"/>
      </p:ext>
    </p:extLst>
  </p:cSld>
  <p:clrMapOvr>
    <a:masterClrMapping/>
  </p:clrMapOvr>
  <mc:AlternateContent xmlns:mc="http://schemas.openxmlformats.org/markup-compatibility/2006">
    <mc:Choice xmlns:p14="http://schemas.microsoft.com/office/powerpoint/2010/main" Requires="p14">
      <p:transition spd="slow" p14:dur="900">
        <p14:flythrough hasBounce="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135" y="274638"/>
            <a:ext cx="8557730" cy="1143000"/>
          </a:xfrm>
        </p:spPr>
        <p:txBody>
          <a:bodyPr>
            <a:noAutofit/>
          </a:bodyPr>
          <a:lstStyle/>
          <a:p>
            <a:r>
              <a:rPr lang="en-US" sz="3200" dirty="0" smtClean="0"/>
              <a:t>Accept the Challenge of Making a DIFFERENCE</a:t>
            </a:r>
            <a:endParaRPr lang="en-US" sz="3200" dirty="0" smtClean="0"/>
          </a:p>
        </p:txBody>
      </p:sp>
      <p:sp>
        <p:nvSpPr>
          <p:cNvPr id="3" name="Content Placeholder 2"/>
          <p:cNvSpPr>
            <a:spLocks noGrp="1"/>
          </p:cNvSpPr>
          <p:nvPr>
            <p:ph idx="1"/>
          </p:nvPr>
        </p:nvSpPr>
        <p:spPr/>
        <p:txBody>
          <a:bodyPr>
            <a:noAutofit/>
          </a:bodyPr>
          <a:lstStyle/>
          <a:p>
            <a:pPr algn="ctr"/>
            <a:r>
              <a:rPr lang="is-IS" sz="3400" dirty="0" smtClean="0"/>
              <a:t>…</a:t>
            </a:r>
            <a:r>
              <a:rPr lang="en-US" sz="3400" dirty="0" smtClean="0"/>
              <a:t>You are the light of the world. A city set on a hill cannot be hidden. Nor do people light a lamp and put it under a basket, but on a stand, and it gives light to all in the house. In the same way, let your light shine before others, so that they may see your good works and give glory to your Father who is in heaven. </a:t>
            </a:r>
          </a:p>
          <a:p>
            <a:pPr algn="ctr"/>
            <a:r>
              <a:rPr lang="en-US" dirty="0" smtClean="0"/>
              <a:t>Matt. 5.13-16</a:t>
            </a:r>
            <a:endParaRPr lang="en-US" dirty="0"/>
          </a:p>
        </p:txBody>
      </p:sp>
    </p:spTree>
    <p:extLst>
      <p:ext uri="{BB962C8B-B14F-4D97-AF65-F5344CB8AC3E}">
        <p14:creationId xmlns:p14="http://schemas.microsoft.com/office/powerpoint/2010/main" val="336829851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135" y="274638"/>
            <a:ext cx="8557730" cy="1143000"/>
          </a:xfrm>
        </p:spPr>
        <p:txBody>
          <a:bodyPr>
            <a:noAutofit/>
          </a:bodyPr>
          <a:lstStyle/>
          <a:p>
            <a:r>
              <a:rPr lang="en-US" sz="3200" dirty="0" smtClean="0"/>
              <a:t>Accept the Challenge of Making a DIFFERENCE</a:t>
            </a:r>
            <a:endParaRPr lang="en-US" sz="3200" dirty="0" smtClean="0"/>
          </a:p>
        </p:txBody>
      </p:sp>
      <p:sp>
        <p:nvSpPr>
          <p:cNvPr id="3" name="Content Placeholder 2"/>
          <p:cNvSpPr>
            <a:spLocks noGrp="1"/>
          </p:cNvSpPr>
          <p:nvPr>
            <p:ph idx="1"/>
          </p:nvPr>
        </p:nvSpPr>
        <p:spPr/>
        <p:txBody>
          <a:bodyPr>
            <a:noAutofit/>
          </a:bodyPr>
          <a:lstStyle/>
          <a:p>
            <a:pPr algn="ctr"/>
            <a:r>
              <a:rPr lang="en-US" sz="4800" dirty="0" smtClean="0"/>
              <a:t>...The name of God is blasphemed among the Gentiles because of you.</a:t>
            </a:r>
          </a:p>
          <a:p>
            <a:pPr algn="ctr"/>
            <a:r>
              <a:rPr lang="en-US" sz="4800" dirty="0" smtClean="0"/>
              <a:t>Rom. 2.24</a:t>
            </a:r>
            <a:endParaRPr lang="en-US" sz="4800" dirty="0"/>
          </a:p>
        </p:txBody>
      </p:sp>
    </p:spTree>
    <p:extLst>
      <p:ext uri="{BB962C8B-B14F-4D97-AF65-F5344CB8AC3E}">
        <p14:creationId xmlns:p14="http://schemas.microsoft.com/office/powerpoint/2010/main" val="385856173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135" y="274638"/>
            <a:ext cx="8557730" cy="1143000"/>
          </a:xfrm>
        </p:spPr>
        <p:txBody>
          <a:bodyPr>
            <a:noAutofit/>
          </a:bodyPr>
          <a:lstStyle/>
          <a:p>
            <a:r>
              <a:rPr lang="en-US" sz="3200" dirty="0" smtClean="0"/>
              <a:t>Accept the Challenge of Making a DIFFERENCE</a:t>
            </a:r>
            <a:endParaRPr lang="en-US" sz="3200" dirty="0" smtClean="0"/>
          </a:p>
        </p:txBody>
      </p:sp>
      <p:sp>
        <p:nvSpPr>
          <p:cNvPr id="3" name="Content Placeholder 2"/>
          <p:cNvSpPr>
            <a:spLocks noGrp="1"/>
          </p:cNvSpPr>
          <p:nvPr>
            <p:ph idx="1"/>
          </p:nvPr>
        </p:nvSpPr>
        <p:spPr/>
        <p:txBody>
          <a:bodyPr>
            <a:noAutofit/>
          </a:bodyPr>
          <a:lstStyle/>
          <a:p>
            <a:pPr algn="ctr"/>
            <a:r>
              <a:rPr lang="en-US" sz="4000" dirty="0" smtClean="0"/>
              <a:t>And when they could not find them, they dragged Jason and some of the brothers before the city authorities, shouting, “These men who have turned the world upside down have come here also</a:t>
            </a:r>
            <a:r>
              <a:rPr lang="is-IS" sz="4000" dirty="0" smtClean="0"/>
              <a:t>…”</a:t>
            </a:r>
          </a:p>
          <a:p>
            <a:pPr algn="ctr"/>
            <a:r>
              <a:rPr lang="is-IS" sz="4000" dirty="0" smtClean="0"/>
              <a:t>Acts 17.6</a:t>
            </a:r>
            <a:endParaRPr lang="en-US" sz="4000" dirty="0"/>
          </a:p>
        </p:txBody>
      </p:sp>
    </p:spTree>
    <p:extLst>
      <p:ext uri="{BB962C8B-B14F-4D97-AF65-F5344CB8AC3E}">
        <p14:creationId xmlns:p14="http://schemas.microsoft.com/office/powerpoint/2010/main" val="128958979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370982" y="581305"/>
            <a:ext cx="4771918" cy="4986514"/>
          </a:xfrm>
        </p:spPr>
        <p:txBody>
          <a:bodyPr>
            <a:noAutofit/>
          </a:bodyPr>
          <a:lstStyle/>
          <a:p>
            <a:pPr marL="0" indent="0">
              <a:spcBef>
                <a:spcPts val="0"/>
              </a:spcBef>
              <a:buNone/>
            </a:pPr>
            <a:r>
              <a:rPr lang="en-US" sz="4500" dirty="0" smtClean="0">
                <a:solidFill>
                  <a:schemeClr val="tx1"/>
                </a:solidFill>
              </a:rPr>
              <a:t>For the sinner:</a:t>
            </a:r>
          </a:p>
          <a:p>
            <a:pPr marL="0" indent="0">
              <a:spcBef>
                <a:spcPts val="0"/>
              </a:spcBef>
              <a:buNone/>
            </a:pPr>
            <a:r>
              <a:rPr lang="en-US" sz="2800" b="0" dirty="0" smtClean="0">
                <a:solidFill>
                  <a:schemeClr val="tx1"/>
                </a:solidFill>
              </a:rPr>
              <a:t>Hear Jesus: </a:t>
            </a:r>
            <a:r>
              <a:rPr lang="en-US" sz="2800" dirty="0" smtClean="0">
                <a:solidFill>
                  <a:schemeClr val="tx1"/>
                </a:solidFill>
              </a:rPr>
              <a:t>Matt. 17.5</a:t>
            </a:r>
            <a:endParaRPr lang="en-US" sz="2800" b="0" dirty="0" smtClean="0">
              <a:solidFill>
                <a:schemeClr val="tx1"/>
              </a:solidFill>
            </a:endParaRPr>
          </a:p>
          <a:p>
            <a:pPr marL="0" indent="0">
              <a:spcBef>
                <a:spcPts val="0"/>
              </a:spcBef>
              <a:buNone/>
            </a:pPr>
            <a:r>
              <a:rPr lang="en-US" sz="2800" b="0" dirty="0" smtClean="0">
                <a:solidFill>
                  <a:schemeClr val="tx1"/>
                </a:solidFill>
              </a:rPr>
              <a:t>Believe Jesus</a:t>
            </a:r>
            <a:r>
              <a:rPr lang="en-US" sz="2800" dirty="0" smtClean="0">
                <a:solidFill>
                  <a:schemeClr val="tx1"/>
                </a:solidFill>
              </a:rPr>
              <a:t>: </a:t>
            </a:r>
            <a:r>
              <a:rPr lang="en-US" sz="2800" dirty="0" smtClean="0">
                <a:solidFill>
                  <a:schemeClr val="tx1"/>
                </a:solidFill>
              </a:rPr>
              <a:t>Acts 16.31</a:t>
            </a:r>
          </a:p>
          <a:p>
            <a:pPr marL="0" indent="0">
              <a:spcBef>
                <a:spcPts val="0"/>
              </a:spcBef>
              <a:buNone/>
            </a:pPr>
            <a:r>
              <a:rPr lang="en-US" sz="2800" b="0" dirty="0" smtClean="0">
                <a:solidFill>
                  <a:schemeClr val="tx1"/>
                </a:solidFill>
              </a:rPr>
              <a:t>Repent</a:t>
            </a:r>
            <a:r>
              <a:rPr lang="en-US" sz="2800" dirty="0" smtClean="0">
                <a:solidFill>
                  <a:schemeClr val="tx1"/>
                </a:solidFill>
              </a:rPr>
              <a:t>: Acts 2.38</a:t>
            </a:r>
          </a:p>
          <a:p>
            <a:pPr marL="0" indent="0">
              <a:spcBef>
                <a:spcPts val="0"/>
              </a:spcBef>
              <a:buNone/>
            </a:pPr>
            <a:r>
              <a:rPr lang="en-US" sz="2800" b="0" dirty="0" smtClean="0">
                <a:solidFill>
                  <a:schemeClr val="tx1"/>
                </a:solidFill>
              </a:rPr>
              <a:t>Confess faith</a:t>
            </a:r>
            <a:r>
              <a:rPr lang="en-US" sz="2800" dirty="0" smtClean="0">
                <a:solidFill>
                  <a:schemeClr val="tx1"/>
                </a:solidFill>
              </a:rPr>
              <a:t>: 1 Tim. 6.12</a:t>
            </a:r>
          </a:p>
          <a:p>
            <a:pPr marL="0" indent="0">
              <a:spcBef>
                <a:spcPts val="0"/>
              </a:spcBef>
              <a:buNone/>
            </a:pPr>
            <a:r>
              <a:rPr lang="en-US" sz="2800" b="0" dirty="0" smtClean="0">
                <a:solidFill>
                  <a:schemeClr val="tx1"/>
                </a:solidFill>
              </a:rPr>
              <a:t>Be immersed</a:t>
            </a:r>
            <a:r>
              <a:rPr lang="en-US" sz="2800" dirty="0" smtClean="0">
                <a:solidFill>
                  <a:schemeClr val="tx1"/>
                </a:solidFill>
              </a:rPr>
              <a:t>: Acts 22.16</a:t>
            </a:r>
          </a:p>
          <a:p>
            <a:pPr marL="0" indent="0">
              <a:spcBef>
                <a:spcPts val="0"/>
              </a:spcBef>
              <a:buNone/>
            </a:pPr>
            <a:endParaRPr lang="en-US" sz="2800" dirty="0">
              <a:solidFill>
                <a:schemeClr val="tx1"/>
              </a:solidFill>
            </a:endParaRPr>
          </a:p>
          <a:p>
            <a:pPr marL="0" indent="0">
              <a:spcBef>
                <a:spcPts val="0"/>
              </a:spcBef>
              <a:buNone/>
            </a:pPr>
            <a:r>
              <a:rPr lang="en-US" sz="4500" dirty="0" smtClean="0">
                <a:solidFill>
                  <a:schemeClr val="tx1"/>
                </a:solidFill>
              </a:rPr>
              <a:t>For the saint:</a:t>
            </a:r>
          </a:p>
          <a:p>
            <a:pPr marL="0" indent="0">
              <a:spcBef>
                <a:spcPts val="0"/>
              </a:spcBef>
              <a:buNone/>
            </a:pPr>
            <a:r>
              <a:rPr lang="en-US" sz="2800" b="0" dirty="0" smtClean="0">
                <a:solidFill>
                  <a:schemeClr val="tx1"/>
                </a:solidFill>
              </a:rPr>
              <a:t>Remain faithful</a:t>
            </a:r>
            <a:r>
              <a:rPr lang="en-US" sz="2800" dirty="0" smtClean="0">
                <a:solidFill>
                  <a:schemeClr val="tx1"/>
                </a:solidFill>
              </a:rPr>
              <a:t>: Rev. 2.10</a:t>
            </a:r>
          </a:p>
          <a:p>
            <a:pPr marL="0" indent="0">
              <a:spcBef>
                <a:spcPts val="0"/>
              </a:spcBef>
              <a:buNone/>
            </a:pPr>
            <a:r>
              <a:rPr lang="en-US" sz="2800" b="0" dirty="0" smtClean="0">
                <a:solidFill>
                  <a:schemeClr val="tx1"/>
                </a:solidFill>
              </a:rPr>
              <a:t>Repent</a:t>
            </a:r>
            <a:r>
              <a:rPr lang="en-US" sz="2800" dirty="0" smtClean="0">
                <a:solidFill>
                  <a:schemeClr val="tx1"/>
                </a:solidFill>
              </a:rPr>
              <a:t>: Col. 3.5</a:t>
            </a:r>
          </a:p>
          <a:p>
            <a:pPr marL="0" indent="0">
              <a:spcBef>
                <a:spcPts val="0"/>
              </a:spcBef>
              <a:buNone/>
            </a:pPr>
            <a:r>
              <a:rPr lang="en-US" sz="2800" b="0" dirty="0" smtClean="0">
                <a:solidFill>
                  <a:schemeClr val="tx1"/>
                </a:solidFill>
              </a:rPr>
              <a:t>Confess faults</a:t>
            </a:r>
            <a:r>
              <a:rPr lang="en-US" sz="2800" dirty="0" smtClean="0">
                <a:solidFill>
                  <a:schemeClr val="tx1"/>
                </a:solidFill>
              </a:rPr>
              <a:t>: 1 John 1.9</a:t>
            </a:r>
          </a:p>
        </p:txBody>
      </p:sp>
    </p:spTree>
    <p:extLst>
      <p:ext uri="{BB962C8B-B14F-4D97-AF65-F5344CB8AC3E}">
        <p14:creationId xmlns:p14="http://schemas.microsoft.com/office/powerpoint/2010/main" val="948710069"/>
      </p:ext>
    </p:extLst>
  </p:cSld>
  <p:clrMapOvr>
    <a:masterClrMapping/>
  </p:clrMapOvr>
  <mc:AlternateContent xmlns:mc="http://schemas.openxmlformats.org/markup-compatibility/2006">
    <mc:Choice xmlns:p14="http://schemas.microsoft.com/office/powerpoint/2010/main" Requires="p14">
      <p:transition spd="slow" p14:dur="900">
        <p14:flythrough dir="out" hasBounce="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75094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Accept the Challenge of UNITY</a:t>
            </a:r>
          </a:p>
        </p:txBody>
      </p:sp>
      <p:sp>
        <p:nvSpPr>
          <p:cNvPr id="3" name="Content Placeholder 2"/>
          <p:cNvSpPr>
            <a:spLocks noGrp="1"/>
          </p:cNvSpPr>
          <p:nvPr>
            <p:ph idx="1"/>
          </p:nvPr>
        </p:nvSpPr>
        <p:spPr/>
        <p:txBody>
          <a:bodyPr>
            <a:normAutofit/>
          </a:bodyPr>
          <a:lstStyle/>
          <a:p>
            <a:pPr algn="ctr">
              <a:spcBef>
                <a:spcPts val="0"/>
              </a:spcBef>
            </a:pPr>
            <a:r>
              <a:rPr lang="en-US" sz="3000" dirty="0" smtClean="0"/>
              <a:t>To grow as a church we must MAINTAIN unity.</a:t>
            </a:r>
          </a:p>
          <a:p>
            <a:pPr algn="ctr">
              <a:spcBef>
                <a:spcPts val="0"/>
              </a:spcBef>
            </a:pPr>
            <a:endParaRPr lang="en-US" sz="3000" dirty="0"/>
          </a:p>
          <a:p>
            <a:pPr algn="ctr">
              <a:spcBef>
                <a:spcPts val="0"/>
              </a:spcBef>
            </a:pPr>
            <a:r>
              <a:rPr lang="en-US" sz="3000" dirty="0" smtClean="0"/>
              <a:t>We maintain unity with the right ATTITUDES</a:t>
            </a:r>
          </a:p>
          <a:p>
            <a:pPr algn="ctr">
              <a:spcBef>
                <a:spcPts val="0"/>
              </a:spcBef>
            </a:pPr>
            <a:endParaRPr lang="en-US" sz="3000" dirty="0" smtClean="0"/>
          </a:p>
          <a:p>
            <a:pPr algn="ctr">
              <a:spcBef>
                <a:spcPts val="0"/>
              </a:spcBef>
            </a:pPr>
            <a:r>
              <a:rPr lang="en-US" sz="3000" dirty="0" smtClean="0"/>
              <a:t>We maintain unity with the right DOCTRINES</a:t>
            </a:r>
          </a:p>
          <a:p>
            <a:pPr algn="ctr">
              <a:spcBef>
                <a:spcPts val="0"/>
              </a:spcBef>
            </a:pPr>
            <a:endParaRPr lang="en-US" sz="3000" dirty="0" smtClean="0"/>
          </a:p>
          <a:p>
            <a:pPr algn="ctr">
              <a:spcBef>
                <a:spcPts val="0"/>
              </a:spcBef>
            </a:pPr>
            <a:r>
              <a:rPr lang="en-US" sz="3000" dirty="0" smtClean="0"/>
              <a:t>Unity becomes DISUNITY if either are lost.</a:t>
            </a:r>
            <a:endParaRPr lang="en-US" sz="3000" dirty="0"/>
          </a:p>
        </p:txBody>
      </p:sp>
    </p:spTree>
    <p:extLst>
      <p:ext uri="{BB962C8B-B14F-4D97-AF65-F5344CB8AC3E}">
        <p14:creationId xmlns:p14="http://schemas.microsoft.com/office/powerpoint/2010/main" val="535279150"/>
      </p:ext>
    </p:extLst>
  </p:cSld>
  <p:clrMapOvr>
    <a:masterClrMapping/>
  </p:clrMapOvr>
  <mc:AlternateContent xmlns:mc="http://schemas.openxmlformats.org/markup-compatibility/2006">
    <mc:Choice xmlns:p14="http://schemas.microsoft.com/office/powerpoint/2010/main" Requires="p14">
      <p:transition spd="slow" p14:dur="900">
        <p14:flythrough hasBounce="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001" y="274638"/>
            <a:ext cx="8609999" cy="1143000"/>
          </a:xfrm>
        </p:spPr>
        <p:txBody>
          <a:bodyPr>
            <a:normAutofit fontScale="90000"/>
          </a:bodyPr>
          <a:lstStyle/>
          <a:p>
            <a:r>
              <a:rPr lang="en-US" dirty="0" smtClean="0"/>
              <a:t>Accept the Challenge of EDIFICATION</a:t>
            </a:r>
          </a:p>
        </p:txBody>
      </p:sp>
      <p:sp>
        <p:nvSpPr>
          <p:cNvPr id="3" name="Content Placeholder 2"/>
          <p:cNvSpPr>
            <a:spLocks noGrp="1"/>
          </p:cNvSpPr>
          <p:nvPr>
            <p:ph idx="1"/>
          </p:nvPr>
        </p:nvSpPr>
        <p:spPr/>
        <p:txBody>
          <a:bodyPr>
            <a:noAutofit/>
          </a:bodyPr>
          <a:lstStyle/>
          <a:p>
            <a:pPr algn="ctr">
              <a:spcBef>
                <a:spcPts val="0"/>
              </a:spcBef>
            </a:pPr>
            <a:r>
              <a:rPr lang="en-US" dirty="0" smtClean="0"/>
              <a:t>And now I commend you to God and to the word of his grace, which is able to build you up and to give you the inheritance among all those who are sanctified. Acts 20.32</a:t>
            </a:r>
          </a:p>
        </p:txBody>
      </p:sp>
    </p:spTree>
    <p:extLst>
      <p:ext uri="{BB962C8B-B14F-4D97-AF65-F5344CB8AC3E}">
        <p14:creationId xmlns:p14="http://schemas.microsoft.com/office/powerpoint/2010/main" val="3282139130"/>
      </p:ext>
    </p:extLst>
  </p:cSld>
  <p:clrMapOvr>
    <a:masterClrMapping/>
  </p:clrMapOvr>
  <mc:AlternateContent xmlns:mc="http://schemas.openxmlformats.org/markup-compatibility/2006">
    <mc:Choice xmlns:p14="http://schemas.microsoft.com/office/powerpoint/2010/main" Requires="p14">
      <p:transition spd="slow" p14:dur="900">
        <p14:flythrough hasBounce="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001" y="274638"/>
            <a:ext cx="8609999" cy="1143000"/>
          </a:xfrm>
        </p:spPr>
        <p:txBody>
          <a:bodyPr>
            <a:normAutofit/>
          </a:bodyPr>
          <a:lstStyle/>
          <a:p>
            <a:r>
              <a:rPr lang="en-US" dirty="0" smtClean="0"/>
              <a:t>Leadership Development</a:t>
            </a:r>
            <a:endParaRPr lang="en-US" dirty="0" smtClean="0"/>
          </a:p>
        </p:txBody>
      </p:sp>
      <p:sp>
        <p:nvSpPr>
          <p:cNvPr id="3" name="Content Placeholder 2"/>
          <p:cNvSpPr>
            <a:spLocks noGrp="1"/>
          </p:cNvSpPr>
          <p:nvPr>
            <p:ph idx="1"/>
          </p:nvPr>
        </p:nvSpPr>
        <p:spPr/>
        <p:txBody>
          <a:bodyPr>
            <a:noAutofit/>
          </a:bodyPr>
          <a:lstStyle/>
          <a:p>
            <a:pPr algn="ctr">
              <a:spcBef>
                <a:spcPts val="0"/>
              </a:spcBef>
            </a:pPr>
            <a:r>
              <a:rPr lang="en-US" sz="5400" dirty="0"/>
              <a:t>H</a:t>
            </a:r>
            <a:r>
              <a:rPr lang="en-US" sz="5400" dirty="0" smtClean="0"/>
              <a:t>ave you thought about who will lead the church in 10, 15, 20, 30 years?</a:t>
            </a:r>
            <a:endParaRPr lang="en-US" sz="5400" dirty="0"/>
          </a:p>
        </p:txBody>
      </p:sp>
    </p:spTree>
    <p:extLst>
      <p:ext uri="{BB962C8B-B14F-4D97-AF65-F5344CB8AC3E}">
        <p14:creationId xmlns:p14="http://schemas.microsoft.com/office/powerpoint/2010/main" val="3090332895"/>
      </p:ext>
    </p:extLst>
  </p:cSld>
  <p:clrMapOvr>
    <a:masterClrMapping/>
  </p:clrMapOvr>
  <mc:AlternateContent xmlns:mc="http://schemas.openxmlformats.org/markup-compatibility/2006">
    <mc:Choice xmlns:p14="http://schemas.microsoft.com/office/powerpoint/2010/main" Requires="p14">
      <p:transition spd="slow" p14:dur="900">
        <p14:flythrough hasBounce="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001" y="274638"/>
            <a:ext cx="8609999" cy="1143000"/>
          </a:xfrm>
        </p:spPr>
        <p:txBody>
          <a:bodyPr>
            <a:normAutofit/>
          </a:bodyPr>
          <a:lstStyle/>
          <a:p>
            <a:r>
              <a:rPr lang="en-US" dirty="0" smtClean="0"/>
              <a:t>Leadership Development</a:t>
            </a:r>
            <a:endParaRPr lang="en-US" dirty="0" smtClean="0"/>
          </a:p>
        </p:txBody>
      </p:sp>
      <p:sp>
        <p:nvSpPr>
          <p:cNvPr id="3" name="Content Placeholder 2"/>
          <p:cNvSpPr>
            <a:spLocks noGrp="1"/>
          </p:cNvSpPr>
          <p:nvPr>
            <p:ph idx="1"/>
          </p:nvPr>
        </p:nvSpPr>
        <p:spPr/>
        <p:txBody>
          <a:bodyPr>
            <a:noAutofit/>
          </a:bodyPr>
          <a:lstStyle/>
          <a:p>
            <a:pPr>
              <a:lnSpc>
                <a:spcPct val="90000"/>
              </a:lnSpc>
              <a:spcBef>
                <a:spcPts val="0"/>
              </a:spcBef>
            </a:pPr>
            <a:r>
              <a:rPr lang="en-US" dirty="0" smtClean="0"/>
              <a:t>Godly leaders must develop FUTURE leaders: 2 Tim. 2.2</a:t>
            </a:r>
          </a:p>
          <a:p>
            <a:pPr>
              <a:lnSpc>
                <a:spcPct val="90000"/>
              </a:lnSpc>
              <a:spcBef>
                <a:spcPts val="0"/>
              </a:spcBef>
            </a:pPr>
            <a:endParaRPr lang="en-US" dirty="0" smtClean="0"/>
          </a:p>
          <a:p>
            <a:pPr>
              <a:lnSpc>
                <a:spcPct val="90000"/>
              </a:lnSpc>
              <a:spcBef>
                <a:spcPts val="0"/>
              </a:spcBef>
            </a:pPr>
            <a:r>
              <a:rPr lang="en-US" dirty="0" smtClean="0"/>
              <a:t>Just as there is a responsibility to train, there is a responsibility to be TRAINED.</a:t>
            </a:r>
          </a:p>
        </p:txBody>
      </p:sp>
    </p:spTree>
    <p:extLst>
      <p:ext uri="{BB962C8B-B14F-4D97-AF65-F5344CB8AC3E}">
        <p14:creationId xmlns:p14="http://schemas.microsoft.com/office/powerpoint/2010/main" val="3572299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001" y="274638"/>
            <a:ext cx="8609999" cy="1143000"/>
          </a:xfrm>
        </p:spPr>
        <p:txBody>
          <a:bodyPr>
            <a:normAutofit/>
          </a:bodyPr>
          <a:lstStyle/>
          <a:p>
            <a:r>
              <a:rPr lang="en-US" dirty="0" smtClean="0"/>
              <a:t>Leadership Development</a:t>
            </a:r>
            <a:endParaRPr lang="en-US" dirty="0" smtClean="0"/>
          </a:p>
        </p:txBody>
      </p:sp>
      <p:sp>
        <p:nvSpPr>
          <p:cNvPr id="3" name="Content Placeholder 2"/>
          <p:cNvSpPr>
            <a:spLocks noGrp="1"/>
          </p:cNvSpPr>
          <p:nvPr>
            <p:ph idx="1"/>
          </p:nvPr>
        </p:nvSpPr>
        <p:spPr/>
        <p:txBody>
          <a:bodyPr>
            <a:noAutofit/>
          </a:bodyPr>
          <a:lstStyle/>
          <a:p>
            <a:pPr>
              <a:lnSpc>
                <a:spcPct val="90000"/>
              </a:lnSpc>
              <a:spcBef>
                <a:spcPts val="0"/>
              </a:spcBef>
            </a:pPr>
            <a:r>
              <a:rPr lang="en-US" dirty="0" smtClean="0"/>
              <a:t>Leadership: Eph. 4.11-14; Titus 1; 1 Tim. 3</a:t>
            </a:r>
          </a:p>
          <a:p>
            <a:pPr>
              <a:lnSpc>
                <a:spcPct val="90000"/>
              </a:lnSpc>
              <a:spcBef>
                <a:spcPts val="0"/>
              </a:spcBef>
            </a:pPr>
            <a:endParaRPr lang="en-US" dirty="0" smtClean="0"/>
          </a:p>
          <a:p>
            <a:pPr lvl="1">
              <a:lnSpc>
                <a:spcPct val="90000"/>
              </a:lnSpc>
              <a:spcBef>
                <a:spcPts val="0"/>
              </a:spcBef>
            </a:pPr>
            <a:r>
              <a:rPr lang="en-US" dirty="0" smtClean="0"/>
              <a:t>Do we have men in this congregation?</a:t>
            </a:r>
          </a:p>
          <a:p>
            <a:pPr lvl="1">
              <a:lnSpc>
                <a:spcPct val="90000"/>
              </a:lnSpc>
              <a:spcBef>
                <a:spcPts val="0"/>
              </a:spcBef>
            </a:pPr>
            <a:endParaRPr lang="en-US" dirty="0" smtClean="0"/>
          </a:p>
          <a:p>
            <a:pPr lvl="1">
              <a:lnSpc>
                <a:spcPct val="90000"/>
              </a:lnSpc>
              <a:spcBef>
                <a:spcPts val="0"/>
              </a:spcBef>
            </a:pPr>
            <a:r>
              <a:rPr lang="en-US" dirty="0" smtClean="0"/>
              <a:t>Are they growing?</a:t>
            </a:r>
          </a:p>
          <a:p>
            <a:pPr lvl="1">
              <a:lnSpc>
                <a:spcPct val="90000"/>
              </a:lnSpc>
              <a:spcBef>
                <a:spcPts val="0"/>
              </a:spcBef>
            </a:pPr>
            <a:endParaRPr lang="en-US" dirty="0" smtClean="0"/>
          </a:p>
          <a:p>
            <a:pPr lvl="1">
              <a:lnSpc>
                <a:spcPct val="90000"/>
              </a:lnSpc>
              <a:spcBef>
                <a:spcPts val="0"/>
              </a:spcBef>
            </a:pPr>
            <a:r>
              <a:rPr lang="en-US" dirty="0" smtClean="0"/>
              <a:t>Do any meet the qualifications </a:t>
            </a:r>
            <a:r>
              <a:rPr lang="en-US" dirty="0" smtClean="0"/>
              <a:t>of an </a:t>
            </a:r>
            <a:r>
              <a:rPr lang="en-US" dirty="0" smtClean="0"/>
              <a:t>elder?</a:t>
            </a:r>
          </a:p>
          <a:p>
            <a:pPr lvl="1">
              <a:lnSpc>
                <a:spcPct val="90000"/>
              </a:lnSpc>
              <a:spcBef>
                <a:spcPts val="0"/>
              </a:spcBef>
            </a:pPr>
            <a:endParaRPr lang="en-US" dirty="0" smtClean="0"/>
          </a:p>
          <a:p>
            <a:pPr lvl="1">
              <a:lnSpc>
                <a:spcPct val="90000"/>
              </a:lnSpc>
              <a:spcBef>
                <a:spcPts val="0"/>
              </a:spcBef>
            </a:pPr>
            <a:r>
              <a:rPr lang="en-US" dirty="0" smtClean="0"/>
              <a:t>Are we working toward becoming an elder, deacon, bible class teacher, and/or an evangelist?</a:t>
            </a:r>
          </a:p>
        </p:txBody>
      </p:sp>
    </p:spTree>
    <p:extLst>
      <p:ext uri="{BB962C8B-B14F-4D97-AF65-F5344CB8AC3E}">
        <p14:creationId xmlns:p14="http://schemas.microsoft.com/office/powerpoint/2010/main" val="3904583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Accept the challenge of Doing MY PART</a:t>
            </a:r>
          </a:p>
        </p:txBody>
      </p:sp>
      <p:sp>
        <p:nvSpPr>
          <p:cNvPr id="3" name="Content Placeholder 2"/>
          <p:cNvSpPr>
            <a:spLocks noGrp="1"/>
          </p:cNvSpPr>
          <p:nvPr>
            <p:ph idx="1"/>
          </p:nvPr>
        </p:nvSpPr>
        <p:spPr/>
        <p:txBody>
          <a:bodyPr>
            <a:noAutofit/>
          </a:bodyPr>
          <a:lstStyle/>
          <a:p>
            <a:pPr>
              <a:spcBef>
                <a:spcPts val="0"/>
              </a:spcBef>
            </a:pPr>
            <a:r>
              <a:rPr lang="en-US" dirty="0" smtClean="0"/>
              <a:t>Ask </a:t>
            </a:r>
            <a:r>
              <a:rPr lang="en-US" dirty="0"/>
              <a:t>yourself, “What if everyone was like me?”</a:t>
            </a:r>
          </a:p>
          <a:p>
            <a:pPr>
              <a:spcBef>
                <a:spcPts val="0"/>
              </a:spcBef>
            </a:pPr>
            <a:endParaRPr lang="en-US" dirty="0" smtClean="0"/>
          </a:p>
          <a:p>
            <a:pPr>
              <a:spcBef>
                <a:spcPts val="0"/>
              </a:spcBef>
            </a:pPr>
            <a:r>
              <a:rPr lang="en-US" dirty="0" smtClean="0"/>
              <a:t>Ask </a:t>
            </a:r>
            <a:r>
              <a:rPr lang="en-US" dirty="0"/>
              <a:t>yourself, “What if everyone was no more spiritually mature than I am?”  </a:t>
            </a:r>
          </a:p>
          <a:p>
            <a:pPr>
              <a:spcBef>
                <a:spcPts val="0"/>
              </a:spcBef>
            </a:pPr>
            <a:endParaRPr lang="en-US" dirty="0" smtClean="0"/>
          </a:p>
          <a:p>
            <a:pPr lvl="1">
              <a:spcBef>
                <a:spcPts val="0"/>
              </a:spcBef>
            </a:pPr>
            <a:r>
              <a:rPr lang="en-US" dirty="0" smtClean="0"/>
              <a:t>What </a:t>
            </a:r>
            <a:r>
              <a:rPr lang="en-US" dirty="0"/>
              <a:t>direction would this church be going? </a:t>
            </a:r>
            <a:endParaRPr lang="en-US" dirty="0" smtClean="0"/>
          </a:p>
          <a:p>
            <a:pPr lvl="1">
              <a:spcBef>
                <a:spcPts val="0"/>
              </a:spcBef>
            </a:pPr>
            <a:endParaRPr lang="en-US" dirty="0"/>
          </a:p>
          <a:p>
            <a:pPr lvl="1">
              <a:spcBef>
                <a:spcPts val="0"/>
              </a:spcBef>
            </a:pPr>
            <a:r>
              <a:rPr lang="en-US" dirty="0" smtClean="0"/>
              <a:t>Would </a:t>
            </a:r>
            <a:r>
              <a:rPr lang="en-US" dirty="0"/>
              <a:t>we be going forward, standing still or falling behind</a:t>
            </a:r>
            <a:r>
              <a:rPr lang="en-US" dirty="0" smtClean="0"/>
              <a:t>?</a:t>
            </a:r>
            <a:endParaRPr lang="en-US" dirty="0"/>
          </a:p>
        </p:txBody>
      </p:sp>
    </p:spTree>
    <p:extLst>
      <p:ext uri="{BB962C8B-B14F-4D97-AF65-F5344CB8AC3E}">
        <p14:creationId xmlns:p14="http://schemas.microsoft.com/office/powerpoint/2010/main" val="38667277"/>
      </p:ext>
    </p:extLst>
  </p:cSld>
  <p:clrMapOvr>
    <a:masterClrMapping/>
  </p:clrMapOvr>
  <mc:AlternateContent xmlns:mc="http://schemas.openxmlformats.org/markup-compatibility/2006">
    <mc:Choice xmlns:p14="http://schemas.microsoft.com/office/powerpoint/2010/main" Requires="p14">
      <p:transition spd="slow" p14:dur="900">
        <p14:flythrough hasBounce="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Accept the challenge of Doing MY PART</a:t>
            </a:r>
          </a:p>
        </p:txBody>
      </p:sp>
      <p:sp>
        <p:nvSpPr>
          <p:cNvPr id="3" name="Content Placeholder 2"/>
          <p:cNvSpPr>
            <a:spLocks noGrp="1"/>
          </p:cNvSpPr>
          <p:nvPr>
            <p:ph idx="1"/>
          </p:nvPr>
        </p:nvSpPr>
        <p:spPr/>
        <p:txBody>
          <a:bodyPr>
            <a:noAutofit/>
          </a:bodyPr>
          <a:lstStyle/>
          <a:p>
            <a:r>
              <a:rPr lang="en-US" dirty="0" smtClean="0"/>
              <a:t>Since the church is people, the church MOVES only as its people move.</a:t>
            </a:r>
            <a:endParaRPr lang="en-US" sz="2000" dirty="0" smtClean="0"/>
          </a:p>
          <a:p>
            <a:endParaRPr lang="en-US" sz="2000" dirty="0" smtClean="0"/>
          </a:p>
          <a:p>
            <a:pPr lvl="1"/>
            <a:r>
              <a:rPr lang="en-US" sz="2600" dirty="0" smtClean="0"/>
              <a:t>This church will be FRIENDLY if I am.</a:t>
            </a:r>
          </a:p>
          <a:p>
            <a:pPr lvl="1"/>
            <a:r>
              <a:rPr lang="en-US" sz="2600" dirty="0" smtClean="0"/>
              <a:t>This church will do a great WORK if I work.</a:t>
            </a:r>
          </a:p>
          <a:p>
            <a:pPr lvl="1"/>
            <a:r>
              <a:rPr lang="en-US" sz="2600" dirty="0" smtClean="0"/>
              <a:t>This church will bring others to Christ if I LEAD them.</a:t>
            </a:r>
          </a:p>
          <a:p>
            <a:pPr lvl="1"/>
            <a:r>
              <a:rPr lang="en-US" sz="2600" dirty="0" smtClean="0"/>
              <a:t>This church will LOVE if I love.</a:t>
            </a:r>
          </a:p>
          <a:p>
            <a:pPr lvl="1"/>
            <a:r>
              <a:rPr lang="en-US" sz="2600" dirty="0" smtClean="0"/>
              <a:t>This church will maintain UNITY if I do.</a:t>
            </a:r>
          </a:p>
          <a:p>
            <a:pPr lvl="1"/>
            <a:r>
              <a:rPr lang="en-US" sz="2600" dirty="0" smtClean="0"/>
              <a:t>This church will GROW in grace and knowledge if I do.</a:t>
            </a:r>
          </a:p>
        </p:txBody>
      </p:sp>
    </p:spTree>
    <p:extLst>
      <p:ext uri="{BB962C8B-B14F-4D97-AF65-F5344CB8AC3E}">
        <p14:creationId xmlns:p14="http://schemas.microsoft.com/office/powerpoint/2010/main" val="2382218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3833</TotalTime>
  <Words>733</Words>
  <Application>Microsoft Macintosh PowerPoint</Application>
  <PresentationFormat>On-screen Show (4:3)</PresentationFormat>
  <Paragraphs>90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Accept the Challenge of UNITY</vt:lpstr>
      <vt:lpstr>Accept the Challenge of EDIFICATION</vt:lpstr>
      <vt:lpstr>Leadership Development</vt:lpstr>
      <vt:lpstr>Leadership Development</vt:lpstr>
      <vt:lpstr>Leadership Development</vt:lpstr>
      <vt:lpstr>Accept the challenge of Doing MY PART</vt:lpstr>
      <vt:lpstr>Accept the challenge of Doing MY PART</vt:lpstr>
      <vt:lpstr>Accept the challenge of Doing MY PART</vt:lpstr>
      <vt:lpstr>Accept the Challenge of LIVING Holy Lives</vt:lpstr>
      <vt:lpstr>Accept the Challenge of EVANGELIZING</vt:lpstr>
      <vt:lpstr>Accept the Challenge of EVANGELIZING</vt:lpstr>
      <vt:lpstr>Accept the Challenge of EVANGELIZING</vt:lpstr>
      <vt:lpstr>Accept the Challenge of Making a DIFFERENCE</vt:lpstr>
      <vt:lpstr>Accept the Challenge of Making a DIFFERENCE</vt:lpstr>
      <vt:lpstr>Accept the Challenge of Making a DIFFERENCE</vt:lpstr>
      <vt:lpstr>Accept the Challenge of Making a DIFFERENCE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88</cp:revision>
  <dcterms:created xsi:type="dcterms:W3CDTF">2016-01-07T21:56:07Z</dcterms:created>
  <dcterms:modified xsi:type="dcterms:W3CDTF">2016-01-10T13:49:22Z</dcterms:modified>
</cp:coreProperties>
</file>