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8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8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7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0393-2538-B343-A538-02941B126340}" type="datetimeFigureOut">
              <a:rPr lang="en-US" smtClean="0"/>
              <a:t>9/13/15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2F90-8560-B147-9561-5F4144C0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3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latin typeface="Corbel"/>
                <a:cs typeface="Corbel"/>
              </a:rPr>
              <a:t>We Must Be Prepared To Defend That Hope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With “gentleness and respect”</a:t>
            </a:r>
          </a:p>
          <a:p>
            <a:pPr marL="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Does </a:t>
            </a:r>
            <a:r>
              <a:rPr lang="en-US" b="1" dirty="0">
                <a:latin typeface="Corbel"/>
                <a:cs typeface="Corbel"/>
              </a:rPr>
              <a:t>not mean you can’t</a:t>
            </a:r>
            <a:r>
              <a:rPr lang="en-US" b="1" dirty="0" smtClean="0">
                <a:latin typeface="Corbel"/>
                <a:cs typeface="Corbel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“</a:t>
            </a:r>
            <a:r>
              <a:rPr lang="en-US" b="1" dirty="0">
                <a:latin typeface="Corbel"/>
                <a:cs typeface="Corbel"/>
              </a:rPr>
              <a:t>hold their feet to the fire,</a:t>
            </a:r>
            <a:r>
              <a:rPr lang="en-US" b="1" dirty="0" smtClean="0">
                <a:latin typeface="Corbel"/>
                <a:cs typeface="Corbel"/>
              </a:rPr>
              <a:t>”</a:t>
            </a: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“</a:t>
            </a:r>
            <a:r>
              <a:rPr lang="en-US" b="1" dirty="0">
                <a:latin typeface="Corbel"/>
                <a:cs typeface="Corbel"/>
              </a:rPr>
              <a:t>ask pointed questions,</a:t>
            </a:r>
            <a:r>
              <a:rPr lang="en-US" b="1" dirty="0" smtClean="0">
                <a:latin typeface="Corbel"/>
                <a:cs typeface="Corbel"/>
              </a:rPr>
              <a:t>”</a:t>
            </a: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“</a:t>
            </a:r>
            <a:r>
              <a:rPr lang="en-US" b="1" dirty="0">
                <a:latin typeface="Corbel"/>
                <a:cs typeface="Corbel"/>
              </a:rPr>
              <a:t>point out their error,” </a:t>
            </a:r>
            <a:r>
              <a:rPr lang="en-US" b="1" dirty="0" smtClean="0">
                <a:latin typeface="Corbel"/>
                <a:cs typeface="Corbel"/>
              </a:rPr>
              <a:t>etc.</a:t>
            </a:r>
          </a:p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Cf</a:t>
            </a:r>
            <a:r>
              <a:rPr lang="en-US" b="1" dirty="0">
                <a:latin typeface="Corbel"/>
                <a:cs typeface="Corbel"/>
              </a:rPr>
              <a:t>. 1 Tim. 3.2-3; Titus 1.9-</a:t>
            </a:r>
            <a:r>
              <a:rPr lang="en-US" b="1" dirty="0" smtClean="0">
                <a:latin typeface="Corbel"/>
                <a:cs typeface="Corbel"/>
              </a:rPr>
              <a:t>14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2946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latin typeface="Corbel"/>
                <a:cs typeface="Corbel"/>
              </a:rPr>
              <a:t>We Must Be Prepared To Defend That Hope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While our answers need to be confident, they should not be cocky, self-righteous, harsh or condescending: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Defend not out of pride.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Defend to win souls not an argument.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Defend not with envy or strife.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Defend knowing that we will be judged by same standard.</a:t>
            </a:r>
          </a:p>
        </p:txBody>
      </p:sp>
    </p:spTree>
    <p:extLst>
      <p:ext uri="{BB962C8B-B14F-4D97-AF65-F5344CB8AC3E}">
        <p14:creationId xmlns:p14="http://schemas.microsoft.com/office/powerpoint/2010/main" val="345687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5400" b="1" dirty="0" smtClean="0">
                <a:latin typeface="Corbel"/>
                <a:cs typeface="Corbel"/>
              </a:rPr>
              <a:t>Ready For The Defense?</a:t>
            </a:r>
            <a:endParaRPr lang="en-US" sz="54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1 Peter 3.15 is as much a command for the Christian as Acts 2.38 is a command for the sinner.</a:t>
            </a:r>
          </a:p>
        </p:txBody>
      </p:sp>
    </p:spTree>
    <p:extLst>
      <p:ext uri="{BB962C8B-B14F-4D97-AF65-F5344CB8AC3E}">
        <p14:creationId xmlns:p14="http://schemas.microsoft.com/office/powerpoint/2010/main" val="229199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54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1 Peter 3.15 ESV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orbel"/>
                <a:cs typeface="Corbel"/>
              </a:rPr>
              <a:t>“…but </a:t>
            </a:r>
            <a:r>
              <a:rPr lang="en-US" sz="4000" b="1" dirty="0">
                <a:latin typeface="Corbel"/>
                <a:cs typeface="Corbel"/>
              </a:rPr>
              <a:t>in your hearts honor Christ the Lord as holy, always being prepared to make a defense to anyone who asks you for a reason for the hope that is in you; yet do it with gentleness and </a:t>
            </a:r>
            <a:r>
              <a:rPr lang="en-US" sz="4000" b="1" dirty="0" smtClean="0">
                <a:latin typeface="Corbel"/>
                <a:cs typeface="Corbel"/>
              </a:rPr>
              <a:t>respect…”</a:t>
            </a:r>
            <a:endParaRPr lang="en-US" sz="4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3047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rbel"/>
                <a:cs typeface="Corbel"/>
              </a:rPr>
              <a:t>"Sanctify the Lord God in Your Hearts"</a:t>
            </a:r>
            <a:endParaRPr lang="en-US" sz="36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88.27 </a:t>
            </a:r>
            <a:r>
              <a:rPr lang="el-GR" b="1" dirty="0">
                <a:latin typeface="Corbel"/>
                <a:cs typeface="Corbel"/>
              </a:rPr>
              <a:t>ἁγιάζω</a:t>
            </a:r>
            <a:r>
              <a:rPr lang="en-US" b="1" baseline="30000" dirty="0">
                <a:latin typeface="Corbel"/>
                <a:cs typeface="Corbel"/>
              </a:rPr>
              <a:t>c</a:t>
            </a:r>
            <a:r>
              <a:rPr lang="en-US" b="1" dirty="0">
                <a:latin typeface="Corbel"/>
                <a:cs typeface="Corbel"/>
              </a:rPr>
              <a:t>: to feel reverence for or to honor as holy—‘to hallow, to regard as holy, to honor as holy.’ </a:t>
            </a:r>
            <a:r>
              <a:rPr lang="el-GR" b="1" dirty="0">
                <a:latin typeface="Corbel"/>
                <a:cs typeface="Corbel"/>
              </a:rPr>
              <a:t>ἁγιασθήτω τὸ ὄνομά σου </a:t>
            </a:r>
            <a:r>
              <a:rPr lang="en-US" b="1" dirty="0">
                <a:latin typeface="Corbel"/>
                <a:cs typeface="Corbel"/>
              </a:rPr>
              <a:t>‘hallowed be your name’ or ‘may your name be honored as holy’ Mt 6:9</a:t>
            </a:r>
            <a:r>
              <a:rPr lang="en-US" b="1" dirty="0" smtClean="0">
                <a:latin typeface="Corbel"/>
                <a:cs typeface="Corbel"/>
              </a:rPr>
              <a:t>. </a:t>
            </a:r>
            <a:r>
              <a:rPr lang="en-US" sz="1700" b="1" dirty="0" smtClean="0">
                <a:latin typeface="Corbel"/>
                <a:cs typeface="Corbel"/>
              </a:rPr>
              <a:t>(</a:t>
            </a:r>
            <a:r>
              <a:rPr lang="en-US" sz="1700" b="1" dirty="0" err="1" smtClean="0">
                <a:latin typeface="Corbel"/>
                <a:cs typeface="Corbel"/>
              </a:rPr>
              <a:t>Louw</a:t>
            </a:r>
            <a:r>
              <a:rPr lang="en-US" sz="1700" b="1" dirty="0">
                <a:latin typeface="Corbel"/>
                <a:cs typeface="Corbel"/>
              </a:rPr>
              <a:t>, J. P., &amp; </a:t>
            </a:r>
            <a:r>
              <a:rPr lang="en-US" sz="1700" b="1" dirty="0" err="1">
                <a:latin typeface="Corbel"/>
                <a:cs typeface="Corbel"/>
              </a:rPr>
              <a:t>Nida</a:t>
            </a:r>
            <a:r>
              <a:rPr lang="en-US" sz="1700" b="1" dirty="0">
                <a:latin typeface="Corbel"/>
                <a:cs typeface="Corbel"/>
              </a:rPr>
              <a:t>, E. A. (1996). </a:t>
            </a:r>
            <a:r>
              <a:rPr lang="en-US" sz="1700" b="1" i="1" dirty="0">
                <a:latin typeface="Corbel"/>
                <a:cs typeface="Corbel"/>
              </a:rPr>
              <a:t>Greek-English lexicon of the New Testament: based on semantic domains</a:t>
            </a:r>
            <a:r>
              <a:rPr lang="en-US" sz="1700" b="1" dirty="0">
                <a:latin typeface="Corbel"/>
                <a:cs typeface="Corbel"/>
              </a:rPr>
              <a:t> (electronic ed. of the 2nd edition., Vol. 1, pp. 744–745). New York: United Bible Societies</a:t>
            </a:r>
            <a:r>
              <a:rPr lang="en-US" sz="1700" b="1" dirty="0" smtClean="0">
                <a:latin typeface="Corbel"/>
                <a:cs typeface="Corbel"/>
              </a:rPr>
              <a:t>.)</a:t>
            </a:r>
            <a:endParaRPr lang="en-US" sz="17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5944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1 Peter 3.15 ESV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orbel"/>
                <a:cs typeface="Corbel"/>
              </a:rPr>
              <a:t>“…but </a:t>
            </a:r>
            <a:r>
              <a:rPr lang="en-US" sz="4000" b="1" dirty="0">
                <a:latin typeface="Corbel"/>
                <a:cs typeface="Corbel"/>
              </a:rPr>
              <a:t>in your hearts honor Christ the Lord as holy, always being prepared to make a defense to anyone who asks you for a reason for the hope that is in you; yet do it with gentleness and </a:t>
            </a:r>
            <a:r>
              <a:rPr lang="en-US" sz="4000" b="1" dirty="0" smtClean="0">
                <a:latin typeface="Corbel"/>
                <a:cs typeface="Corbel"/>
              </a:rPr>
              <a:t>respect…”</a:t>
            </a:r>
            <a:endParaRPr lang="en-US" sz="4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15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dirty="0" smtClean="0">
                <a:latin typeface="Corbel"/>
                <a:cs typeface="Corbel"/>
              </a:rPr>
              <a:t>We Must Have a Good Reason for Our Hope</a:t>
            </a:r>
            <a:endParaRPr lang="en-US" sz="3600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Not our feelings, traditions, majority,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Faith: Heb. 11.1, 6; 2 Cor. 5.7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Faith convinces us of things we have never seen and assures us of things we hope for!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Our hope: 1 Peter 1.3-5; Titus 1.2; 2.13; Rom. </a:t>
            </a:r>
            <a:r>
              <a:rPr lang="en-US" b="1" dirty="0" smtClean="0">
                <a:latin typeface="Corbel"/>
                <a:cs typeface="Corbel"/>
              </a:rPr>
              <a:t>8.24-25; cf. </a:t>
            </a:r>
            <a:r>
              <a:rPr lang="en-US" b="1" dirty="0" smtClean="0">
                <a:latin typeface="Corbel"/>
                <a:cs typeface="Corbel"/>
              </a:rPr>
              <a:t>Acts 16.25</a:t>
            </a:r>
          </a:p>
        </p:txBody>
      </p:sp>
    </p:spTree>
    <p:extLst>
      <p:ext uri="{BB962C8B-B14F-4D97-AF65-F5344CB8AC3E}">
        <p14:creationId xmlns:p14="http://schemas.microsoft.com/office/powerpoint/2010/main" val="380000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latin typeface="Corbel"/>
                <a:cs typeface="Corbel"/>
              </a:rPr>
              <a:t>We Must Be Prepared To Defend That Hope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33.435 </a:t>
            </a:r>
            <a:r>
              <a:rPr lang="el-GR" b="1" dirty="0">
                <a:latin typeface="Corbel"/>
                <a:cs typeface="Corbel"/>
              </a:rPr>
              <a:t>ἀπολογέομαι</a:t>
            </a:r>
            <a:r>
              <a:rPr lang="en-US" b="1" baseline="30000" dirty="0">
                <a:latin typeface="Corbel"/>
                <a:cs typeface="Corbel"/>
              </a:rPr>
              <a:t>c</a:t>
            </a:r>
            <a:r>
              <a:rPr lang="en-US" b="1" dirty="0">
                <a:latin typeface="Corbel"/>
                <a:cs typeface="Corbel"/>
              </a:rPr>
              <a:t>; </a:t>
            </a:r>
            <a:r>
              <a:rPr lang="el-GR" b="1" dirty="0">
                <a:latin typeface="Corbel"/>
                <a:cs typeface="Corbel"/>
              </a:rPr>
              <a:t>ἀπολογία</a:t>
            </a:r>
            <a:r>
              <a:rPr lang="en-US" b="1" baseline="30000" dirty="0">
                <a:latin typeface="Corbel"/>
                <a:cs typeface="Corbel"/>
              </a:rPr>
              <a:t>a</a:t>
            </a:r>
            <a:r>
              <a:rPr lang="en-US" b="1" dirty="0">
                <a:latin typeface="Corbel"/>
                <a:cs typeface="Corbel"/>
              </a:rPr>
              <a:t>,</a:t>
            </a:r>
            <a:r>
              <a:rPr lang="el-GR" b="1" dirty="0">
                <a:latin typeface="Corbel"/>
                <a:cs typeface="Corbel"/>
              </a:rPr>
              <a:t> ας </a:t>
            </a:r>
            <a:r>
              <a:rPr lang="en-US" b="1" i="1" dirty="0">
                <a:latin typeface="Corbel"/>
                <a:cs typeface="Corbel"/>
              </a:rPr>
              <a:t>f</a:t>
            </a:r>
            <a:r>
              <a:rPr lang="en-US" b="1" dirty="0">
                <a:latin typeface="Corbel"/>
                <a:cs typeface="Corbel"/>
              </a:rPr>
              <a:t>: to speak on behalf of oneself or of others against accusations presumed to be false—‘to defend oneself.</a:t>
            </a:r>
            <a:r>
              <a:rPr lang="en-US" b="1" dirty="0" smtClean="0">
                <a:latin typeface="Corbel"/>
                <a:cs typeface="Corbel"/>
              </a:rPr>
              <a:t>’ </a:t>
            </a:r>
            <a:r>
              <a:rPr lang="en-US" sz="2000" b="1" dirty="0" smtClean="0">
                <a:latin typeface="Corbel"/>
                <a:cs typeface="Corbel"/>
              </a:rPr>
              <a:t>(</a:t>
            </a:r>
            <a:r>
              <a:rPr lang="en-US" sz="2000" b="1" dirty="0" err="1" smtClean="0">
                <a:latin typeface="Corbel"/>
                <a:cs typeface="Corbel"/>
              </a:rPr>
              <a:t>Louw</a:t>
            </a:r>
            <a:r>
              <a:rPr lang="en-US" sz="2000" b="1" dirty="0" smtClean="0">
                <a:latin typeface="Corbel"/>
                <a:cs typeface="Corbel"/>
              </a:rPr>
              <a:t>, J. P., &amp; </a:t>
            </a:r>
            <a:r>
              <a:rPr lang="en-US" sz="2000" b="1" dirty="0" err="1" smtClean="0">
                <a:latin typeface="Corbel"/>
                <a:cs typeface="Corbel"/>
              </a:rPr>
              <a:t>Nida</a:t>
            </a:r>
            <a:r>
              <a:rPr lang="en-US" sz="2000" b="1" dirty="0" smtClean="0">
                <a:latin typeface="Corbel"/>
                <a:cs typeface="Corbel"/>
              </a:rPr>
              <a:t>, E. A. (1996). </a:t>
            </a:r>
            <a:r>
              <a:rPr lang="en-US" sz="2000" b="1" i="1" dirty="0" smtClean="0">
                <a:latin typeface="Corbel"/>
                <a:cs typeface="Corbel"/>
              </a:rPr>
              <a:t>Greek-English lexicon of the New Testament: based on semantic domains</a:t>
            </a:r>
            <a:r>
              <a:rPr lang="en-US" sz="2000" b="1" dirty="0" smtClean="0">
                <a:latin typeface="Corbel"/>
                <a:cs typeface="Corbel"/>
              </a:rPr>
              <a:t> (electronic ed. of the 2nd edition., Vol. 1, p. 437). New York: United Bible Societies.)</a:t>
            </a:r>
            <a:endParaRPr lang="en-US" sz="2000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i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 smtClean="0">
                <a:latin typeface="Corbel"/>
                <a:cs typeface="Corbel"/>
              </a:rPr>
              <a:t>apologia</a:t>
            </a:r>
            <a:r>
              <a:rPr lang="en-US" b="1" dirty="0" smtClean="0">
                <a:latin typeface="Corbel"/>
                <a:cs typeface="Corbel"/>
              </a:rPr>
              <a:t> </a:t>
            </a:r>
            <a:r>
              <a:rPr lang="en-US" b="1" dirty="0">
                <a:latin typeface="Corbel"/>
                <a:cs typeface="Corbel"/>
              </a:rPr>
              <a:t>(</a:t>
            </a:r>
            <a:r>
              <a:rPr lang="el-GR" b="1" dirty="0">
                <a:latin typeface="Corbel"/>
                <a:cs typeface="Corbel"/>
              </a:rPr>
              <a:t>ἀπολογία</a:t>
            </a:r>
            <a:r>
              <a:rPr lang="en-US" b="1" dirty="0">
                <a:latin typeface="Corbel"/>
                <a:cs typeface="Corbel"/>
              </a:rPr>
              <a:t>, 627), a “verbal defense, a speech in defense,</a:t>
            </a:r>
            <a:r>
              <a:rPr lang="en-US" b="1" dirty="0" smtClean="0">
                <a:latin typeface="Corbel"/>
                <a:cs typeface="Corbel"/>
              </a:rPr>
              <a:t>” </a:t>
            </a:r>
            <a:r>
              <a:rPr lang="en-US" sz="2100" b="1" dirty="0" smtClean="0">
                <a:latin typeface="Corbel"/>
                <a:cs typeface="Corbel"/>
              </a:rPr>
              <a:t>(</a:t>
            </a:r>
            <a:r>
              <a:rPr lang="en-US" sz="2100" b="1" dirty="0" smtClean="0">
                <a:latin typeface="Corbel"/>
                <a:cs typeface="Corbel"/>
              </a:rPr>
              <a:t>Vine, W. E., Unger, M. F., &amp; White, W., Jr. (1996). </a:t>
            </a:r>
            <a:r>
              <a:rPr lang="en-US" sz="2100" b="1" i="1" dirty="0" smtClean="0">
                <a:latin typeface="Corbel"/>
                <a:cs typeface="Corbel"/>
              </a:rPr>
              <a:t>Vine’s Complete Expository Dictionary of Old and New Testament Words</a:t>
            </a:r>
            <a:r>
              <a:rPr lang="en-US" sz="2100" b="1" dirty="0" smtClean="0">
                <a:latin typeface="Corbel"/>
                <a:cs typeface="Corbel"/>
              </a:rPr>
              <a:t> (Vol. 2, p. 29). Nashville, TN: T. Nelson.)</a:t>
            </a:r>
            <a:endParaRPr lang="en-US" sz="2100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</a:t>
            </a:r>
            <a:r>
              <a:rPr lang="en-US" b="1" dirty="0">
                <a:latin typeface="Corbel"/>
                <a:cs typeface="Corbel"/>
              </a:rPr>
              <a:t>clearing of (one’s) self” … a reasoned statement or </a:t>
            </a:r>
            <a:r>
              <a:rPr lang="en-US" b="1" dirty="0" smtClean="0">
                <a:latin typeface="Corbel"/>
                <a:cs typeface="Corbel"/>
              </a:rPr>
              <a:t>argument. </a:t>
            </a:r>
            <a:r>
              <a:rPr lang="en-US" sz="1900" b="1" dirty="0" smtClean="0">
                <a:latin typeface="Corbel"/>
                <a:cs typeface="Corbel"/>
              </a:rPr>
              <a:t>(Strong</a:t>
            </a:r>
            <a:r>
              <a:rPr lang="en-US" sz="1900" b="1" dirty="0">
                <a:latin typeface="Corbel"/>
                <a:cs typeface="Corbel"/>
              </a:rPr>
              <a:t>, J. (1995). </a:t>
            </a:r>
            <a:r>
              <a:rPr lang="en-US" sz="1900" b="1" i="1" dirty="0">
                <a:latin typeface="Corbel"/>
                <a:cs typeface="Corbel"/>
              </a:rPr>
              <a:t>Enhanced Strong’s Lexicon</a:t>
            </a:r>
            <a:r>
              <a:rPr lang="en-US" sz="1900" b="1" dirty="0">
                <a:latin typeface="Corbel"/>
                <a:cs typeface="Corbel"/>
              </a:rPr>
              <a:t>. Woodside Bible Fellowship</a:t>
            </a:r>
            <a:r>
              <a:rPr lang="en-US" sz="1900" b="1" dirty="0" smtClean="0">
                <a:latin typeface="Corbel"/>
                <a:cs typeface="Corbel"/>
              </a:rPr>
              <a:t>.)</a:t>
            </a:r>
            <a:endParaRPr lang="en-US" sz="19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132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latin typeface="Corbel"/>
                <a:cs typeface="Corbel"/>
              </a:rPr>
              <a:t>We Must Be Prepared To Defend That Hope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With knowledge: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Know the Bible: 2 Tim. 2.15; Psalm 1.2; Hosea 4.6; Eph. 6.17; cf. Matt. 16.13-17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All of us have the word, but not all of us know how to use the word.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Know the opposition: 2 Cor. 2.11; 2 Tim. 2.25</a:t>
            </a:r>
          </a:p>
        </p:txBody>
      </p:sp>
    </p:spTree>
    <p:extLst>
      <p:ext uri="{BB962C8B-B14F-4D97-AF65-F5344CB8AC3E}">
        <p14:creationId xmlns:p14="http://schemas.microsoft.com/office/powerpoint/2010/main" val="397069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latin typeface="Corbel"/>
                <a:cs typeface="Corbel"/>
              </a:rPr>
              <a:t>We Must Be Prepared To Defend That Hope</a:t>
            </a:r>
            <a:endParaRPr lang="en-US" sz="32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With determination: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Apostles were set for defense: Phil. 1.16-17; Jude 3; Acts 6.9-10; 17.1-2; 18.27-28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must be ready!</a:t>
            </a:r>
          </a:p>
        </p:txBody>
      </p:sp>
    </p:spTree>
    <p:extLst>
      <p:ext uri="{BB962C8B-B14F-4D97-AF65-F5344CB8AC3E}">
        <p14:creationId xmlns:p14="http://schemas.microsoft.com/office/powerpoint/2010/main" val="408954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755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1 Peter 3.15 ESV</vt:lpstr>
      <vt:lpstr>"Sanctify the Lord God in Your Hearts"</vt:lpstr>
      <vt:lpstr>1 Peter 3.15 ESV</vt:lpstr>
      <vt:lpstr>We Must Have a Good Reason for Our Hope</vt:lpstr>
      <vt:lpstr>We Must Be Prepared To Defend That Hope</vt:lpstr>
      <vt:lpstr>We Must Be Prepared To Defend That Hope</vt:lpstr>
      <vt:lpstr>We Must Be Prepared To Defend That Hope</vt:lpstr>
      <vt:lpstr>We Must Be Prepared To Defend That Hope</vt:lpstr>
      <vt:lpstr>We Must Be Prepared To Defend That Hope</vt:lpstr>
      <vt:lpstr>Ready For The Defense?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39</cp:revision>
  <dcterms:created xsi:type="dcterms:W3CDTF">2015-09-13T17:51:49Z</dcterms:created>
  <dcterms:modified xsi:type="dcterms:W3CDTF">2015-09-13T20:43:45Z</dcterms:modified>
</cp:coreProperties>
</file>