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sldIdLst>
    <p:sldId id="256" r:id="rId4"/>
    <p:sldId id="258" r:id="rId5"/>
    <p:sldId id="276" r:id="rId6"/>
    <p:sldId id="277" r:id="rId7"/>
    <p:sldId id="275" r:id="rId8"/>
    <p:sldId id="269" r:id="rId9"/>
    <p:sldId id="274" r:id="rId10"/>
    <p:sldId id="279" r:id="rId11"/>
    <p:sldId id="265" r:id="rId12"/>
    <p:sldId id="278" r:id="rId13"/>
    <p:sldId id="287" r:id="rId14"/>
    <p:sldId id="283" r:id="rId15"/>
    <p:sldId id="284" r:id="rId16"/>
    <p:sldId id="288" r:id="rId17"/>
    <p:sldId id="281" r:id="rId18"/>
    <p:sldId id="285" r:id="rId19"/>
    <p:sldId id="286" r:id="rId20"/>
    <p:sldId id="257" r:id="rId21"/>
    <p:sldId id="259" r:id="rId22"/>
    <p:sldId id="280" r:id="rId23"/>
    <p:sldId id="261" r:id="rId24"/>
    <p:sldId id="262" r:id="rId25"/>
    <p:sldId id="26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2" autoAdjust="0"/>
    <p:restoredTop sz="94669" autoAdjust="0"/>
  </p:normalViewPr>
  <p:slideViewPr>
    <p:cSldViewPr snapToGrid="0" snapToObjects="1">
      <p:cViewPr varScale="1">
        <p:scale>
          <a:sx n="90" d="100"/>
          <a:sy n="90" d="100"/>
        </p:scale>
        <p:origin x="-1680" y="-112"/>
      </p:cViewPr>
      <p:guideLst>
        <p:guide orient="horz" pos="2160"/>
        <p:guide pos="2880"/>
      </p:guideLst>
    </p:cSldViewPr>
  </p:slideViewPr>
  <p:outlineViewPr>
    <p:cViewPr>
      <p:scale>
        <a:sx n="33" d="100"/>
        <a:sy n="33" d="100"/>
      </p:scale>
      <p:origin x="0" y="200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21951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42449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29707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5811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1973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551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0695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23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2289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40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446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3328792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6966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65061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131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116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8773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7427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8808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6419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2402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989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22A29-4431-B541-B0E0-65CFA7F5EED3}" type="datetimeFigureOut">
              <a:rPr lang="en-US" smtClean="0"/>
              <a:t>9/18/15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277736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771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7651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994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761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722A29-4431-B541-B0E0-65CFA7F5EED3}" type="datetimeFigureOut">
              <a:rPr lang="en-US" smtClean="0"/>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183661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722A29-4431-B541-B0E0-65CFA7F5EED3}" type="datetimeFigureOut">
              <a:rPr lang="en-US" smtClean="0"/>
              <a:t>9/18/15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240910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22A29-4431-B541-B0E0-65CFA7F5EED3}" type="datetimeFigureOut">
              <a:rPr lang="en-US" smtClean="0"/>
              <a:t>9/18/15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129064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22A29-4431-B541-B0E0-65CFA7F5EED3}" type="datetimeFigureOut">
              <a:rPr lang="en-US" smtClean="0"/>
              <a:t>9/18/15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406436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386246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t>9/18/15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DAB9BD-B2ED-9C41-BD95-AAE1E3BA6437}" type="slidenum">
              <a:rPr lang="en-US" smtClean="0"/>
              <a:t>‹#›</a:t>
            </a:fld>
            <a:endParaRPr lang="en-US"/>
          </a:p>
        </p:txBody>
      </p:sp>
    </p:spTree>
    <p:extLst>
      <p:ext uri="{BB962C8B-B14F-4D97-AF65-F5344CB8AC3E}">
        <p14:creationId xmlns:p14="http://schemas.microsoft.com/office/powerpoint/2010/main" val="1968050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22A29-4431-B541-B0E0-65CFA7F5EED3}" type="datetimeFigureOut">
              <a:rPr lang="en-US" smtClean="0"/>
              <a:t>9/18/15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AB9BD-B2ED-9C41-BD95-AAE1E3BA6437}" type="slidenum">
              <a:rPr lang="en-US" smtClean="0"/>
              <a:t>‹#›</a:t>
            </a:fld>
            <a:endParaRPr lang="en-US"/>
          </a:p>
        </p:txBody>
      </p:sp>
    </p:spTree>
    <p:extLst>
      <p:ext uri="{BB962C8B-B14F-4D97-AF65-F5344CB8AC3E}">
        <p14:creationId xmlns:p14="http://schemas.microsoft.com/office/powerpoint/2010/main" val="2085914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8DD7B-F6E7-8A49-8FA9-43D0D5773EEB}"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3068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22A29-4431-B541-B0E0-65CFA7F5EED3}" type="datetimeFigureOut">
              <a:rPr lang="en-US" smtClean="0">
                <a:solidFill>
                  <a:prstClr val="black">
                    <a:tint val="75000"/>
                  </a:prstClr>
                </a:solidFill>
                <a:latin typeface="Calibri"/>
              </a:rPr>
              <a:pPr/>
              <a:t>9/18/15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711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2936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1" dirty="0" smtClean="0">
                <a:latin typeface="Corbel"/>
                <a:cs typeface="Corbel"/>
              </a:rPr>
              <a:t>The word "gospel" means </a:t>
            </a:r>
            <a:r>
              <a:rPr lang="en-US" b="1" dirty="0" smtClean="0">
                <a:latin typeface="Corbel"/>
                <a:cs typeface="Corbel"/>
              </a:rPr>
              <a:t>"GOOD </a:t>
            </a:r>
            <a:r>
              <a:rPr lang="en-US" b="1" dirty="0" smtClean="0">
                <a:latin typeface="Corbel"/>
                <a:cs typeface="Corbel"/>
              </a:rPr>
              <a:t>NEWS”:</a:t>
            </a:r>
          </a:p>
          <a:p>
            <a:pPr marL="0" indent="0">
              <a:buNone/>
            </a:pPr>
            <a:endParaRPr lang="en-US" b="1" dirty="0">
              <a:latin typeface="Corbel"/>
              <a:cs typeface="Corbel"/>
            </a:endParaRPr>
          </a:p>
          <a:p>
            <a:pPr marL="0" indent="0">
              <a:buNone/>
            </a:pPr>
            <a:r>
              <a:rPr lang="en-US" b="1" dirty="0" smtClean="0">
                <a:latin typeface="Corbel"/>
                <a:cs typeface="Corbel"/>
              </a:rPr>
              <a:t>Go </a:t>
            </a:r>
            <a:r>
              <a:rPr lang="en-US" b="1" dirty="0">
                <a:latin typeface="Corbel"/>
                <a:cs typeface="Corbel"/>
              </a:rPr>
              <a:t>on up to a high mountain</a:t>
            </a:r>
            <a:r>
              <a:rPr lang="en-US" b="1" dirty="0" smtClean="0">
                <a:latin typeface="Corbel"/>
                <a:cs typeface="Corbel"/>
              </a:rPr>
              <a:t>, Zion</a:t>
            </a:r>
            <a:r>
              <a:rPr lang="en-US" b="1" dirty="0">
                <a:latin typeface="Corbel"/>
                <a:cs typeface="Corbel"/>
              </a:rPr>
              <a:t>, herald of good news</a:t>
            </a:r>
            <a:r>
              <a:rPr lang="en-US" b="1" dirty="0" smtClean="0">
                <a:latin typeface="Corbel"/>
                <a:cs typeface="Corbel"/>
              </a:rPr>
              <a:t>;</a:t>
            </a:r>
            <a:r>
              <a:rPr lang="en-US" b="1" dirty="0">
                <a:latin typeface="Corbel"/>
                <a:cs typeface="Corbel"/>
              </a:rPr>
              <a:t> </a:t>
            </a:r>
            <a:r>
              <a:rPr lang="en-US" b="1" dirty="0" smtClean="0">
                <a:latin typeface="Corbel"/>
                <a:cs typeface="Corbel"/>
              </a:rPr>
              <a:t>lift </a:t>
            </a:r>
            <a:r>
              <a:rPr lang="en-US" b="1" dirty="0">
                <a:latin typeface="Corbel"/>
                <a:cs typeface="Corbel"/>
              </a:rPr>
              <a:t>up your voice with strength</a:t>
            </a:r>
            <a:r>
              <a:rPr lang="en-US" b="1" dirty="0" smtClean="0">
                <a:latin typeface="Corbel"/>
                <a:cs typeface="Corbel"/>
              </a:rPr>
              <a:t>, O </a:t>
            </a:r>
            <a:r>
              <a:rPr lang="en-US" b="1" dirty="0">
                <a:latin typeface="Corbel"/>
                <a:cs typeface="Corbel"/>
              </a:rPr>
              <a:t>Jerusalem, herald of good news</a:t>
            </a:r>
            <a:r>
              <a:rPr lang="en-US" b="1" dirty="0" smtClean="0">
                <a:latin typeface="Corbel"/>
                <a:cs typeface="Corbel"/>
              </a:rPr>
              <a:t>; lift </a:t>
            </a:r>
            <a:r>
              <a:rPr lang="en-US" b="1" dirty="0">
                <a:latin typeface="Corbel"/>
                <a:cs typeface="Corbel"/>
              </a:rPr>
              <a:t>it up, fear not</a:t>
            </a:r>
            <a:r>
              <a:rPr lang="en-US" b="1" dirty="0" smtClean="0">
                <a:latin typeface="Corbel"/>
                <a:cs typeface="Corbel"/>
              </a:rPr>
              <a:t>; say </a:t>
            </a:r>
            <a:r>
              <a:rPr lang="en-US" b="1" dirty="0">
                <a:latin typeface="Corbel"/>
                <a:cs typeface="Corbel"/>
              </a:rPr>
              <a:t>to the cities of Judah</a:t>
            </a:r>
            <a:r>
              <a:rPr lang="en-US" b="1" dirty="0" smtClean="0">
                <a:latin typeface="Corbel"/>
                <a:cs typeface="Corbel"/>
              </a:rPr>
              <a:t>, “</a:t>
            </a:r>
            <a:r>
              <a:rPr lang="en-US" b="1" dirty="0">
                <a:latin typeface="Corbel"/>
                <a:cs typeface="Corbel"/>
              </a:rPr>
              <a:t>Behold your God!</a:t>
            </a:r>
            <a:r>
              <a:rPr lang="en-US" b="1" dirty="0" smtClean="0">
                <a:latin typeface="Corbel"/>
                <a:cs typeface="Corbel"/>
              </a:rPr>
              <a:t>”</a:t>
            </a:r>
            <a:endParaRPr lang="en-US" b="1" dirty="0">
              <a:latin typeface="Corbel"/>
              <a:cs typeface="Corbel"/>
            </a:endParaRPr>
          </a:p>
        </p:txBody>
      </p:sp>
    </p:spTree>
    <p:extLst>
      <p:ext uri="{BB962C8B-B14F-4D97-AF65-F5344CB8AC3E}">
        <p14:creationId xmlns:p14="http://schemas.microsoft.com/office/powerpoint/2010/main" val="386867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1" dirty="0" smtClean="0">
                <a:latin typeface="Corbel"/>
                <a:cs typeface="Corbel"/>
              </a:rPr>
              <a:t>The word "gospel" means </a:t>
            </a:r>
            <a:r>
              <a:rPr lang="en-US" b="1" dirty="0" smtClean="0">
                <a:latin typeface="Corbel"/>
                <a:cs typeface="Corbel"/>
              </a:rPr>
              <a:t>"GOOD </a:t>
            </a:r>
            <a:r>
              <a:rPr lang="en-US" b="1" dirty="0" smtClean="0">
                <a:latin typeface="Corbel"/>
                <a:cs typeface="Corbel"/>
              </a:rPr>
              <a:t>NEWS”:</a:t>
            </a:r>
          </a:p>
          <a:p>
            <a:pPr marL="0" indent="0">
              <a:buNone/>
            </a:pPr>
            <a:endParaRPr lang="en-US" b="1" dirty="0">
              <a:latin typeface="Corbel"/>
              <a:cs typeface="Corbel"/>
            </a:endParaRPr>
          </a:p>
          <a:p>
            <a:pPr marL="0" indent="0">
              <a:buNone/>
            </a:pPr>
            <a:r>
              <a:rPr lang="en-US" b="1" dirty="0" smtClean="0">
                <a:latin typeface="Corbel"/>
                <a:cs typeface="Corbel"/>
              </a:rPr>
              <a:t>Behold</a:t>
            </a:r>
            <a:r>
              <a:rPr lang="en-US" b="1" dirty="0">
                <a:latin typeface="Corbel"/>
                <a:cs typeface="Corbel"/>
              </a:rPr>
              <a:t>, the Lord God comes with might</a:t>
            </a:r>
            <a:r>
              <a:rPr lang="en-US" b="1" dirty="0" smtClean="0">
                <a:latin typeface="Corbel"/>
                <a:cs typeface="Corbel"/>
              </a:rPr>
              <a:t>, and </a:t>
            </a:r>
            <a:r>
              <a:rPr lang="en-US" b="1" dirty="0">
                <a:latin typeface="Corbel"/>
                <a:cs typeface="Corbel"/>
              </a:rPr>
              <a:t>his arm rules for him</a:t>
            </a:r>
            <a:r>
              <a:rPr lang="en-US" b="1" dirty="0" smtClean="0">
                <a:latin typeface="Corbel"/>
                <a:cs typeface="Corbel"/>
              </a:rPr>
              <a:t>; behold</a:t>
            </a:r>
            <a:r>
              <a:rPr lang="en-US" b="1" dirty="0">
                <a:latin typeface="Corbel"/>
                <a:cs typeface="Corbel"/>
              </a:rPr>
              <a:t>, his reward is with him</a:t>
            </a:r>
            <a:r>
              <a:rPr lang="en-US" b="1" dirty="0" smtClean="0">
                <a:latin typeface="Corbel"/>
                <a:cs typeface="Corbel"/>
              </a:rPr>
              <a:t>, and </a:t>
            </a:r>
            <a:r>
              <a:rPr lang="en-US" b="1" dirty="0">
                <a:latin typeface="Corbel"/>
                <a:cs typeface="Corbel"/>
              </a:rPr>
              <a:t>his recompense before </a:t>
            </a:r>
            <a:r>
              <a:rPr lang="en-US" b="1" dirty="0" smtClean="0">
                <a:latin typeface="Corbel"/>
                <a:cs typeface="Corbel"/>
              </a:rPr>
              <a:t>him. He </a:t>
            </a:r>
            <a:r>
              <a:rPr lang="en-US" b="1" dirty="0">
                <a:latin typeface="Corbel"/>
                <a:cs typeface="Corbel"/>
              </a:rPr>
              <a:t>will tend his flock like a shepherd</a:t>
            </a:r>
            <a:r>
              <a:rPr lang="en-US" b="1" dirty="0" smtClean="0">
                <a:latin typeface="Corbel"/>
                <a:cs typeface="Corbel"/>
              </a:rPr>
              <a:t>; he </a:t>
            </a:r>
            <a:r>
              <a:rPr lang="en-US" b="1" dirty="0">
                <a:latin typeface="Corbel"/>
                <a:cs typeface="Corbel"/>
              </a:rPr>
              <a:t>will gather the lambs in his arms</a:t>
            </a:r>
            <a:r>
              <a:rPr lang="en-US" b="1" dirty="0" smtClean="0">
                <a:latin typeface="Corbel"/>
                <a:cs typeface="Corbel"/>
              </a:rPr>
              <a:t>; he </a:t>
            </a:r>
            <a:r>
              <a:rPr lang="en-US" b="1" dirty="0">
                <a:latin typeface="Corbel"/>
                <a:cs typeface="Corbel"/>
              </a:rPr>
              <a:t>will carry them in his bosom</a:t>
            </a:r>
            <a:r>
              <a:rPr lang="en-US" b="1" dirty="0" smtClean="0">
                <a:latin typeface="Corbel"/>
                <a:cs typeface="Corbel"/>
              </a:rPr>
              <a:t>, and </a:t>
            </a:r>
            <a:r>
              <a:rPr lang="en-US" b="1" dirty="0">
                <a:latin typeface="Corbel"/>
                <a:cs typeface="Corbel"/>
              </a:rPr>
              <a:t>gently lead those that are with young</a:t>
            </a:r>
            <a:r>
              <a:rPr lang="en-US" b="1" dirty="0" smtClean="0">
                <a:latin typeface="Corbel"/>
                <a:cs typeface="Corbel"/>
              </a:rPr>
              <a:t>. </a:t>
            </a:r>
            <a:r>
              <a:rPr lang="en-US" b="1" dirty="0">
                <a:latin typeface="Corbel"/>
                <a:cs typeface="Corbel"/>
              </a:rPr>
              <a:t>Isaiah 40.9-11</a:t>
            </a:r>
          </a:p>
        </p:txBody>
      </p:sp>
    </p:spTree>
    <p:extLst>
      <p:ext uri="{BB962C8B-B14F-4D97-AF65-F5344CB8AC3E}">
        <p14:creationId xmlns:p14="http://schemas.microsoft.com/office/powerpoint/2010/main" val="604445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1" dirty="0" smtClean="0">
                <a:latin typeface="Corbel"/>
                <a:cs typeface="Corbel"/>
              </a:rPr>
              <a:t>The word "gospel" means </a:t>
            </a:r>
            <a:r>
              <a:rPr lang="en-US" b="1" dirty="0" smtClean="0">
                <a:latin typeface="Corbel"/>
                <a:cs typeface="Corbel"/>
              </a:rPr>
              <a:t>"GOOD </a:t>
            </a:r>
            <a:r>
              <a:rPr lang="en-US" b="1" dirty="0" smtClean="0">
                <a:latin typeface="Corbel"/>
                <a:cs typeface="Corbel"/>
              </a:rPr>
              <a:t>NEWS”:</a:t>
            </a:r>
          </a:p>
          <a:p>
            <a:pPr marL="0" indent="0">
              <a:buNone/>
            </a:pPr>
            <a:endParaRPr lang="en-US" b="1" dirty="0">
              <a:latin typeface="Corbel"/>
              <a:cs typeface="Corbel"/>
            </a:endParaRPr>
          </a:p>
          <a:p>
            <a:pPr marL="0" indent="0">
              <a:buNone/>
            </a:pPr>
            <a:r>
              <a:rPr lang="en-US" b="1" dirty="0">
                <a:latin typeface="Corbel"/>
                <a:cs typeface="Corbel"/>
              </a:rPr>
              <a:t>She will bear a son, and you shall call his name Jesus, for he will save his people from their sins</a:t>
            </a:r>
            <a:r>
              <a:rPr lang="en-US" b="1" dirty="0" smtClean="0">
                <a:latin typeface="Corbel"/>
                <a:cs typeface="Corbel"/>
              </a:rPr>
              <a:t>. Matt. 1.21</a:t>
            </a:r>
          </a:p>
          <a:p>
            <a:pPr marL="0" indent="0">
              <a:buNone/>
            </a:pPr>
            <a:endParaRPr lang="en-US" b="1" dirty="0">
              <a:latin typeface="Corbel"/>
              <a:cs typeface="Corbel"/>
            </a:endParaRPr>
          </a:p>
          <a:p>
            <a:pPr marL="0" indent="0">
              <a:buNone/>
            </a:pPr>
            <a:r>
              <a:rPr lang="en-US" b="1" dirty="0">
                <a:latin typeface="Corbel"/>
                <a:cs typeface="Corbel"/>
              </a:rPr>
              <a:t>And the angel said to them, </a:t>
            </a:r>
            <a:r>
              <a:rPr lang="en-US" b="1" dirty="0" smtClean="0">
                <a:latin typeface="Corbel"/>
                <a:cs typeface="Corbel"/>
              </a:rPr>
              <a:t>“Fear </a:t>
            </a:r>
            <a:r>
              <a:rPr lang="en-US" b="1" dirty="0">
                <a:latin typeface="Corbel"/>
                <a:cs typeface="Corbel"/>
              </a:rPr>
              <a:t>not, for behold, I bring you good news of great joy that will be for all the people</a:t>
            </a:r>
            <a:r>
              <a:rPr lang="en-US" b="1" dirty="0" smtClean="0">
                <a:latin typeface="Corbel"/>
                <a:cs typeface="Corbel"/>
              </a:rPr>
              <a:t>.” Luke 2.10</a:t>
            </a:r>
            <a:endParaRPr lang="en-US" b="1" dirty="0">
              <a:latin typeface="Corbel"/>
              <a:cs typeface="Corbel"/>
            </a:endParaRPr>
          </a:p>
        </p:txBody>
      </p:sp>
    </p:spTree>
    <p:extLst>
      <p:ext uri="{BB962C8B-B14F-4D97-AF65-F5344CB8AC3E}">
        <p14:creationId xmlns:p14="http://schemas.microsoft.com/office/powerpoint/2010/main" val="2623962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b="1" dirty="0" smtClean="0">
                <a:latin typeface="Corbel"/>
                <a:cs typeface="Corbel"/>
              </a:rPr>
              <a:t>The word "gospel" means </a:t>
            </a:r>
            <a:r>
              <a:rPr lang="en-US" b="1" dirty="0" smtClean="0">
                <a:latin typeface="Corbel"/>
                <a:cs typeface="Corbel"/>
              </a:rPr>
              <a:t>"GOOD </a:t>
            </a:r>
            <a:r>
              <a:rPr lang="en-US" b="1" dirty="0" smtClean="0">
                <a:latin typeface="Corbel"/>
                <a:cs typeface="Corbel"/>
              </a:rPr>
              <a:t>NEWS”:</a:t>
            </a:r>
          </a:p>
          <a:p>
            <a:pPr marL="0" indent="0">
              <a:buNone/>
            </a:pPr>
            <a:endParaRPr lang="en-US" b="1" dirty="0">
              <a:latin typeface="Corbel"/>
              <a:cs typeface="Corbel"/>
            </a:endParaRPr>
          </a:p>
          <a:p>
            <a:pPr marL="0" indent="0">
              <a:buNone/>
            </a:pPr>
            <a:r>
              <a:rPr lang="en-US" b="1" dirty="0">
                <a:latin typeface="Corbel"/>
                <a:cs typeface="Corbel"/>
              </a:rPr>
              <a:t>And he came to Nazareth, where he had been brought up. And as was his custom, he went to the synagogue on the Sabbath day, and he stood up to </a:t>
            </a:r>
            <a:r>
              <a:rPr lang="en-US" b="1" dirty="0" smtClean="0">
                <a:latin typeface="Corbel"/>
                <a:cs typeface="Corbel"/>
              </a:rPr>
              <a:t>read. And </a:t>
            </a:r>
            <a:r>
              <a:rPr lang="en-US" b="1" dirty="0">
                <a:latin typeface="Corbel"/>
                <a:cs typeface="Corbel"/>
              </a:rPr>
              <a:t>the scroll of the prophet Isaiah was given to him. He unrolled the scroll and found the place where it was written</a:t>
            </a:r>
            <a:r>
              <a:rPr lang="en-US" b="1" dirty="0" smtClean="0">
                <a:latin typeface="Corbel"/>
                <a:cs typeface="Corbel"/>
              </a:rPr>
              <a:t>, “</a:t>
            </a:r>
            <a:r>
              <a:rPr lang="en-US" b="1" dirty="0">
                <a:latin typeface="Corbel"/>
                <a:cs typeface="Corbel"/>
              </a:rPr>
              <a:t>The Spirit of the Lord is upon me</a:t>
            </a:r>
            <a:r>
              <a:rPr lang="en-US" b="1" dirty="0" smtClean="0">
                <a:latin typeface="Corbel"/>
                <a:cs typeface="Corbel"/>
              </a:rPr>
              <a:t>, because </a:t>
            </a:r>
            <a:r>
              <a:rPr lang="en-US" b="1" dirty="0">
                <a:latin typeface="Corbel"/>
                <a:cs typeface="Corbel"/>
              </a:rPr>
              <a:t>he has anointed </a:t>
            </a:r>
            <a:r>
              <a:rPr lang="en-US" b="1" dirty="0" smtClean="0">
                <a:latin typeface="Corbel"/>
                <a:cs typeface="Corbel"/>
              </a:rPr>
              <a:t>me to </a:t>
            </a:r>
            <a:r>
              <a:rPr lang="en-US" b="1" dirty="0">
                <a:latin typeface="Corbel"/>
                <a:cs typeface="Corbel"/>
              </a:rPr>
              <a:t>proclaim good news to the </a:t>
            </a:r>
            <a:r>
              <a:rPr lang="en-US" b="1" dirty="0" smtClean="0">
                <a:latin typeface="Corbel"/>
                <a:cs typeface="Corbel"/>
              </a:rPr>
              <a:t>poor.</a:t>
            </a:r>
            <a:endParaRPr lang="en-US" b="1" dirty="0">
              <a:latin typeface="Corbel"/>
              <a:cs typeface="Corbel"/>
            </a:endParaRPr>
          </a:p>
        </p:txBody>
      </p:sp>
    </p:spTree>
    <p:extLst>
      <p:ext uri="{BB962C8B-B14F-4D97-AF65-F5344CB8AC3E}">
        <p14:creationId xmlns:p14="http://schemas.microsoft.com/office/powerpoint/2010/main" val="2744986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0" indent="0">
              <a:buNone/>
            </a:pPr>
            <a:r>
              <a:rPr lang="en-US" b="1" dirty="0" smtClean="0">
                <a:latin typeface="Corbel"/>
                <a:cs typeface="Corbel"/>
              </a:rPr>
              <a:t>The word "gospel" means </a:t>
            </a:r>
            <a:r>
              <a:rPr lang="en-US" b="1" dirty="0" smtClean="0">
                <a:latin typeface="Corbel"/>
                <a:cs typeface="Corbel"/>
              </a:rPr>
              <a:t>"GOOD </a:t>
            </a:r>
            <a:r>
              <a:rPr lang="en-US" b="1" dirty="0" smtClean="0">
                <a:latin typeface="Corbel"/>
                <a:cs typeface="Corbel"/>
              </a:rPr>
              <a:t>NEWS”:</a:t>
            </a:r>
          </a:p>
          <a:p>
            <a:pPr marL="0" indent="0">
              <a:buNone/>
            </a:pPr>
            <a:endParaRPr lang="en-US" b="1" dirty="0">
              <a:latin typeface="Corbel"/>
              <a:cs typeface="Corbel"/>
            </a:endParaRPr>
          </a:p>
          <a:p>
            <a:pPr marL="0" indent="0">
              <a:buNone/>
            </a:pPr>
            <a:r>
              <a:rPr lang="en-US" b="1" dirty="0" smtClean="0">
                <a:latin typeface="Corbel"/>
                <a:cs typeface="Corbel"/>
              </a:rPr>
              <a:t>He </a:t>
            </a:r>
            <a:r>
              <a:rPr lang="en-US" b="1" dirty="0">
                <a:latin typeface="Corbel"/>
                <a:cs typeface="Corbel"/>
              </a:rPr>
              <a:t>has sent me to proclaim liberty to the </a:t>
            </a:r>
            <a:r>
              <a:rPr lang="en-US" b="1" dirty="0" smtClean="0">
                <a:latin typeface="Corbel"/>
                <a:cs typeface="Corbel"/>
              </a:rPr>
              <a:t>captives and </a:t>
            </a:r>
            <a:r>
              <a:rPr lang="en-US" b="1" dirty="0">
                <a:latin typeface="Corbel"/>
                <a:cs typeface="Corbel"/>
              </a:rPr>
              <a:t>recovering of sight to the blind</a:t>
            </a:r>
            <a:r>
              <a:rPr lang="en-US" b="1" dirty="0" smtClean="0">
                <a:latin typeface="Corbel"/>
                <a:cs typeface="Corbel"/>
              </a:rPr>
              <a:t>, to </a:t>
            </a:r>
            <a:r>
              <a:rPr lang="en-US" b="1" dirty="0">
                <a:latin typeface="Corbel"/>
                <a:cs typeface="Corbel"/>
              </a:rPr>
              <a:t>set at liberty those who are oppressed</a:t>
            </a:r>
            <a:r>
              <a:rPr lang="en-US" b="1" dirty="0" smtClean="0">
                <a:latin typeface="Corbel"/>
                <a:cs typeface="Corbel"/>
              </a:rPr>
              <a:t>, to </a:t>
            </a:r>
            <a:r>
              <a:rPr lang="en-US" b="1" dirty="0">
                <a:latin typeface="Corbel"/>
                <a:cs typeface="Corbel"/>
              </a:rPr>
              <a:t>proclaim the year of the Lord's favor.</a:t>
            </a:r>
            <a:r>
              <a:rPr lang="en-US" b="1" dirty="0" smtClean="0">
                <a:latin typeface="Corbel"/>
                <a:cs typeface="Corbel"/>
              </a:rPr>
              <a:t>” And </a:t>
            </a:r>
            <a:r>
              <a:rPr lang="en-US" b="1" dirty="0">
                <a:latin typeface="Corbel"/>
                <a:cs typeface="Corbel"/>
              </a:rPr>
              <a:t>he rolled up the scroll and gave it back to the attendant and sat down. And the eyes of all in the synagogue were fixed on </a:t>
            </a:r>
            <a:r>
              <a:rPr lang="en-US" b="1" dirty="0" smtClean="0">
                <a:latin typeface="Corbel"/>
                <a:cs typeface="Corbel"/>
              </a:rPr>
              <a:t>him. And </a:t>
            </a:r>
            <a:r>
              <a:rPr lang="en-US" b="1" dirty="0">
                <a:latin typeface="Corbel"/>
                <a:cs typeface="Corbel"/>
              </a:rPr>
              <a:t>he began to say to them, “Today this Scripture has been fulfilled in your hearing.</a:t>
            </a:r>
            <a:r>
              <a:rPr lang="en-US" b="1" dirty="0" smtClean="0">
                <a:latin typeface="Corbel"/>
                <a:cs typeface="Corbel"/>
              </a:rPr>
              <a:t>” Luke 4.16-21</a:t>
            </a:r>
            <a:endParaRPr lang="en-US" b="1" dirty="0">
              <a:latin typeface="Corbel"/>
              <a:cs typeface="Corbel"/>
            </a:endParaRPr>
          </a:p>
        </p:txBody>
      </p:sp>
    </p:spTree>
    <p:extLst>
      <p:ext uri="{BB962C8B-B14F-4D97-AF65-F5344CB8AC3E}">
        <p14:creationId xmlns:p14="http://schemas.microsoft.com/office/powerpoint/2010/main" val="2227973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latin typeface="Corbel"/>
                <a:cs typeface="Corbel"/>
              </a:rPr>
              <a:t>The gospel SAVES:</a:t>
            </a:r>
          </a:p>
          <a:p>
            <a:pPr marL="0" indent="0">
              <a:spcBef>
                <a:spcPts val="0"/>
              </a:spcBef>
              <a:buNone/>
            </a:pPr>
            <a:endParaRPr lang="en-US" b="1" dirty="0" smtClean="0">
              <a:latin typeface="Corbel"/>
              <a:cs typeface="Corbel"/>
            </a:endParaRPr>
          </a:p>
          <a:p>
            <a:pPr marL="0" indent="0">
              <a:spcBef>
                <a:spcPts val="0"/>
              </a:spcBef>
              <a:buNone/>
            </a:pPr>
            <a:r>
              <a:rPr lang="en-US" b="1" dirty="0">
                <a:latin typeface="Corbel"/>
                <a:cs typeface="Corbel"/>
              </a:rPr>
              <a:t>For I am not ashamed of the gospel, for it is the power of God for salvation to everyone who believes, to the Jew first and also to the Greek</a:t>
            </a:r>
            <a:r>
              <a:rPr lang="en-US" b="1" dirty="0" smtClean="0">
                <a:latin typeface="Corbel"/>
                <a:cs typeface="Corbel"/>
              </a:rPr>
              <a:t>. Rom. 1.16</a:t>
            </a:r>
          </a:p>
          <a:p>
            <a:pPr marL="0" indent="0">
              <a:spcBef>
                <a:spcPts val="0"/>
              </a:spcBef>
              <a:buNone/>
            </a:pPr>
            <a:endParaRPr lang="en-US" b="1" dirty="0">
              <a:latin typeface="Corbel"/>
              <a:cs typeface="Corbel"/>
            </a:endParaRPr>
          </a:p>
          <a:p>
            <a:pPr marL="0" indent="0">
              <a:spcBef>
                <a:spcPts val="0"/>
              </a:spcBef>
              <a:buNone/>
            </a:pPr>
            <a:r>
              <a:rPr lang="en-US" b="1" dirty="0" smtClean="0">
                <a:latin typeface="Corbel"/>
                <a:cs typeface="Corbel"/>
              </a:rPr>
              <a:t>…and </a:t>
            </a:r>
            <a:r>
              <a:rPr lang="en-US" b="1" dirty="0">
                <a:latin typeface="Corbel"/>
                <a:cs typeface="Corbel"/>
              </a:rPr>
              <a:t>you will know the truth, and the truth will set you free</a:t>
            </a:r>
            <a:r>
              <a:rPr lang="en-US" b="1" dirty="0" smtClean="0">
                <a:latin typeface="Corbel"/>
                <a:cs typeface="Corbel"/>
              </a:rPr>
              <a:t>. John 8.32</a:t>
            </a:r>
            <a:endParaRPr lang="en-US" b="1" dirty="0">
              <a:latin typeface="Corbel"/>
              <a:cs typeface="Corbel"/>
            </a:endParaRPr>
          </a:p>
        </p:txBody>
      </p:sp>
    </p:spTree>
    <p:extLst>
      <p:ext uri="{BB962C8B-B14F-4D97-AF65-F5344CB8AC3E}">
        <p14:creationId xmlns:p14="http://schemas.microsoft.com/office/powerpoint/2010/main" val="4001785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p:txBody>
          <a:bodyPr>
            <a:noAutofit/>
          </a:bodyPr>
          <a:lstStyle/>
          <a:p>
            <a:pPr marL="0" indent="0">
              <a:lnSpc>
                <a:spcPct val="110000"/>
              </a:lnSpc>
              <a:spcBef>
                <a:spcPts val="0"/>
              </a:spcBef>
              <a:buNone/>
            </a:pPr>
            <a:r>
              <a:rPr lang="en-US" sz="3000" b="1" dirty="0">
                <a:latin typeface="Corbel"/>
                <a:cs typeface="Corbel"/>
              </a:rPr>
              <a:t>The gospel CHANGES</a:t>
            </a:r>
            <a:r>
              <a:rPr lang="en-US" sz="3000" b="1" dirty="0" smtClean="0">
                <a:latin typeface="Corbel"/>
                <a:cs typeface="Corbel"/>
              </a:rPr>
              <a:t>:</a:t>
            </a:r>
          </a:p>
          <a:p>
            <a:pPr marL="0" indent="0">
              <a:lnSpc>
                <a:spcPct val="110000"/>
              </a:lnSpc>
              <a:spcBef>
                <a:spcPts val="0"/>
              </a:spcBef>
              <a:buNone/>
            </a:pPr>
            <a:endParaRPr lang="en-US" sz="3000" b="1" dirty="0">
              <a:latin typeface="Corbel"/>
              <a:cs typeface="Corbel"/>
            </a:endParaRPr>
          </a:p>
          <a:p>
            <a:pPr marL="0" indent="0">
              <a:lnSpc>
                <a:spcPct val="110000"/>
              </a:lnSpc>
              <a:spcBef>
                <a:spcPts val="0"/>
              </a:spcBef>
              <a:buNone/>
            </a:pPr>
            <a:r>
              <a:rPr lang="en-US" sz="3000" b="1" dirty="0" smtClean="0">
                <a:latin typeface="Corbel"/>
                <a:cs typeface="Corbel"/>
              </a:rPr>
              <a:t>…And </a:t>
            </a:r>
            <a:r>
              <a:rPr lang="en-US" sz="3000" b="1" dirty="0">
                <a:latin typeface="Corbel"/>
                <a:cs typeface="Corbel"/>
              </a:rPr>
              <a:t>such were some of </a:t>
            </a:r>
            <a:r>
              <a:rPr lang="en-US" sz="3000" b="1" dirty="0" smtClean="0">
                <a:latin typeface="Corbel"/>
                <a:cs typeface="Corbel"/>
              </a:rPr>
              <a:t>you… 1 </a:t>
            </a:r>
            <a:r>
              <a:rPr lang="en-US" sz="3000" b="1" dirty="0">
                <a:latin typeface="Corbel"/>
                <a:cs typeface="Corbel"/>
              </a:rPr>
              <a:t>Cor. </a:t>
            </a:r>
            <a:r>
              <a:rPr lang="en-US" sz="3000" b="1" dirty="0" smtClean="0">
                <a:latin typeface="Corbel"/>
                <a:cs typeface="Corbel"/>
              </a:rPr>
              <a:t>6.11</a:t>
            </a:r>
            <a:endParaRPr lang="en-US" sz="3000" b="1" dirty="0">
              <a:latin typeface="Corbel"/>
              <a:cs typeface="Corbel"/>
            </a:endParaRPr>
          </a:p>
          <a:p>
            <a:pPr marL="0" indent="0">
              <a:lnSpc>
                <a:spcPct val="110000"/>
              </a:lnSpc>
              <a:spcBef>
                <a:spcPts val="0"/>
              </a:spcBef>
              <a:buNone/>
            </a:pPr>
            <a:endParaRPr lang="en-US" sz="3000" b="1" dirty="0" smtClean="0">
              <a:latin typeface="Corbel"/>
              <a:cs typeface="Corbel"/>
            </a:endParaRPr>
          </a:p>
          <a:p>
            <a:pPr marL="0" indent="0">
              <a:lnSpc>
                <a:spcPct val="110000"/>
              </a:lnSpc>
              <a:spcBef>
                <a:spcPts val="0"/>
              </a:spcBef>
              <a:buNone/>
            </a:pPr>
            <a:r>
              <a:rPr lang="en-US" sz="3000" b="1" dirty="0" smtClean="0">
                <a:latin typeface="Corbel"/>
                <a:cs typeface="Corbel"/>
              </a:rPr>
              <a:t>“…He </a:t>
            </a:r>
            <a:r>
              <a:rPr lang="en-US" sz="3000" b="1" dirty="0">
                <a:latin typeface="Corbel"/>
                <a:cs typeface="Corbel"/>
              </a:rPr>
              <a:t>who used to persecute us is now preaching the faith he once tried to </a:t>
            </a:r>
            <a:r>
              <a:rPr lang="en-US" sz="3000" b="1" dirty="0" smtClean="0">
                <a:latin typeface="Corbel"/>
                <a:cs typeface="Corbel"/>
              </a:rPr>
              <a:t>destroy…”</a:t>
            </a:r>
            <a:r>
              <a:rPr lang="en-US" sz="3000" b="1" dirty="0">
                <a:latin typeface="Corbel"/>
                <a:cs typeface="Corbel"/>
              </a:rPr>
              <a:t>Gal. 1.23-</a:t>
            </a:r>
            <a:r>
              <a:rPr lang="en-US" sz="3000" b="1" dirty="0" smtClean="0">
                <a:latin typeface="Corbel"/>
                <a:cs typeface="Corbel"/>
              </a:rPr>
              <a:t>24</a:t>
            </a:r>
          </a:p>
          <a:p>
            <a:pPr marL="0" indent="0">
              <a:lnSpc>
                <a:spcPct val="110000"/>
              </a:lnSpc>
              <a:spcBef>
                <a:spcPts val="0"/>
              </a:spcBef>
              <a:buNone/>
            </a:pPr>
            <a:endParaRPr lang="en-US" sz="3000" b="1" dirty="0">
              <a:latin typeface="Corbel"/>
              <a:cs typeface="Corbel"/>
            </a:endParaRPr>
          </a:p>
          <a:p>
            <a:pPr marL="0" indent="0">
              <a:lnSpc>
                <a:spcPct val="110000"/>
              </a:lnSpc>
              <a:spcBef>
                <a:spcPts val="0"/>
              </a:spcBef>
              <a:buNone/>
            </a:pPr>
            <a:r>
              <a:rPr lang="en-US" sz="3000" b="1" dirty="0">
                <a:latin typeface="Corbel"/>
                <a:cs typeface="Corbel"/>
              </a:rPr>
              <a:t>But when I saw that their conduct was not in step with the truth of the </a:t>
            </a:r>
            <a:r>
              <a:rPr lang="en-US" sz="3000" b="1" dirty="0" smtClean="0">
                <a:latin typeface="Corbel"/>
                <a:cs typeface="Corbel"/>
              </a:rPr>
              <a:t>gospel… Gal. 2.14</a:t>
            </a:r>
            <a:endParaRPr lang="en-US" sz="3000" b="1" dirty="0">
              <a:latin typeface="Corbel"/>
              <a:cs typeface="Corbel"/>
            </a:endParaRPr>
          </a:p>
        </p:txBody>
      </p:sp>
    </p:spTree>
    <p:extLst>
      <p:ext uri="{BB962C8B-B14F-4D97-AF65-F5344CB8AC3E}">
        <p14:creationId xmlns:p14="http://schemas.microsoft.com/office/powerpoint/2010/main" val="4125782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b="1" dirty="0">
                <a:latin typeface="Corbel"/>
                <a:cs typeface="Corbel"/>
              </a:rPr>
              <a:t>The gospel CHANGES</a:t>
            </a:r>
            <a:r>
              <a:rPr lang="en-US" b="1" dirty="0" smtClean="0">
                <a:latin typeface="Corbel"/>
                <a:cs typeface="Corbel"/>
              </a:rPr>
              <a:t>:</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Only </a:t>
            </a:r>
            <a:r>
              <a:rPr lang="en-US" b="1" dirty="0">
                <a:latin typeface="Corbel"/>
                <a:cs typeface="Corbel"/>
              </a:rPr>
              <a:t>let your manner of life be </a:t>
            </a:r>
            <a:r>
              <a:rPr lang="en-US" b="1" dirty="0" smtClean="0">
                <a:latin typeface="Corbel"/>
                <a:cs typeface="Corbel"/>
              </a:rPr>
              <a:t>worthy</a:t>
            </a:r>
            <a:r>
              <a:rPr lang="en-US" b="1" dirty="0">
                <a:latin typeface="Corbel"/>
                <a:cs typeface="Corbel"/>
              </a:rPr>
              <a:t> </a:t>
            </a:r>
            <a:r>
              <a:rPr lang="en-US" b="1" dirty="0" smtClean="0">
                <a:latin typeface="Corbel"/>
                <a:cs typeface="Corbel"/>
              </a:rPr>
              <a:t>of </a:t>
            </a:r>
            <a:r>
              <a:rPr lang="en-US" b="1" dirty="0">
                <a:latin typeface="Corbel"/>
                <a:cs typeface="Corbel"/>
              </a:rPr>
              <a:t>the gospel of Christ, so that whether I come and see you or am absent, I may hear of you that you are standing firm in one spirit, with one mind striving side by side for the faith of the </a:t>
            </a:r>
            <a:r>
              <a:rPr lang="en-US" b="1" dirty="0" smtClean="0">
                <a:latin typeface="Corbel"/>
                <a:cs typeface="Corbel"/>
              </a:rPr>
              <a:t>gospel… Phil</a:t>
            </a:r>
            <a:r>
              <a:rPr lang="en-US" b="1" dirty="0">
                <a:latin typeface="Corbel"/>
                <a:cs typeface="Corbel"/>
              </a:rPr>
              <a:t>. 1.27</a:t>
            </a:r>
            <a:endParaRPr lang="en-US" b="1" dirty="0">
              <a:latin typeface="Corbel"/>
              <a:cs typeface="Corbel"/>
            </a:endParaRPr>
          </a:p>
        </p:txBody>
      </p:sp>
    </p:spTree>
    <p:extLst>
      <p:ext uri="{BB962C8B-B14F-4D97-AF65-F5344CB8AC3E}">
        <p14:creationId xmlns:p14="http://schemas.microsoft.com/office/powerpoint/2010/main" val="563495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Facts to BELIEVE</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latin typeface="Corbel"/>
                <a:cs typeface="Corbel"/>
              </a:rPr>
              <a:t>He </a:t>
            </a:r>
            <a:r>
              <a:rPr lang="en-US" b="1" dirty="0">
                <a:latin typeface="Corbel"/>
                <a:cs typeface="Corbel"/>
              </a:rPr>
              <a:t>lived on the </a:t>
            </a:r>
            <a:r>
              <a:rPr lang="en-US" b="1" dirty="0" smtClean="0">
                <a:latin typeface="Corbel"/>
                <a:cs typeface="Corbel"/>
              </a:rPr>
              <a:t>EARTH: </a:t>
            </a:r>
            <a:r>
              <a:rPr lang="en-US" b="1" dirty="0" smtClean="0">
                <a:latin typeface="Corbel"/>
                <a:cs typeface="Corbel"/>
              </a:rPr>
              <a:t>John </a:t>
            </a:r>
            <a:r>
              <a:rPr lang="en-US" b="1" dirty="0">
                <a:latin typeface="Corbel"/>
                <a:cs typeface="Corbel"/>
              </a:rPr>
              <a:t>1.14</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He </a:t>
            </a:r>
            <a:r>
              <a:rPr lang="en-US" b="1" dirty="0">
                <a:latin typeface="Corbel"/>
                <a:cs typeface="Corbel"/>
              </a:rPr>
              <a:t>lived without </a:t>
            </a:r>
            <a:r>
              <a:rPr lang="en-US" b="1" dirty="0" smtClean="0">
                <a:latin typeface="Corbel"/>
                <a:cs typeface="Corbel"/>
              </a:rPr>
              <a:t>SIN: </a:t>
            </a:r>
            <a:r>
              <a:rPr lang="en-US" b="1" dirty="0">
                <a:latin typeface="Corbel"/>
                <a:cs typeface="Corbel"/>
              </a:rPr>
              <a:t>John </a:t>
            </a:r>
            <a:r>
              <a:rPr lang="en-US" b="1" dirty="0" smtClean="0">
                <a:latin typeface="Corbel"/>
                <a:cs typeface="Corbel"/>
              </a:rPr>
              <a:t>7.18</a:t>
            </a:r>
          </a:p>
          <a:p>
            <a:pPr marL="0" indent="0">
              <a:spcBef>
                <a:spcPts val="0"/>
              </a:spcBef>
              <a:buNone/>
            </a:pPr>
            <a:endParaRPr lang="en-US" b="1" dirty="0">
              <a:latin typeface="Corbel"/>
              <a:cs typeface="Corbel"/>
            </a:endParaRPr>
          </a:p>
          <a:p>
            <a:pPr marL="0" indent="0">
              <a:spcBef>
                <a:spcPts val="0"/>
              </a:spcBef>
              <a:buNone/>
            </a:pPr>
            <a:r>
              <a:rPr lang="en-US" b="1" dirty="0">
                <a:latin typeface="Corbel"/>
                <a:cs typeface="Corbel"/>
              </a:rPr>
              <a:t>His words contained </a:t>
            </a:r>
            <a:r>
              <a:rPr lang="en-US" b="1" dirty="0" smtClean="0">
                <a:latin typeface="Corbel"/>
                <a:cs typeface="Corbel"/>
              </a:rPr>
              <a:t>LIFE: </a:t>
            </a:r>
            <a:r>
              <a:rPr lang="en-US" b="1" dirty="0">
                <a:latin typeface="Corbel"/>
                <a:cs typeface="Corbel"/>
              </a:rPr>
              <a:t>John </a:t>
            </a:r>
            <a:r>
              <a:rPr lang="en-US" b="1" dirty="0" smtClean="0">
                <a:latin typeface="Corbel"/>
                <a:cs typeface="Corbel"/>
              </a:rPr>
              <a:t>6.68</a:t>
            </a:r>
          </a:p>
          <a:p>
            <a:pPr marL="0" indent="0">
              <a:spcBef>
                <a:spcPts val="0"/>
              </a:spcBef>
              <a:buNone/>
            </a:pPr>
            <a:endParaRPr lang="en-US" b="1" dirty="0">
              <a:latin typeface="Corbel"/>
              <a:cs typeface="Corbel"/>
            </a:endParaRPr>
          </a:p>
          <a:p>
            <a:pPr marL="0" indent="0">
              <a:spcBef>
                <a:spcPts val="0"/>
              </a:spcBef>
              <a:buNone/>
            </a:pPr>
            <a:r>
              <a:rPr lang="en-US" b="1" dirty="0" smtClean="0">
                <a:latin typeface="Corbel"/>
                <a:cs typeface="Corbel"/>
              </a:rPr>
              <a:t>He was approved </a:t>
            </a:r>
            <a:r>
              <a:rPr lang="en-US" b="1" dirty="0">
                <a:latin typeface="Corbel"/>
                <a:cs typeface="Corbel"/>
              </a:rPr>
              <a:t>of God by His </a:t>
            </a:r>
            <a:r>
              <a:rPr lang="en-US" b="1" dirty="0" smtClean="0">
                <a:latin typeface="Corbel"/>
                <a:cs typeface="Corbel"/>
              </a:rPr>
              <a:t>WORKS: </a:t>
            </a:r>
            <a:r>
              <a:rPr lang="en-US" b="1" dirty="0">
                <a:latin typeface="Corbel"/>
                <a:cs typeface="Corbel"/>
              </a:rPr>
              <a:t>John 5.36; </a:t>
            </a:r>
            <a:r>
              <a:rPr lang="en-US" b="1" dirty="0" smtClean="0">
                <a:latin typeface="Corbel"/>
                <a:cs typeface="Corbel"/>
              </a:rPr>
              <a:t>cf. Acts 2.22; John 20.30-31</a:t>
            </a:r>
            <a:endParaRPr lang="en-US" b="1" dirty="0">
              <a:latin typeface="Corbel"/>
              <a:cs typeface="Corbel"/>
            </a:endParaRPr>
          </a:p>
        </p:txBody>
      </p:sp>
    </p:spTree>
    <p:extLst>
      <p:ext uri="{BB962C8B-B14F-4D97-AF65-F5344CB8AC3E}">
        <p14:creationId xmlns:p14="http://schemas.microsoft.com/office/powerpoint/2010/main" val="3403048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Facts to BELIEVE</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latin typeface="Corbel"/>
                <a:cs typeface="Corbel"/>
              </a:rPr>
              <a:t>He died on a </a:t>
            </a:r>
            <a:r>
              <a:rPr lang="en-US" b="1" dirty="0" smtClean="0">
                <a:latin typeface="Corbel"/>
                <a:cs typeface="Corbel"/>
              </a:rPr>
              <a:t>CROSS: Isaiah </a:t>
            </a:r>
            <a:r>
              <a:rPr lang="en-US" b="1" dirty="0" smtClean="0">
                <a:latin typeface="Corbel"/>
                <a:cs typeface="Corbel"/>
              </a:rPr>
              <a:t>53.4-</a:t>
            </a:r>
            <a:r>
              <a:rPr lang="en-US" b="1" dirty="0">
                <a:latin typeface="Corbel"/>
                <a:cs typeface="Corbel"/>
              </a:rPr>
              <a:t>6; </a:t>
            </a:r>
            <a:r>
              <a:rPr lang="en-US" b="1" dirty="0" smtClean="0">
                <a:latin typeface="Corbel"/>
                <a:cs typeface="Corbel"/>
              </a:rPr>
              <a:t>Acts 10.39</a:t>
            </a:r>
            <a:endParaRPr lang="en-US" b="1" dirty="0" smtClean="0">
              <a:latin typeface="Corbel"/>
              <a:cs typeface="Corbel"/>
            </a:endParaRP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He </a:t>
            </a:r>
            <a:r>
              <a:rPr lang="en-US" b="1" dirty="0" smtClean="0">
                <a:latin typeface="Corbel"/>
                <a:cs typeface="Corbel"/>
              </a:rPr>
              <a:t>was </a:t>
            </a:r>
            <a:r>
              <a:rPr lang="en-US" b="1" dirty="0" smtClean="0">
                <a:latin typeface="Corbel"/>
                <a:cs typeface="Corbel"/>
              </a:rPr>
              <a:t>a SACRIFICE for </a:t>
            </a:r>
            <a:r>
              <a:rPr lang="en-US" b="1" dirty="0" smtClean="0">
                <a:latin typeface="Corbel"/>
                <a:cs typeface="Corbel"/>
              </a:rPr>
              <a:t>sins: </a:t>
            </a:r>
            <a:r>
              <a:rPr lang="en-US" b="1" dirty="0" smtClean="0">
                <a:latin typeface="Corbel"/>
                <a:cs typeface="Corbel"/>
              </a:rPr>
              <a:t>Rom. 3.23; John </a:t>
            </a:r>
            <a:r>
              <a:rPr lang="en-US" b="1" dirty="0" smtClean="0">
                <a:latin typeface="Corbel"/>
                <a:cs typeface="Corbel"/>
              </a:rPr>
              <a:t>1.29; </a:t>
            </a:r>
            <a:r>
              <a:rPr lang="en-US" b="1" dirty="0" smtClean="0">
                <a:latin typeface="Corbel"/>
                <a:cs typeface="Corbel"/>
              </a:rPr>
              <a:t>1 </a:t>
            </a:r>
            <a:r>
              <a:rPr lang="en-US" b="1" dirty="0">
                <a:latin typeface="Corbel"/>
                <a:cs typeface="Corbel"/>
              </a:rPr>
              <a:t>John 4.9-</a:t>
            </a:r>
            <a:r>
              <a:rPr lang="en-US" b="1" dirty="0" smtClean="0">
                <a:latin typeface="Corbel"/>
                <a:cs typeface="Corbel"/>
              </a:rPr>
              <a:t>10</a:t>
            </a:r>
          </a:p>
          <a:p>
            <a:pPr marL="0" indent="0">
              <a:spcBef>
                <a:spcPts val="0"/>
              </a:spcBef>
              <a:buNone/>
            </a:pPr>
            <a:endParaRPr lang="en-US" b="1" dirty="0">
              <a:latin typeface="Corbel"/>
              <a:cs typeface="Corbel"/>
            </a:endParaRPr>
          </a:p>
          <a:p>
            <a:pPr marL="0" indent="0">
              <a:spcBef>
                <a:spcPts val="0"/>
              </a:spcBef>
              <a:buNone/>
            </a:pPr>
            <a:r>
              <a:rPr lang="en-US" b="1" dirty="0">
                <a:latin typeface="Corbel"/>
                <a:cs typeface="Corbel"/>
              </a:rPr>
              <a:t>He was BURIED: Mark 15.44-47</a:t>
            </a:r>
          </a:p>
          <a:p>
            <a:pPr marL="0" indent="0">
              <a:spcBef>
                <a:spcPts val="0"/>
              </a:spcBef>
              <a:buNone/>
            </a:pPr>
            <a:endParaRPr lang="en-US" b="1" dirty="0">
              <a:latin typeface="Corbel"/>
              <a:cs typeface="Corbel"/>
            </a:endParaRPr>
          </a:p>
          <a:p>
            <a:pPr marL="0" indent="0">
              <a:spcBef>
                <a:spcPts val="0"/>
              </a:spcBef>
              <a:buNone/>
            </a:pPr>
            <a:r>
              <a:rPr lang="en-US" b="1" dirty="0">
                <a:latin typeface="Corbel"/>
                <a:cs typeface="Corbel"/>
              </a:rPr>
              <a:t>He was RAISED from the </a:t>
            </a:r>
            <a:r>
              <a:rPr lang="en-US" b="1" dirty="0" smtClean="0">
                <a:latin typeface="Corbel"/>
                <a:cs typeface="Corbel"/>
              </a:rPr>
              <a:t>dead: Acts </a:t>
            </a:r>
            <a:r>
              <a:rPr lang="en-US" b="1" dirty="0">
                <a:latin typeface="Corbel"/>
                <a:cs typeface="Corbel"/>
              </a:rPr>
              <a:t>2.24-</a:t>
            </a:r>
            <a:r>
              <a:rPr lang="en-US" b="1" dirty="0" smtClean="0">
                <a:latin typeface="Corbel"/>
                <a:cs typeface="Corbel"/>
              </a:rPr>
              <a:t>32; </a:t>
            </a:r>
            <a:r>
              <a:rPr lang="en-US" b="1" dirty="0">
                <a:latin typeface="Corbel"/>
                <a:cs typeface="Corbel"/>
              </a:rPr>
              <a:t>Rom. </a:t>
            </a:r>
            <a:r>
              <a:rPr lang="en-US" b="1" dirty="0" smtClean="0">
                <a:latin typeface="Corbel"/>
                <a:cs typeface="Corbel"/>
              </a:rPr>
              <a:t>1.4</a:t>
            </a:r>
            <a:endParaRPr lang="en-US" b="1" dirty="0">
              <a:latin typeface="Corbel"/>
              <a:cs typeface="Corbel"/>
            </a:endParaRPr>
          </a:p>
        </p:txBody>
      </p:sp>
    </p:spTree>
    <p:extLst>
      <p:ext uri="{BB962C8B-B14F-4D97-AF65-F5344CB8AC3E}">
        <p14:creationId xmlns:p14="http://schemas.microsoft.com/office/powerpoint/2010/main" val="2764520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2936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2824"/>
            <a:ext cx="8229600" cy="5752353"/>
          </a:xfrm>
        </p:spPr>
        <p:txBody>
          <a:bodyPr>
            <a:normAutofit/>
          </a:bodyPr>
          <a:lstStyle/>
          <a:p>
            <a:pPr marL="0" indent="0" algn="ctr">
              <a:spcBef>
                <a:spcPts val="0"/>
              </a:spcBef>
              <a:buNone/>
            </a:pPr>
            <a:r>
              <a:rPr lang="en-US" b="1" dirty="0">
                <a:latin typeface="Corbel"/>
                <a:cs typeface="Corbel"/>
              </a:rPr>
              <a:t>Now I would remind you, brothers</a:t>
            </a:r>
            <a:r>
              <a:rPr lang="en-US" b="1" dirty="0" smtClean="0">
                <a:latin typeface="Corbel"/>
                <a:cs typeface="Corbel"/>
              </a:rPr>
              <a:t>,</a:t>
            </a:r>
            <a:r>
              <a:rPr lang="en-US" b="1" dirty="0">
                <a:latin typeface="Corbel"/>
                <a:cs typeface="Corbel"/>
              </a:rPr>
              <a:t> </a:t>
            </a:r>
            <a:r>
              <a:rPr lang="en-US" b="1" dirty="0" smtClean="0">
                <a:latin typeface="Corbel"/>
                <a:cs typeface="Corbel"/>
              </a:rPr>
              <a:t>of </a:t>
            </a:r>
            <a:r>
              <a:rPr lang="en-US" b="1" dirty="0">
                <a:latin typeface="Corbel"/>
                <a:cs typeface="Corbel"/>
              </a:rPr>
              <a:t>the </a:t>
            </a:r>
            <a:r>
              <a:rPr lang="en-US" b="1" dirty="0">
                <a:solidFill>
                  <a:schemeClr val="accent2"/>
                </a:solidFill>
                <a:latin typeface="Corbel"/>
                <a:cs typeface="Corbel"/>
              </a:rPr>
              <a:t>gospel</a:t>
            </a:r>
            <a:r>
              <a:rPr lang="en-US" b="1" dirty="0">
                <a:latin typeface="Corbel"/>
                <a:cs typeface="Corbel"/>
              </a:rPr>
              <a:t> I preached to you, which you received, in which you stand</a:t>
            </a:r>
            <a:r>
              <a:rPr lang="en-US" b="1" dirty="0" smtClean="0">
                <a:latin typeface="Corbel"/>
                <a:cs typeface="Corbel"/>
              </a:rPr>
              <a:t>, and </a:t>
            </a:r>
            <a:r>
              <a:rPr lang="en-US" b="1" dirty="0">
                <a:latin typeface="Corbel"/>
                <a:cs typeface="Corbel"/>
              </a:rPr>
              <a:t>by which you are being saved, if you hold fast to the word I preached to you—unless you believed in </a:t>
            </a:r>
            <a:r>
              <a:rPr lang="en-US" b="1" dirty="0" smtClean="0">
                <a:latin typeface="Corbel"/>
                <a:cs typeface="Corbel"/>
              </a:rPr>
              <a:t>vain. For </a:t>
            </a:r>
            <a:r>
              <a:rPr lang="en-US" b="1" dirty="0">
                <a:latin typeface="Corbel"/>
                <a:cs typeface="Corbel"/>
              </a:rPr>
              <a:t>I delivered to you as of first importance what I also received: that </a:t>
            </a:r>
            <a:r>
              <a:rPr lang="en-US" b="1" dirty="0">
                <a:solidFill>
                  <a:srgbClr val="C0504D"/>
                </a:solidFill>
                <a:latin typeface="Corbel"/>
                <a:cs typeface="Corbel"/>
              </a:rPr>
              <a:t>Christ died for our sins </a:t>
            </a:r>
            <a:r>
              <a:rPr lang="en-US" b="1" dirty="0">
                <a:latin typeface="Corbel"/>
                <a:cs typeface="Corbel"/>
              </a:rPr>
              <a:t>in accordance with the Scriptures</a:t>
            </a:r>
            <a:r>
              <a:rPr lang="en-US" b="1" dirty="0" smtClean="0">
                <a:latin typeface="Corbel"/>
                <a:cs typeface="Corbel"/>
              </a:rPr>
              <a:t>, that </a:t>
            </a:r>
            <a:r>
              <a:rPr lang="en-US" b="1" dirty="0">
                <a:solidFill>
                  <a:schemeClr val="accent2"/>
                </a:solidFill>
                <a:latin typeface="Corbel"/>
                <a:cs typeface="Corbel"/>
              </a:rPr>
              <a:t>he was buried</a:t>
            </a:r>
            <a:r>
              <a:rPr lang="en-US" b="1" dirty="0">
                <a:latin typeface="Corbel"/>
                <a:cs typeface="Corbel"/>
              </a:rPr>
              <a:t>, that </a:t>
            </a:r>
            <a:r>
              <a:rPr lang="en-US" b="1" dirty="0">
                <a:solidFill>
                  <a:srgbClr val="C0504D"/>
                </a:solidFill>
                <a:latin typeface="Corbel"/>
                <a:cs typeface="Corbel"/>
              </a:rPr>
              <a:t>he was raised on the third day </a:t>
            </a:r>
            <a:r>
              <a:rPr lang="en-US" b="1" dirty="0">
                <a:latin typeface="Corbel"/>
                <a:cs typeface="Corbel"/>
              </a:rPr>
              <a:t>in accordance with the </a:t>
            </a:r>
            <a:r>
              <a:rPr lang="en-US" b="1" dirty="0" smtClean="0">
                <a:latin typeface="Corbel"/>
                <a:cs typeface="Corbel"/>
              </a:rPr>
              <a:t>Scriptures…</a:t>
            </a:r>
          </a:p>
          <a:p>
            <a:pPr marL="0" indent="0" algn="ctr">
              <a:spcBef>
                <a:spcPts val="0"/>
              </a:spcBef>
              <a:buNone/>
            </a:pPr>
            <a:r>
              <a:rPr lang="en-US" b="1" dirty="0" smtClean="0">
                <a:latin typeface="Corbel"/>
                <a:cs typeface="Corbel"/>
              </a:rPr>
              <a:t>1 Cor. 15.1-4</a:t>
            </a:r>
            <a:endParaRPr lang="en-US" b="1" dirty="0" smtClean="0">
              <a:latin typeface="Corbel"/>
              <a:cs typeface="Corbel"/>
            </a:endParaRPr>
          </a:p>
        </p:txBody>
      </p:sp>
    </p:spTree>
    <p:extLst>
      <p:ext uri="{BB962C8B-B14F-4D97-AF65-F5344CB8AC3E}">
        <p14:creationId xmlns:p14="http://schemas.microsoft.com/office/powerpoint/2010/main" val="40120007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Facts to BELIEVE</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latin typeface="Corbel"/>
                <a:cs typeface="Corbel"/>
              </a:rPr>
              <a:t>He is </a:t>
            </a:r>
            <a:r>
              <a:rPr lang="en-US" b="1" dirty="0" smtClean="0">
                <a:latin typeface="Corbel"/>
                <a:cs typeface="Corbel"/>
              </a:rPr>
              <a:t>EXALTED in </a:t>
            </a:r>
            <a:r>
              <a:rPr lang="en-US" b="1" dirty="0" smtClean="0">
                <a:latin typeface="Corbel"/>
                <a:cs typeface="Corbel"/>
              </a:rPr>
              <a:t>Heaven: Acts 2.33-36; </a:t>
            </a:r>
            <a:r>
              <a:rPr lang="en-US" b="1" dirty="0" smtClean="0">
                <a:latin typeface="Corbel"/>
                <a:cs typeface="Corbel"/>
              </a:rPr>
              <a:t>Eph</a:t>
            </a:r>
            <a:r>
              <a:rPr lang="en-US" b="1" dirty="0" smtClean="0">
                <a:latin typeface="Corbel"/>
                <a:cs typeface="Corbel"/>
              </a:rPr>
              <a:t>. 1.20-</a:t>
            </a:r>
            <a:r>
              <a:rPr lang="en-US" b="1" dirty="0" smtClean="0">
                <a:latin typeface="Corbel"/>
                <a:cs typeface="Corbel"/>
              </a:rPr>
              <a:t>23</a:t>
            </a:r>
            <a:endParaRPr lang="en-US" b="1" dirty="0" smtClean="0">
              <a:latin typeface="Corbel"/>
              <a:cs typeface="Corbel"/>
            </a:endParaRP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He will return to </a:t>
            </a:r>
            <a:r>
              <a:rPr lang="en-US" b="1" dirty="0" smtClean="0">
                <a:latin typeface="Corbel"/>
                <a:cs typeface="Corbel"/>
              </a:rPr>
              <a:t>JUDGE the </a:t>
            </a:r>
            <a:r>
              <a:rPr lang="en-US" b="1" dirty="0" smtClean="0">
                <a:latin typeface="Corbel"/>
                <a:cs typeface="Corbel"/>
              </a:rPr>
              <a:t>world: </a:t>
            </a:r>
            <a:r>
              <a:rPr lang="en-US" b="1" dirty="0" smtClean="0">
                <a:latin typeface="Corbel"/>
                <a:cs typeface="Corbel"/>
              </a:rPr>
              <a:t>Acts 10.42</a:t>
            </a:r>
            <a:r>
              <a:rPr lang="en-US" b="1" dirty="0" smtClean="0">
                <a:latin typeface="Corbel"/>
                <a:cs typeface="Corbel"/>
              </a:rPr>
              <a:t>; 17.30-31; </a:t>
            </a:r>
            <a:r>
              <a:rPr lang="en-US" b="1" dirty="0" smtClean="0">
                <a:latin typeface="Corbel"/>
                <a:cs typeface="Corbel"/>
              </a:rPr>
              <a:t>Rev</a:t>
            </a:r>
            <a:r>
              <a:rPr lang="en-US" b="1" dirty="0" smtClean="0">
                <a:latin typeface="Corbel"/>
                <a:cs typeface="Corbel"/>
              </a:rPr>
              <a:t>. 1.7; </a:t>
            </a:r>
            <a:r>
              <a:rPr lang="en-US" b="1" dirty="0" smtClean="0">
                <a:latin typeface="Corbel"/>
                <a:cs typeface="Corbel"/>
              </a:rPr>
              <a:t>22.20</a:t>
            </a:r>
            <a:endParaRPr lang="en-US" b="1" dirty="0">
              <a:latin typeface="Corbel"/>
              <a:cs typeface="Corbel"/>
            </a:endParaRPr>
          </a:p>
        </p:txBody>
      </p:sp>
    </p:spTree>
    <p:extLst>
      <p:ext uri="{BB962C8B-B14F-4D97-AF65-F5344CB8AC3E}">
        <p14:creationId xmlns:p14="http://schemas.microsoft.com/office/powerpoint/2010/main" val="179730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Commands to OBEY</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spcBef>
                <a:spcPts val="0"/>
              </a:spcBef>
              <a:buNone/>
            </a:pPr>
            <a:r>
              <a:rPr lang="en-US" b="1" dirty="0" smtClean="0">
                <a:latin typeface="Corbel"/>
                <a:cs typeface="Corbel"/>
              </a:rPr>
              <a:t>The </a:t>
            </a:r>
            <a:r>
              <a:rPr lang="en-US" b="1" dirty="0">
                <a:latin typeface="Corbel"/>
                <a:cs typeface="Corbel"/>
              </a:rPr>
              <a:t>gospel was presented to bring about </a:t>
            </a:r>
            <a:r>
              <a:rPr lang="en-US" b="1" dirty="0" smtClean="0">
                <a:latin typeface="Corbel"/>
                <a:cs typeface="Corbel"/>
              </a:rPr>
              <a:t>OBEDIENCE: </a:t>
            </a:r>
            <a:r>
              <a:rPr lang="en-US" b="1" dirty="0">
                <a:latin typeface="Corbel"/>
                <a:cs typeface="Corbel"/>
              </a:rPr>
              <a:t>Rom. 1.1-6; 6.17</a:t>
            </a:r>
            <a:r>
              <a:rPr lang="en-US" b="1" dirty="0" smtClean="0">
                <a:latin typeface="Corbel"/>
                <a:cs typeface="Corbel"/>
              </a:rPr>
              <a:t>; 10.16; </a:t>
            </a:r>
            <a:r>
              <a:rPr lang="en-US" b="1" dirty="0">
                <a:latin typeface="Corbel"/>
                <a:cs typeface="Corbel"/>
              </a:rPr>
              <a:t>16.25-</a:t>
            </a:r>
            <a:r>
              <a:rPr lang="en-US" b="1" dirty="0" smtClean="0">
                <a:latin typeface="Corbel"/>
                <a:cs typeface="Corbel"/>
              </a:rPr>
              <a:t>26; cf. Acts </a:t>
            </a:r>
            <a:r>
              <a:rPr lang="en-US" b="1" dirty="0" smtClean="0">
                <a:latin typeface="Corbel"/>
                <a:cs typeface="Corbel"/>
              </a:rPr>
              <a:t>6.7</a:t>
            </a:r>
          </a:p>
          <a:p>
            <a:pPr marL="0" indent="0">
              <a:spcBef>
                <a:spcPts val="0"/>
              </a:spcBef>
              <a:buNone/>
            </a:pPr>
            <a:endParaRPr lang="en-US" b="1" dirty="0">
              <a:latin typeface="Corbel"/>
              <a:cs typeface="Corbel"/>
            </a:endParaRPr>
          </a:p>
          <a:p>
            <a:pPr marL="0" indent="0">
              <a:spcBef>
                <a:spcPts val="0"/>
              </a:spcBef>
              <a:buNone/>
            </a:pPr>
            <a:r>
              <a:rPr lang="en-US" b="1" dirty="0">
                <a:latin typeface="Corbel"/>
                <a:cs typeface="Corbel"/>
              </a:rPr>
              <a:t>The gospel </a:t>
            </a:r>
            <a:r>
              <a:rPr lang="en-US" b="1" dirty="0" smtClean="0">
                <a:latin typeface="Corbel"/>
                <a:cs typeface="Corbel"/>
              </a:rPr>
              <a:t>demands </a:t>
            </a:r>
            <a:r>
              <a:rPr lang="en-US" b="1" dirty="0">
                <a:latin typeface="Corbel"/>
                <a:cs typeface="Corbel"/>
              </a:rPr>
              <a:t>a </a:t>
            </a:r>
            <a:r>
              <a:rPr lang="en-US" b="1" dirty="0" smtClean="0">
                <a:latin typeface="Corbel"/>
                <a:cs typeface="Corbel"/>
              </a:rPr>
              <a:t>RESPONSE: </a:t>
            </a:r>
            <a:r>
              <a:rPr lang="en-US" b="1" dirty="0">
                <a:latin typeface="Corbel"/>
                <a:cs typeface="Corbel"/>
              </a:rPr>
              <a:t>1 Peter 4.17; 2 Thess. 1.7-</a:t>
            </a:r>
            <a:r>
              <a:rPr lang="en-US" b="1" dirty="0" smtClean="0">
                <a:latin typeface="Corbel"/>
                <a:cs typeface="Corbel"/>
              </a:rPr>
              <a:t>8</a:t>
            </a:r>
          </a:p>
        </p:txBody>
      </p:sp>
    </p:spTree>
    <p:extLst>
      <p:ext uri="{BB962C8B-B14F-4D97-AF65-F5344CB8AC3E}">
        <p14:creationId xmlns:p14="http://schemas.microsoft.com/office/powerpoint/2010/main" val="469627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Promises to RECEIVE</a:t>
            </a:r>
            <a:endParaRPr lang="en-US" b="1" dirty="0">
              <a:latin typeface="Corbel"/>
              <a:cs typeface="Corbel"/>
            </a:endParaRPr>
          </a:p>
        </p:txBody>
      </p:sp>
      <p:sp>
        <p:nvSpPr>
          <p:cNvPr id="3" name="Content Placeholder 2"/>
          <p:cNvSpPr>
            <a:spLocks noGrp="1"/>
          </p:cNvSpPr>
          <p:nvPr>
            <p:ph idx="1"/>
          </p:nvPr>
        </p:nvSpPr>
        <p:spPr>
          <a:xfrm>
            <a:off x="228600" y="1600200"/>
            <a:ext cx="8686800" cy="4525963"/>
          </a:xfrm>
        </p:spPr>
        <p:txBody>
          <a:bodyPr>
            <a:normAutofit/>
          </a:bodyPr>
          <a:lstStyle/>
          <a:p>
            <a:pPr marL="0" indent="0">
              <a:spcBef>
                <a:spcPts val="0"/>
              </a:spcBef>
              <a:buNone/>
            </a:pPr>
            <a:r>
              <a:rPr lang="en-US" b="1" dirty="0" smtClean="0">
                <a:latin typeface="Corbel"/>
                <a:cs typeface="Corbel"/>
              </a:rPr>
              <a:t>The </a:t>
            </a:r>
            <a:r>
              <a:rPr lang="en-US" b="1" dirty="0" smtClean="0">
                <a:latin typeface="Corbel"/>
                <a:cs typeface="Corbel"/>
              </a:rPr>
              <a:t>REMISSION of </a:t>
            </a:r>
            <a:r>
              <a:rPr lang="en-US" b="1" dirty="0">
                <a:latin typeface="Corbel"/>
                <a:cs typeface="Corbel"/>
              </a:rPr>
              <a:t>sins through the blood of Jesus: </a:t>
            </a:r>
            <a:r>
              <a:rPr lang="en-US" b="1" dirty="0" smtClean="0">
                <a:latin typeface="Corbel"/>
                <a:cs typeface="Corbel"/>
              </a:rPr>
              <a:t>Matt. 26.28; Acts 2.38; </a:t>
            </a:r>
            <a:r>
              <a:rPr lang="en-US" b="1" dirty="0">
                <a:latin typeface="Corbel"/>
                <a:cs typeface="Corbel"/>
              </a:rPr>
              <a:t>1 John 1.9</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The </a:t>
            </a:r>
            <a:r>
              <a:rPr lang="en-US" b="1" dirty="0" smtClean="0">
                <a:latin typeface="Corbel"/>
                <a:cs typeface="Corbel"/>
              </a:rPr>
              <a:t>GIFT of </a:t>
            </a:r>
            <a:r>
              <a:rPr lang="en-US" b="1" dirty="0">
                <a:latin typeface="Corbel"/>
                <a:cs typeface="Corbel"/>
              </a:rPr>
              <a:t>eternal life: Rom. 6.22-23; </a:t>
            </a:r>
            <a:r>
              <a:rPr lang="en-US" b="1" dirty="0" smtClean="0">
                <a:latin typeface="Corbel"/>
                <a:cs typeface="Corbel"/>
              </a:rPr>
              <a:t>1 </a:t>
            </a:r>
            <a:r>
              <a:rPr lang="en-US" b="1" dirty="0">
                <a:latin typeface="Corbel"/>
                <a:cs typeface="Corbel"/>
              </a:rPr>
              <a:t>John 5.11-13</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All </a:t>
            </a:r>
            <a:r>
              <a:rPr lang="en-US" b="1" dirty="0">
                <a:latin typeface="Corbel"/>
                <a:cs typeface="Corbel"/>
              </a:rPr>
              <a:t>spiritual </a:t>
            </a:r>
            <a:r>
              <a:rPr lang="en-US" b="1" dirty="0" smtClean="0">
                <a:latin typeface="Corbel"/>
                <a:cs typeface="Corbel"/>
              </a:rPr>
              <a:t>BLESSINGS found </a:t>
            </a:r>
            <a:r>
              <a:rPr lang="en-US" b="1" dirty="0">
                <a:latin typeface="Corbel"/>
                <a:cs typeface="Corbel"/>
              </a:rPr>
              <a:t>in Christ: Eph. </a:t>
            </a:r>
            <a:r>
              <a:rPr lang="en-US" b="1" dirty="0" smtClean="0">
                <a:latin typeface="Corbel"/>
                <a:cs typeface="Corbel"/>
              </a:rPr>
              <a:t>1.3</a:t>
            </a:r>
            <a:endParaRPr lang="en-US" b="1" dirty="0">
              <a:latin typeface="Corbel"/>
              <a:cs typeface="Corbel"/>
            </a:endParaRPr>
          </a:p>
        </p:txBody>
      </p:sp>
    </p:spTree>
    <p:extLst>
      <p:ext uri="{BB962C8B-B14F-4D97-AF65-F5344CB8AC3E}">
        <p14:creationId xmlns:p14="http://schemas.microsoft.com/office/powerpoint/2010/main" val="3270668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Why We Need A Plan</a:t>
            </a:r>
            <a:endParaRPr lang="en-US" b="1" dirty="0">
              <a:latin typeface="Corbel"/>
              <a:cs typeface="Corbel"/>
            </a:endParaRPr>
          </a:p>
        </p:txBody>
      </p:sp>
      <p:sp>
        <p:nvSpPr>
          <p:cNvPr id="3" name="Content Placeholder 2"/>
          <p:cNvSpPr>
            <a:spLocks noGrp="1"/>
          </p:cNvSpPr>
          <p:nvPr>
            <p:ph idx="1"/>
          </p:nvPr>
        </p:nvSpPr>
        <p:spPr/>
        <p:txBody>
          <a:bodyPr>
            <a:normAutofit fontScale="92500" lnSpcReduction="10000"/>
          </a:bodyPr>
          <a:lstStyle/>
          <a:p>
            <a:pPr marL="0" indent="0">
              <a:lnSpc>
                <a:spcPct val="110000"/>
              </a:lnSpc>
              <a:spcBef>
                <a:spcPts val="0"/>
              </a:spcBef>
              <a:buNone/>
            </a:pPr>
            <a:r>
              <a:rPr lang="en-US" b="1" dirty="0" smtClean="0">
                <a:latin typeface="Corbel"/>
                <a:cs typeface="Corbel"/>
              </a:rPr>
              <a:t>Because man is a sinner: Rom. 3.23</a:t>
            </a:r>
          </a:p>
          <a:p>
            <a:pPr marL="0" indent="0">
              <a:lnSpc>
                <a:spcPct val="110000"/>
              </a:lnSpc>
              <a:spcBef>
                <a:spcPts val="0"/>
              </a:spcBef>
              <a:buNone/>
            </a:pPr>
            <a:endParaRPr lang="en-US" b="1" dirty="0" smtClean="0">
              <a:latin typeface="Corbel"/>
              <a:cs typeface="Corbel"/>
            </a:endParaRPr>
          </a:p>
          <a:p>
            <a:pPr marL="0" indent="0">
              <a:lnSpc>
                <a:spcPct val="110000"/>
              </a:lnSpc>
              <a:spcBef>
                <a:spcPts val="0"/>
              </a:spcBef>
              <a:buNone/>
            </a:pPr>
            <a:r>
              <a:rPr lang="en-US" b="1" dirty="0" smtClean="0">
                <a:latin typeface="Corbel"/>
                <a:cs typeface="Corbel"/>
              </a:rPr>
              <a:t>Because sin separates us from God: Isaiah 59.1-2</a:t>
            </a:r>
          </a:p>
          <a:p>
            <a:pPr marL="0" indent="0">
              <a:lnSpc>
                <a:spcPct val="110000"/>
              </a:lnSpc>
              <a:spcBef>
                <a:spcPts val="0"/>
              </a:spcBef>
              <a:buNone/>
            </a:pPr>
            <a:endParaRPr lang="en-US" b="1" dirty="0" smtClean="0">
              <a:latin typeface="Corbel"/>
              <a:cs typeface="Corbel"/>
            </a:endParaRPr>
          </a:p>
          <a:p>
            <a:pPr marL="0" indent="0">
              <a:lnSpc>
                <a:spcPct val="110000"/>
              </a:lnSpc>
              <a:spcBef>
                <a:spcPts val="0"/>
              </a:spcBef>
              <a:buNone/>
            </a:pPr>
            <a:r>
              <a:rPr lang="en-US" b="1" dirty="0" smtClean="0">
                <a:latin typeface="Corbel"/>
                <a:cs typeface="Corbel"/>
              </a:rPr>
              <a:t>Because sin leads to death: Rom. 6.23</a:t>
            </a:r>
          </a:p>
          <a:p>
            <a:pPr marL="0" indent="0">
              <a:lnSpc>
                <a:spcPct val="110000"/>
              </a:lnSpc>
              <a:spcBef>
                <a:spcPts val="0"/>
              </a:spcBef>
              <a:buNone/>
            </a:pPr>
            <a:endParaRPr lang="en-US" b="1" dirty="0" smtClean="0">
              <a:latin typeface="Corbel"/>
              <a:cs typeface="Corbel"/>
            </a:endParaRPr>
          </a:p>
          <a:p>
            <a:pPr marL="0" indent="0">
              <a:lnSpc>
                <a:spcPct val="110000"/>
              </a:lnSpc>
              <a:spcBef>
                <a:spcPts val="0"/>
              </a:spcBef>
              <a:buNone/>
            </a:pPr>
            <a:r>
              <a:rPr lang="en-US" b="1" dirty="0" smtClean="0">
                <a:latin typeface="Corbel"/>
                <a:cs typeface="Corbel"/>
              </a:rPr>
              <a:t>Because man needs Jesus’ blood: Rom. 5.9</a:t>
            </a:r>
          </a:p>
          <a:p>
            <a:pPr marL="0" indent="0">
              <a:lnSpc>
                <a:spcPct val="110000"/>
              </a:lnSpc>
              <a:spcBef>
                <a:spcPts val="0"/>
              </a:spcBef>
              <a:buNone/>
            </a:pPr>
            <a:endParaRPr lang="en-US" b="1" dirty="0" smtClean="0">
              <a:latin typeface="Corbel"/>
              <a:cs typeface="Corbel"/>
            </a:endParaRPr>
          </a:p>
          <a:p>
            <a:pPr marL="0" indent="0">
              <a:lnSpc>
                <a:spcPct val="110000"/>
              </a:lnSpc>
              <a:spcBef>
                <a:spcPts val="0"/>
              </a:spcBef>
              <a:buNone/>
            </a:pPr>
            <a:r>
              <a:rPr lang="en-US" b="1" dirty="0" smtClean="0">
                <a:latin typeface="Corbel"/>
                <a:cs typeface="Corbel"/>
              </a:rPr>
              <a:t>Because man must obey Jesus: 2 Thess. 1.8-9</a:t>
            </a:r>
            <a:endParaRPr lang="en-US" b="1" dirty="0">
              <a:latin typeface="Corbel"/>
              <a:cs typeface="Corbel"/>
            </a:endParaRPr>
          </a:p>
        </p:txBody>
      </p:sp>
    </p:spTree>
    <p:extLst>
      <p:ext uri="{BB962C8B-B14F-4D97-AF65-F5344CB8AC3E}">
        <p14:creationId xmlns:p14="http://schemas.microsoft.com/office/powerpoint/2010/main" val="28856092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smtClean="0">
                <a:latin typeface="Corbel"/>
                <a:cs typeface="Corbel"/>
              </a:rPr>
              <a:t>God Has Done His Part In Salvation:</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lnSpc>
                <a:spcPct val="110000"/>
              </a:lnSpc>
              <a:spcBef>
                <a:spcPts val="0"/>
              </a:spcBef>
              <a:buNone/>
            </a:pPr>
            <a:r>
              <a:rPr lang="en-US" b="1" dirty="0" smtClean="0">
                <a:latin typeface="Corbel"/>
                <a:cs typeface="Corbel"/>
              </a:rPr>
              <a:t>The Father sent His Son: Titus 2.11-12</a:t>
            </a:r>
          </a:p>
          <a:p>
            <a:pPr marL="0" indent="0">
              <a:lnSpc>
                <a:spcPct val="110000"/>
              </a:lnSpc>
              <a:spcBef>
                <a:spcPts val="0"/>
              </a:spcBef>
              <a:buNone/>
            </a:pPr>
            <a:endParaRPr lang="en-US" b="1" dirty="0" smtClean="0">
              <a:latin typeface="Corbel"/>
              <a:cs typeface="Corbel"/>
            </a:endParaRPr>
          </a:p>
          <a:p>
            <a:pPr marL="0" indent="0">
              <a:lnSpc>
                <a:spcPct val="110000"/>
              </a:lnSpc>
              <a:spcBef>
                <a:spcPts val="0"/>
              </a:spcBef>
              <a:buNone/>
            </a:pPr>
            <a:r>
              <a:rPr lang="en-US" b="1" dirty="0" smtClean="0">
                <a:latin typeface="Corbel"/>
                <a:cs typeface="Corbel"/>
              </a:rPr>
              <a:t>Jesus shed His blood: Eph. 1.7</a:t>
            </a:r>
          </a:p>
          <a:p>
            <a:pPr marL="0" indent="0">
              <a:lnSpc>
                <a:spcPct val="110000"/>
              </a:lnSpc>
              <a:spcBef>
                <a:spcPts val="0"/>
              </a:spcBef>
              <a:buNone/>
            </a:pPr>
            <a:endParaRPr lang="en-US" b="1" dirty="0" smtClean="0">
              <a:latin typeface="Corbel"/>
              <a:cs typeface="Corbel"/>
            </a:endParaRPr>
          </a:p>
          <a:p>
            <a:pPr marL="0" indent="0">
              <a:lnSpc>
                <a:spcPct val="110000"/>
              </a:lnSpc>
              <a:spcBef>
                <a:spcPts val="0"/>
              </a:spcBef>
              <a:buNone/>
            </a:pPr>
            <a:r>
              <a:rPr lang="en-US" b="1" dirty="0" smtClean="0">
                <a:latin typeface="Corbel"/>
                <a:cs typeface="Corbel"/>
              </a:rPr>
              <a:t>The Holy Spirit revealed His word: Eph. 3.3-</a:t>
            </a:r>
            <a:r>
              <a:rPr lang="en-US" b="1" dirty="0" smtClean="0">
                <a:latin typeface="Corbel"/>
                <a:cs typeface="Corbel"/>
              </a:rPr>
              <a:t>5</a:t>
            </a:r>
            <a:endParaRPr lang="en-US" b="1" dirty="0" smtClean="0">
              <a:latin typeface="Corbel"/>
              <a:cs typeface="Corbel"/>
            </a:endParaRPr>
          </a:p>
        </p:txBody>
      </p:sp>
    </p:spTree>
    <p:extLst>
      <p:ext uri="{BB962C8B-B14F-4D97-AF65-F5344CB8AC3E}">
        <p14:creationId xmlns:p14="http://schemas.microsoft.com/office/powerpoint/2010/main" val="42830010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03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Corbel"/>
                <a:cs typeface="Corbel"/>
              </a:rPr>
              <a:t>Review</a:t>
            </a:r>
            <a:endParaRPr lang="en-US" b="1" dirty="0">
              <a:latin typeface="Corbel"/>
              <a:cs typeface="Corbel"/>
            </a:endParaRPr>
          </a:p>
        </p:txBody>
      </p:sp>
      <p:sp>
        <p:nvSpPr>
          <p:cNvPr id="3" name="Content Placeholder 2"/>
          <p:cNvSpPr>
            <a:spLocks noGrp="1"/>
          </p:cNvSpPr>
          <p:nvPr>
            <p:ph idx="1"/>
          </p:nvPr>
        </p:nvSpPr>
        <p:spPr/>
        <p:txBody>
          <a:bodyPr>
            <a:normAutofit/>
          </a:bodyPr>
          <a:lstStyle/>
          <a:p>
            <a:pPr marL="0" indent="0">
              <a:lnSpc>
                <a:spcPct val="110000"/>
              </a:lnSpc>
              <a:spcBef>
                <a:spcPts val="0"/>
              </a:spcBef>
              <a:buNone/>
            </a:pPr>
            <a:r>
              <a:rPr lang="en-US" b="1" dirty="0">
                <a:latin typeface="Corbel"/>
                <a:cs typeface="Corbel"/>
              </a:rPr>
              <a:t>Faith Comes By Hearing: Rom. 10.17</a:t>
            </a:r>
            <a:endParaRPr lang="en-US" b="1" dirty="0" smtClean="0">
              <a:latin typeface="Corbel"/>
              <a:cs typeface="Corbel"/>
            </a:endParaRPr>
          </a:p>
          <a:p>
            <a:pPr marL="0" indent="0">
              <a:lnSpc>
                <a:spcPct val="110000"/>
              </a:lnSpc>
              <a:spcBef>
                <a:spcPts val="0"/>
              </a:spcBef>
              <a:buNone/>
            </a:pPr>
            <a:endParaRPr lang="en-US" b="1" dirty="0">
              <a:latin typeface="Corbel"/>
              <a:cs typeface="Corbel"/>
            </a:endParaRPr>
          </a:p>
          <a:p>
            <a:pPr marL="0" indent="0">
              <a:lnSpc>
                <a:spcPct val="110000"/>
              </a:lnSpc>
              <a:spcBef>
                <a:spcPts val="0"/>
              </a:spcBef>
              <a:buNone/>
            </a:pPr>
            <a:r>
              <a:rPr lang="en-US" b="1" dirty="0" smtClean="0">
                <a:latin typeface="Corbel"/>
                <a:cs typeface="Corbel"/>
              </a:rPr>
              <a:t>One </a:t>
            </a:r>
            <a:r>
              <a:rPr lang="en-US" b="1" dirty="0" smtClean="0">
                <a:latin typeface="Corbel"/>
                <a:cs typeface="Corbel"/>
              </a:rPr>
              <a:t>must hear the gospel: John 9.35-38; Acts 8.5; 8.26-40; 9.6; 10.5-6, 32-33; 11.14; 16.30-32</a:t>
            </a:r>
          </a:p>
          <a:p>
            <a:pPr marL="0" indent="0">
              <a:lnSpc>
                <a:spcPct val="110000"/>
              </a:lnSpc>
              <a:spcBef>
                <a:spcPts val="0"/>
              </a:spcBef>
              <a:buNone/>
            </a:pPr>
            <a:endParaRPr lang="en-US" b="1" dirty="0">
              <a:latin typeface="Corbel"/>
              <a:cs typeface="Corbel"/>
            </a:endParaRPr>
          </a:p>
          <a:p>
            <a:pPr marL="0" indent="0">
              <a:lnSpc>
                <a:spcPct val="110000"/>
              </a:lnSpc>
              <a:spcBef>
                <a:spcPts val="0"/>
              </a:spcBef>
              <a:buNone/>
            </a:pPr>
            <a:r>
              <a:rPr lang="en-US" b="1" dirty="0" smtClean="0">
                <a:latin typeface="Corbel"/>
                <a:cs typeface="Corbel"/>
              </a:rPr>
              <a:t>Not only is hearing essential, but its also the first condition of salvation: Rom. 10.13-17</a:t>
            </a:r>
          </a:p>
        </p:txBody>
      </p:sp>
    </p:spTree>
    <p:extLst>
      <p:ext uri="{BB962C8B-B14F-4D97-AF65-F5344CB8AC3E}">
        <p14:creationId xmlns:p14="http://schemas.microsoft.com/office/powerpoint/2010/main" val="29379385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0158" y="1499191"/>
            <a:ext cx="3852332" cy="2815472"/>
          </a:xfrm>
        </p:spPr>
        <p:txBody>
          <a:bodyPr>
            <a:noAutofit/>
          </a:bodyPr>
          <a:lstStyle/>
          <a:p>
            <a:pPr marL="0" indent="0" algn="ctr">
              <a:spcBef>
                <a:spcPts val="0"/>
              </a:spcBef>
              <a:buNone/>
            </a:pPr>
            <a:r>
              <a:rPr lang="en-US" sz="3600" b="1" dirty="0" smtClean="0">
                <a:latin typeface="Corbel"/>
                <a:cs typeface="Corbel"/>
              </a:rPr>
              <a:t>“...blessed are those who hear, and who keep what is written...” Rev. 1.3</a:t>
            </a:r>
          </a:p>
        </p:txBody>
      </p:sp>
    </p:spTree>
    <p:extLst>
      <p:ext uri="{BB962C8B-B14F-4D97-AF65-F5344CB8AC3E}">
        <p14:creationId xmlns:p14="http://schemas.microsoft.com/office/powerpoint/2010/main" val="288957791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32115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The Gospel</a:t>
            </a:r>
            <a:endParaRPr lang="en-US" b="1" dirty="0">
              <a:latin typeface="Corbel"/>
              <a:cs typeface="Corbel"/>
            </a:endParaRPr>
          </a:p>
        </p:txBody>
      </p:sp>
      <p:sp>
        <p:nvSpPr>
          <p:cNvPr id="3" name="Content Placeholder 2"/>
          <p:cNvSpPr>
            <a:spLocks noGrp="1"/>
          </p:cNvSpPr>
          <p:nvPr>
            <p:ph idx="1"/>
          </p:nvPr>
        </p:nvSpPr>
        <p:spPr/>
        <p:txBody>
          <a:bodyPr>
            <a:noAutofit/>
          </a:bodyPr>
          <a:lstStyle/>
          <a:p>
            <a:pPr marL="0" indent="0" algn="ctr">
              <a:spcBef>
                <a:spcPts val="0"/>
              </a:spcBef>
              <a:buNone/>
            </a:pPr>
            <a:r>
              <a:rPr lang="en-US" sz="4400" b="1" dirty="0" smtClean="0">
                <a:latin typeface="Corbel"/>
                <a:cs typeface="Corbel"/>
              </a:rPr>
              <a:t>And he said to them, “Go into all the world and proclaim the gospel to the whole creation. Whoever believes and is baptized will be saved, but whoever does not believe will be condemned. Mark 16.15-16</a:t>
            </a:r>
          </a:p>
        </p:txBody>
      </p:sp>
    </p:spTree>
    <p:extLst>
      <p:ext uri="{BB962C8B-B14F-4D97-AF65-F5344CB8AC3E}">
        <p14:creationId xmlns:p14="http://schemas.microsoft.com/office/powerpoint/2010/main" val="18052573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1672</TotalTime>
  <Words>1171</Words>
  <Application>Microsoft Macintosh PowerPoint</Application>
  <PresentationFormat>On-screen Show (4:3)</PresentationFormat>
  <Paragraphs>97</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1_Office Theme</vt:lpstr>
      <vt:lpstr>2_Office Theme</vt:lpstr>
      <vt:lpstr>PowerPoint Presentation</vt:lpstr>
      <vt:lpstr>PowerPoint Presentation</vt:lpstr>
      <vt:lpstr>Why We Need A Plan</vt:lpstr>
      <vt:lpstr>God Has Done His Part In Salvation:</vt:lpstr>
      <vt:lpstr>PowerPoint Presentation</vt:lpstr>
      <vt:lpstr>Review</vt:lpstr>
      <vt:lpstr>PowerPoint Presentation</vt:lpstr>
      <vt:lpstr>PowerPoint Presentation</vt:lpstr>
      <vt:lpstr>The Gospel</vt:lpstr>
      <vt:lpstr>The Gospel</vt:lpstr>
      <vt:lpstr>The Gospel</vt:lpstr>
      <vt:lpstr>The Gospel</vt:lpstr>
      <vt:lpstr>The Gospel</vt:lpstr>
      <vt:lpstr>The Gospel</vt:lpstr>
      <vt:lpstr>The Gospel</vt:lpstr>
      <vt:lpstr>The Gospel</vt:lpstr>
      <vt:lpstr>The Gospel</vt:lpstr>
      <vt:lpstr>Facts to BELIEVE</vt:lpstr>
      <vt:lpstr>Facts to BELIEVE</vt:lpstr>
      <vt:lpstr>PowerPoint Presentation</vt:lpstr>
      <vt:lpstr>Facts to BELIEVE</vt:lpstr>
      <vt:lpstr>Commands to OBEY</vt:lpstr>
      <vt:lpstr>Promises to RECEIVE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83</cp:revision>
  <dcterms:created xsi:type="dcterms:W3CDTF">2015-09-18T21:42:51Z</dcterms:created>
  <dcterms:modified xsi:type="dcterms:W3CDTF">2015-09-20T06:15:53Z</dcterms:modified>
</cp:coreProperties>
</file>