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0" r:id="rId24"/>
    <p:sldId id="281" r:id="rId25"/>
    <p:sldId id="282" r:id="rId26"/>
    <p:sldId id="283" r:id="rId27"/>
    <p:sldId id="284" r:id="rId28"/>
    <p:sldId id="285" r:id="rId29"/>
    <p:sldId id="287" r:id="rId30"/>
    <p:sldId id="288" r:id="rId31"/>
    <p:sldId id="289" r:id="rId32"/>
    <p:sldId id="290" r:id="rId33"/>
    <p:sldId id="291" r:id="rId34"/>
    <p:sldId id="293" r:id="rId35"/>
    <p:sldId id="294"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6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C114F-E52D-4A4C-9FD2-91D596E6BE62}" type="datetimeFigureOut">
              <a:rPr lang="en-US" smtClean="0"/>
              <a:t>8/30/15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27A686-89BD-2743-877D-19806C6E388F}" type="slidenum">
              <a:rPr lang="en-US" smtClean="0"/>
              <a:t>‹#›</a:t>
            </a:fld>
            <a:endParaRPr lang="en-US"/>
          </a:p>
        </p:txBody>
      </p:sp>
    </p:spTree>
    <p:extLst>
      <p:ext uri="{BB962C8B-B14F-4D97-AF65-F5344CB8AC3E}">
        <p14:creationId xmlns:p14="http://schemas.microsoft.com/office/powerpoint/2010/main" val="3558345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274F3C-9C88-4C45-9353-E8D2EAE7967E}" type="slidenum">
              <a:rPr lang="en-US" smtClean="0">
                <a:solidFill>
                  <a:prstClr val="black"/>
                </a:solidFill>
                <a:latin typeface="Calibri"/>
              </a:rPr>
              <a:pPr/>
              <a:t>8</a:t>
            </a:fld>
            <a:endParaRPr lang="en-US">
              <a:solidFill>
                <a:prstClr val="black"/>
              </a:solidFill>
              <a:latin typeface="Calibri"/>
            </a:endParaRPr>
          </a:p>
        </p:txBody>
      </p:sp>
    </p:spTree>
    <p:extLst>
      <p:ext uri="{BB962C8B-B14F-4D97-AF65-F5344CB8AC3E}">
        <p14:creationId xmlns:p14="http://schemas.microsoft.com/office/powerpoint/2010/main" val="3167523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274F3C-9C88-4C45-9353-E8D2EAE7967E}"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316752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AE5F1F-CEEE-E048-A180-4FE815FBB402}"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131111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E5F1F-CEEE-E048-A180-4FE815FBB402}"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1287171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E5F1F-CEEE-E048-A180-4FE815FBB402}"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79926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92490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95850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43404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38252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33941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62321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0256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788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E5F1F-CEEE-E048-A180-4FE815FBB402}"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654296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21275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69572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0926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E5F1F-CEEE-E048-A180-4FE815FBB402}"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57817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AE5F1F-CEEE-E048-A180-4FE815FBB402}" type="datetimeFigureOut">
              <a:rPr lang="en-US" smtClean="0"/>
              <a:t>8/30/15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3318477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AE5F1F-CEEE-E048-A180-4FE815FBB402}" type="datetimeFigureOut">
              <a:rPr lang="en-US" smtClean="0"/>
              <a:t>8/30/15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86442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E5F1F-CEEE-E048-A180-4FE815FBB402}" type="datetimeFigureOut">
              <a:rPr lang="en-US" smtClean="0"/>
              <a:t>8/30/15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106996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E5F1F-CEEE-E048-A180-4FE815FBB402}" type="datetimeFigureOut">
              <a:rPr lang="en-US" smtClean="0"/>
              <a:t>8/30/15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206571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E5F1F-CEEE-E048-A180-4FE815FBB402}" type="datetimeFigureOut">
              <a:rPr lang="en-US" smtClean="0"/>
              <a:t>8/30/15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331553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E5F1F-CEEE-E048-A180-4FE815FBB402}" type="datetimeFigureOut">
              <a:rPr lang="en-US" smtClean="0"/>
              <a:t>8/30/15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C33AF-78B5-6A46-A3EC-669CC7D89FEC}" type="slidenum">
              <a:rPr lang="en-US" smtClean="0"/>
              <a:t>‹#›</a:t>
            </a:fld>
            <a:endParaRPr lang="en-US"/>
          </a:p>
        </p:txBody>
      </p:sp>
    </p:spTree>
    <p:extLst>
      <p:ext uri="{BB962C8B-B14F-4D97-AF65-F5344CB8AC3E}">
        <p14:creationId xmlns:p14="http://schemas.microsoft.com/office/powerpoint/2010/main" val="19767586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E5F1F-CEEE-E048-A180-4FE815FBB402}" type="datetimeFigureOut">
              <a:rPr lang="en-US" smtClean="0"/>
              <a:t>8/30/15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C33AF-78B5-6A46-A3EC-669CC7D89FEC}" type="slidenum">
              <a:rPr lang="en-US" smtClean="0"/>
              <a:t>‹#›</a:t>
            </a:fld>
            <a:endParaRPr lang="en-US"/>
          </a:p>
        </p:txBody>
      </p:sp>
    </p:spTree>
    <p:extLst>
      <p:ext uri="{BB962C8B-B14F-4D97-AF65-F5344CB8AC3E}">
        <p14:creationId xmlns:p14="http://schemas.microsoft.com/office/powerpoint/2010/main" val="2081873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CE469-6762-F348-84D5-2181669A2B7D}" type="datetimeFigureOut">
              <a:rPr lang="en-US" smtClean="0">
                <a:solidFill>
                  <a:prstClr val="black">
                    <a:tint val="75000"/>
                  </a:prstClr>
                </a:solidFill>
                <a:latin typeface="Calibri"/>
              </a:rPr>
              <a:pPr/>
              <a:t>8/29/15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19CCD-1847-8F44-BAF1-8F8D41E1AE1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46366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6786"/>
            <a:ext cx="9144000" cy="2630570"/>
          </a:xfrm>
        </p:spPr>
        <p:txBody>
          <a:bodyPr>
            <a:noAutofit/>
          </a:bodyPr>
          <a:lstStyle/>
          <a:p>
            <a:r>
              <a:rPr lang="en-US" sz="6000" b="1" dirty="0" smtClean="0">
                <a:effectLst>
                  <a:outerShdw blurRad="50800" dist="38100" algn="l" rotWithShape="0">
                    <a:prstClr val="black">
                      <a:alpha val="40000"/>
                    </a:prstClr>
                  </a:outerShdw>
                </a:effectLst>
                <a:latin typeface="Corbel"/>
                <a:cs typeface="Corbel"/>
              </a:rPr>
              <a:t>God Shows No </a:t>
            </a:r>
            <a:r>
              <a:rPr lang="en-US" sz="6000" b="1" dirty="0">
                <a:effectLst>
                  <a:outerShdw blurRad="50800" dist="38100" algn="l" rotWithShape="0">
                    <a:prstClr val="black">
                      <a:alpha val="40000"/>
                    </a:prstClr>
                  </a:outerShdw>
                </a:effectLst>
                <a:latin typeface="Corbel"/>
                <a:cs typeface="Corbel"/>
              </a:rPr>
              <a:t>P</a:t>
            </a:r>
            <a:r>
              <a:rPr lang="en-US" sz="6000" b="1" dirty="0" smtClean="0">
                <a:effectLst>
                  <a:outerShdw blurRad="50800" dist="38100" algn="l" rotWithShape="0">
                    <a:prstClr val="black">
                      <a:alpha val="40000"/>
                    </a:prstClr>
                  </a:outerShdw>
                </a:effectLst>
                <a:latin typeface="Corbel"/>
                <a:cs typeface="Corbel"/>
              </a:rPr>
              <a:t>artiality</a:t>
            </a:r>
            <a:endParaRPr lang="en-US" sz="6000" b="1" dirty="0">
              <a:effectLst>
                <a:outerShdw blurRad="50800" dist="38100" algn="l" rotWithShape="0">
                  <a:prstClr val="black">
                    <a:alpha val="40000"/>
                  </a:prstClr>
                </a:outerShdw>
              </a:effectLst>
              <a:latin typeface="Corbel"/>
              <a:cs typeface="Corbel"/>
            </a:endParaRPr>
          </a:p>
        </p:txBody>
      </p:sp>
    </p:spTree>
    <p:extLst>
      <p:ext uri="{BB962C8B-B14F-4D97-AF65-F5344CB8AC3E}">
        <p14:creationId xmlns:p14="http://schemas.microsoft.com/office/powerpoint/2010/main" val="5175059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Without Excuse</a:t>
            </a:r>
            <a:endParaRPr lang="en-US" dirty="0">
              <a:latin typeface="Corbel"/>
              <a:cs typeface="Corbel"/>
            </a:endParaRPr>
          </a:p>
        </p:txBody>
      </p:sp>
      <p:sp>
        <p:nvSpPr>
          <p:cNvPr id="3" name="Content Placeholder 2"/>
          <p:cNvSpPr>
            <a:spLocks noGrp="1"/>
          </p:cNvSpPr>
          <p:nvPr>
            <p:ph idx="1"/>
          </p:nvPr>
        </p:nvSpPr>
        <p:spPr/>
        <p:txBody>
          <a:bodyPr>
            <a:normAutofit fontScale="85000" lnSpcReduction="20000"/>
          </a:bodyPr>
          <a:lstStyle/>
          <a:p>
            <a:pPr marL="0" indent="0">
              <a:lnSpc>
                <a:spcPct val="120000"/>
              </a:lnSpc>
              <a:spcBef>
                <a:spcPts val="0"/>
              </a:spcBef>
              <a:buNone/>
            </a:pPr>
            <a:r>
              <a:rPr lang="en-US" b="1" dirty="0" smtClean="0">
                <a:solidFill>
                  <a:srgbClr val="000000"/>
                </a:solidFill>
                <a:latin typeface="Corbel"/>
                <a:cs typeface="Corbel"/>
              </a:rPr>
              <a:t>Gentiles had a standard: Rom. 1.18ff</a:t>
            </a:r>
          </a:p>
          <a:p>
            <a:pPr marL="0" indent="0">
              <a:lnSpc>
                <a:spcPct val="120000"/>
              </a:lnSpc>
              <a:spcBef>
                <a:spcPts val="0"/>
              </a:spcBef>
              <a:buNone/>
            </a:pPr>
            <a:endParaRPr lang="en-US" b="1" dirty="0" smtClean="0">
              <a:solidFill>
                <a:srgbClr val="000000"/>
              </a:solidFill>
              <a:latin typeface="Corbel"/>
              <a:cs typeface="Corbel"/>
            </a:endParaRPr>
          </a:p>
          <a:p>
            <a:pPr marL="0" indent="0">
              <a:lnSpc>
                <a:spcPct val="120000"/>
              </a:lnSpc>
              <a:spcBef>
                <a:spcPts val="0"/>
              </a:spcBef>
              <a:buNone/>
            </a:pPr>
            <a:r>
              <a:rPr lang="en-US" b="1" dirty="0" smtClean="0">
                <a:solidFill>
                  <a:srgbClr val="000000"/>
                </a:solidFill>
                <a:latin typeface="Corbel"/>
                <a:cs typeface="Corbel"/>
              </a:rPr>
              <a:t>Some Gentiles refused to acknowledge God so He gave them up: Rom. 1.24, 26, 28</a:t>
            </a:r>
          </a:p>
          <a:p>
            <a:pPr marL="0" indent="0">
              <a:lnSpc>
                <a:spcPct val="120000"/>
              </a:lnSpc>
              <a:spcBef>
                <a:spcPts val="0"/>
              </a:spcBef>
              <a:buNone/>
            </a:pPr>
            <a:endParaRPr lang="en-US" b="1" dirty="0" smtClean="0">
              <a:solidFill>
                <a:srgbClr val="000000"/>
              </a:solidFill>
              <a:latin typeface="Corbel"/>
              <a:cs typeface="Corbel"/>
            </a:endParaRPr>
          </a:p>
          <a:p>
            <a:pPr marL="0" indent="0">
              <a:lnSpc>
                <a:spcPct val="120000"/>
              </a:lnSpc>
              <a:spcBef>
                <a:spcPts val="0"/>
              </a:spcBef>
              <a:buNone/>
            </a:pPr>
            <a:r>
              <a:rPr lang="en-US" b="1" dirty="0" smtClean="0">
                <a:solidFill>
                  <a:srgbClr val="000000"/>
                </a:solidFill>
                <a:latin typeface="Corbel"/>
                <a:cs typeface="Corbel"/>
              </a:rPr>
              <a:t>Some Gentiles acknowledged God and chose to follow Him: Josh. 2.9-11</a:t>
            </a:r>
          </a:p>
          <a:p>
            <a:pPr marL="0" indent="0">
              <a:lnSpc>
                <a:spcPct val="120000"/>
              </a:lnSpc>
              <a:spcBef>
                <a:spcPts val="0"/>
              </a:spcBef>
              <a:buNone/>
            </a:pPr>
            <a:endParaRPr lang="en-US" b="1" dirty="0" smtClean="0">
              <a:solidFill>
                <a:srgbClr val="000000"/>
              </a:solidFill>
              <a:latin typeface="Corbel"/>
              <a:cs typeface="Corbel"/>
            </a:endParaRPr>
          </a:p>
          <a:p>
            <a:pPr marL="0" indent="0">
              <a:lnSpc>
                <a:spcPct val="120000"/>
              </a:lnSpc>
              <a:spcBef>
                <a:spcPts val="0"/>
              </a:spcBef>
              <a:buNone/>
            </a:pPr>
            <a:r>
              <a:rPr lang="en-US" b="1" dirty="0" smtClean="0">
                <a:solidFill>
                  <a:srgbClr val="000000"/>
                </a:solidFill>
                <a:latin typeface="Corbel"/>
                <a:cs typeface="Corbel"/>
              </a:rPr>
              <a:t>Rom. 1 shows what will happen to man unaided by divine revelation.</a:t>
            </a:r>
          </a:p>
        </p:txBody>
      </p:sp>
    </p:spTree>
    <p:extLst>
      <p:ext uri="{BB962C8B-B14F-4D97-AF65-F5344CB8AC3E}">
        <p14:creationId xmlns:p14="http://schemas.microsoft.com/office/powerpoint/2010/main" val="23650226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00"/>
                </a:solidFill>
                <a:latin typeface="Corbel"/>
                <a:cs typeface="Corbel"/>
              </a:rPr>
              <a:t>It Left Them Accountable</a:t>
            </a:r>
            <a:endParaRPr lang="en-US" dirty="0"/>
          </a:p>
        </p:txBody>
      </p:sp>
      <p:sp>
        <p:nvSpPr>
          <p:cNvPr id="5" name="Text Placeholder 4"/>
          <p:cNvSpPr>
            <a:spLocks noGrp="1"/>
          </p:cNvSpPr>
          <p:nvPr>
            <p:ph type="body" idx="1"/>
          </p:nvPr>
        </p:nvSpPr>
        <p:spPr/>
        <p:txBody>
          <a:bodyPr/>
          <a:lstStyle/>
          <a:p>
            <a:r>
              <a:rPr lang="en-US" dirty="0" smtClean="0"/>
              <a:t>God Shows No Partiality</a:t>
            </a:r>
            <a:endParaRPr lang="en-US" dirty="0"/>
          </a:p>
        </p:txBody>
      </p:sp>
    </p:spTree>
    <p:extLst>
      <p:ext uri="{BB962C8B-B14F-4D97-AF65-F5344CB8AC3E}">
        <p14:creationId xmlns:p14="http://schemas.microsoft.com/office/powerpoint/2010/main" val="28293489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lnSpc>
                <a:spcPct val="110000"/>
              </a:lnSpc>
              <a:spcBef>
                <a:spcPts val="0"/>
              </a:spcBef>
              <a:buNone/>
            </a:pPr>
            <a:r>
              <a:rPr lang="en-US" b="1" dirty="0" smtClean="0">
                <a:solidFill>
                  <a:srgbClr val="000000"/>
                </a:solidFill>
                <a:latin typeface="Corbel"/>
                <a:cs typeface="Corbel"/>
              </a:rPr>
              <a:t>God made provisions for the Gentiles:</a:t>
            </a:r>
          </a:p>
          <a:p>
            <a:pPr marL="0" indent="0">
              <a:lnSpc>
                <a:spcPct val="110000"/>
              </a:lnSpc>
              <a:spcBef>
                <a:spcPts val="0"/>
              </a:spcBef>
              <a:buNone/>
            </a:pPr>
            <a:endParaRPr lang="en-US" b="1" dirty="0">
              <a:solidFill>
                <a:srgbClr val="000000"/>
              </a:solidFill>
              <a:latin typeface="Corbel"/>
              <a:cs typeface="Corbel"/>
            </a:endParaRPr>
          </a:p>
          <a:p>
            <a:pPr marL="0" indent="0">
              <a:lnSpc>
                <a:spcPct val="110000"/>
              </a:lnSpc>
              <a:spcBef>
                <a:spcPts val="0"/>
              </a:spcBef>
              <a:buNone/>
            </a:pPr>
            <a:r>
              <a:rPr lang="en-US" b="1" dirty="0" smtClean="0">
                <a:latin typeface="Corbel"/>
                <a:cs typeface="Corbel"/>
              </a:rPr>
              <a:t>Sacrifice </a:t>
            </a:r>
            <a:r>
              <a:rPr lang="en-US" b="1" dirty="0">
                <a:latin typeface="Corbel"/>
                <a:cs typeface="Corbel"/>
              </a:rPr>
              <a:t>was before the </a:t>
            </a:r>
            <a:r>
              <a:rPr lang="en-US" b="1" dirty="0" smtClean="0">
                <a:latin typeface="Corbel"/>
                <a:cs typeface="Corbel"/>
              </a:rPr>
              <a:t>LOM: </a:t>
            </a:r>
            <a:r>
              <a:rPr lang="en-US" b="1" dirty="0">
                <a:latin typeface="Corbel"/>
                <a:cs typeface="Corbel"/>
              </a:rPr>
              <a:t>Gen. 4, </a:t>
            </a:r>
            <a:r>
              <a:rPr lang="en-US" b="1" dirty="0" smtClean="0">
                <a:latin typeface="Corbel"/>
                <a:cs typeface="Corbel"/>
              </a:rPr>
              <a:t>Heb. 11.4, Gen. 8.20</a:t>
            </a:r>
            <a:r>
              <a:rPr lang="en-US" b="1" dirty="0">
                <a:latin typeface="Corbel"/>
                <a:cs typeface="Corbel"/>
              </a:rPr>
              <a:t>-</a:t>
            </a:r>
            <a:r>
              <a:rPr lang="en-US" b="1" dirty="0" smtClean="0">
                <a:latin typeface="Corbel"/>
                <a:cs typeface="Corbel"/>
              </a:rPr>
              <a:t>21</a:t>
            </a:r>
            <a:endParaRPr lang="en-US" b="1" dirty="0">
              <a:latin typeface="Corbel"/>
              <a:cs typeface="Corbel"/>
            </a:endParaRPr>
          </a:p>
          <a:p>
            <a:pPr marL="0" indent="0">
              <a:lnSpc>
                <a:spcPct val="110000"/>
              </a:lnSpc>
              <a:spcBef>
                <a:spcPts val="0"/>
              </a:spcBef>
              <a:buNone/>
            </a:pPr>
            <a:endParaRPr lang="en-US" b="1" dirty="0" smtClean="0">
              <a:latin typeface="Corbel"/>
              <a:cs typeface="Corbel"/>
            </a:endParaRPr>
          </a:p>
          <a:p>
            <a:pPr marL="0" indent="0">
              <a:lnSpc>
                <a:spcPct val="110000"/>
              </a:lnSpc>
              <a:spcBef>
                <a:spcPts val="0"/>
              </a:spcBef>
              <a:buNone/>
            </a:pPr>
            <a:r>
              <a:rPr lang="en-US" b="1" dirty="0" smtClean="0">
                <a:latin typeface="Corbel"/>
                <a:cs typeface="Corbel"/>
              </a:rPr>
              <a:t>They </a:t>
            </a:r>
            <a:r>
              <a:rPr lang="en-US" b="1" dirty="0">
                <a:latin typeface="Corbel"/>
                <a:cs typeface="Corbel"/>
              </a:rPr>
              <a:t>had communications from Jehovah: cf. Gen. 3.9; 4.6; 6.13ff; 12.1ff, </a:t>
            </a:r>
            <a:r>
              <a:rPr lang="en-US" b="1" dirty="0" smtClean="0">
                <a:latin typeface="Corbel"/>
                <a:cs typeface="Corbel"/>
              </a:rPr>
              <a:t>etc., Rom. 10.17</a:t>
            </a:r>
            <a:endParaRPr lang="en-US" b="1" dirty="0" smtClean="0">
              <a:solidFill>
                <a:srgbClr val="000000"/>
              </a:solidFill>
              <a:latin typeface="Corbel"/>
              <a:cs typeface="Corbel"/>
            </a:endParaRPr>
          </a:p>
        </p:txBody>
      </p:sp>
    </p:spTree>
    <p:extLst>
      <p:ext uri="{BB962C8B-B14F-4D97-AF65-F5344CB8AC3E}">
        <p14:creationId xmlns:p14="http://schemas.microsoft.com/office/powerpoint/2010/main" val="33588956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The </a:t>
            </a:r>
            <a:r>
              <a:rPr lang="en-US" b="1" dirty="0">
                <a:latin typeface="Corbel"/>
                <a:cs typeface="Corbel"/>
              </a:rPr>
              <a:t>Gentiles could convert to Judaism: Exo. </a:t>
            </a:r>
            <a:r>
              <a:rPr lang="en-US" b="1" dirty="0" smtClean="0">
                <a:latin typeface="Corbel"/>
                <a:cs typeface="Corbel"/>
              </a:rPr>
              <a:t>12.43</a:t>
            </a:r>
            <a:r>
              <a:rPr lang="en-US" b="1" dirty="0">
                <a:latin typeface="Corbel"/>
                <a:cs typeface="Corbel"/>
              </a:rPr>
              <a:t>-50</a:t>
            </a:r>
            <a:r>
              <a:rPr lang="en-US" b="1" dirty="0" smtClean="0">
                <a:latin typeface="Corbel"/>
                <a:cs typeface="Corbel"/>
              </a:rPr>
              <a:t>, Acts 2.11, 6.5</a:t>
            </a:r>
            <a:endParaRPr lang="en-US" b="1" dirty="0">
              <a:latin typeface="Corbel"/>
              <a:cs typeface="Corbel"/>
            </a:endParaRPr>
          </a:p>
          <a:p>
            <a:pPr marL="0" indent="0">
              <a:spcBef>
                <a:spcPts val="0"/>
              </a:spcBef>
              <a:buNone/>
            </a:pPr>
            <a:r>
              <a:rPr lang="en-US" b="1" dirty="0" smtClean="0">
                <a:latin typeface="Corbel"/>
                <a:cs typeface="Corbel"/>
              </a:rPr>
              <a:t> </a:t>
            </a:r>
          </a:p>
          <a:p>
            <a:pPr marL="0" indent="0">
              <a:spcBef>
                <a:spcPts val="0"/>
              </a:spcBef>
              <a:buNone/>
            </a:pPr>
            <a:r>
              <a:rPr lang="en-US" b="1" dirty="0" smtClean="0">
                <a:latin typeface="Corbel"/>
                <a:cs typeface="Corbel"/>
              </a:rPr>
              <a:t>Application </a:t>
            </a:r>
            <a:r>
              <a:rPr lang="en-US" b="1" dirty="0">
                <a:latin typeface="Corbel"/>
                <a:cs typeface="Corbel"/>
              </a:rPr>
              <a:t>to foreigners: Exod. </a:t>
            </a:r>
            <a:r>
              <a:rPr lang="en-US" b="1" dirty="0" smtClean="0">
                <a:latin typeface="Corbel"/>
                <a:cs typeface="Corbel"/>
              </a:rPr>
              <a:t>12.19</a:t>
            </a:r>
            <a:r>
              <a:rPr lang="en-US" b="1" dirty="0">
                <a:latin typeface="Corbel"/>
                <a:cs typeface="Corbel"/>
              </a:rPr>
              <a:t>; Lev. </a:t>
            </a:r>
            <a:r>
              <a:rPr lang="en-US" b="1" dirty="0" smtClean="0">
                <a:latin typeface="Corbel"/>
                <a:cs typeface="Corbel"/>
              </a:rPr>
              <a:t>16.29</a:t>
            </a:r>
            <a:r>
              <a:rPr lang="en-US" b="1" dirty="0">
                <a:latin typeface="Corbel"/>
                <a:cs typeface="Corbel"/>
              </a:rPr>
              <a:t>; </a:t>
            </a:r>
            <a:r>
              <a:rPr lang="en-US" b="1" dirty="0" smtClean="0">
                <a:latin typeface="Corbel"/>
                <a:cs typeface="Corbel"/>
              </a:rPr>
              <a:t>17.12</a:t>
            </a:r>
            <a:r>
              <a:rPr lang="en-US" b="1" dirty="0">
                <a:latin typeface="Corbel"/>
                <a:cs typeface="Corbel"/>
              </a:rPr>
              <a:t>, 15; </a:t>
            </a:r>
            <a:r>
              <a:rPr lang="en-US" b="1" dirty="0" smtClean="0">
                <a:latin typeface="Corbel"/>
                <a:cs typeface="Corbel"/>
              </a:rPr>
              <a:t>18.26</a:t>
            </a:r>
            <a:r>
              <a:rPr lang="en-US" b="1" dirty="0">
                <a:latin typeface="Corbel"/>
                <a:cs typeface="Corbel"/>
              </a:rPr>
              <a:t>; </a:t>
            </a:r>
            <a:r>
              <a:rPr lang="en-US" b="1" dirty="0" smtClean="0">
                <a:latin typeface="Corbel"/>
                <a:cs typeface="Corbel"/>
              </a:rPr>
              <a:t>24.10</a:t>
            </a:r>
            <a:r>
              <a:rPr lang="en-US" b="1" dirty="0">
                <a:latin typeface="Corbel"/>
                <a:cs typeface="Corbel"/>
              </a:rPr>
              <a:t>-23; </a:t>
            </a:r>
            <a:r>
              <a:rPr lang="en-US" b="1" dirty="0" smtClean="0">
                <a:latin typeface="Corbel"/>
                <a:cs typeface="Corbel"/>
              </a:rPr>
              <a:t>Num</a:t>
            </a:r>
            <a:r>
              <a:rPr lang="en-US" b="1" dirty="0">
                <a:latin typeface="Corbel"/>
                <a:cs typeface="Corbel"/>
              </a:rPr>
              <a:t>. </a:t>
            </a:r>
            <a:r>
              <a:rPr lang="en-US" b="1" dirty="0" smtClean="0">
                <a:latin typeface="Corbel"/>
                <a:cs typeface="Corbel"/>
              </a:rPr>
              <a:t>15.14</a:t>
            </a:r>
            <a:r>
              <a:rPr lang="en-US" b="1" dirty="0">
                <a:latin typeface="Corbel"/>
                <a:cs typeface="Corbel"/>
              </a:rPr>
              <a:t>-16; </a:t>
            </a:r>
            <a:r>
              <a:rPr lang="en-US" b="1" dirty="0" smtClean="0">
                <a:latin typeface="Corbel"/>
                <a:cs typeface="Corbel"/>
              </a:rPr>
              <a:t>19.10</a:t>
            </a:r>
            <a:r>
              <a:rPr lang="en-US" b="1" dirty="0">
                <a:latin typeface="Corbel"/>
                <a:cs typeface="Corbel"/>
              </a:rPr>
              <a:t>; </a:t>
            </a:r>
            <a:r>
              <a:rPr lang="en-US" b="1" dirty="0" smtClean="0">
                <a:latin typeface="Corbel"/>
                <a:cs typeface="Corbel"/>
              </a:rPr>
              <a:t>35.15</a:t>
            </a:r>
            <a:r>
              <a:rPr lang="en-US" b="1" dirty="0">
                <a:latin typeface="Corbel"/>
                <a:cs typeface="Corbel"/>
              </a:rPr>
              <a:t>; </a:t>
            </a:r>
            <a:r>
              <a:rPr lang="en-US" b="1" dirty="0" smtClean="0">
                <a:latin typeface="Corbel"/>
                <a:cs typeface="Corbel"/>
              </a:rPr>
              <a:t>15.27</a:t>
            </a:r>
            <a:r>
              <a:rPr lang="en-US" b="1" dirty="0">
                <a:latin typeface="Corbel"/>
                <a:cs typeface="Corbel"/>
              </a:rPr>
              <a:t>-</a:t>
            </a:r>
            <a:r>
              <a:rPr lang="en-US" b="1" dirty="0" smtClean="0">
                <a:latin typeface="Corbel"/>
                <a:cs typeface="Corbel"/>
              </a:rPr>
              <a:t>31</a:t>
            </a:r>
            <a:endParaRPr lang="en-US" b="1" dirty="0">
              <a:latin typeface="Corbel"/>
              <a:cs typeface="Corbel"/>
            </a:endParaRPr>
          </a:p>
        </p:txBody>
      </p:sp>
    </p:spTree>
    <p:extLst>
      <p:ext uri="{BB962C8B-B14F-4D97-AF65-F5344CB8AC3E}">
        <p14:creationId xmlns:p14="http://schemas.microsoft.com/office/powerpoint/2010/main" val="12732372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Autofit/>
          </a:bodyPr>
          <a:lstStyle/>
          <a:p>
            <a:pPr marL="0" indent="0">
              <a:spcBef>
                <a:spcPts val="0"/>
              </a:spcBef>
              <a:buNone/>
            </a:pPr>
            <a:r>
              <a:rPr lang="en-US" sz="2800" b="1" dirty="0" smtClean="0">
                <a:latin typeface="Corbel"/>
                <a:cs typeface="Corbel"/>
              </a:rPr>
              <a:t>Jonah </a:t>
            </a:r>
            <a:r>
              <a:rPr lang="en-US" sz="2800" b="1" dirty="0">
                <a:latin typeface="Corbel"/>
                <a:cs typeface="Corbel"/>
              </a:rPr>
              <a:t>preached to the Gentiles: Jonah </a:t>
            </a:r>
            <a:r>
              <a:rPr lang="en-US" sz="2800" b="1" dirty="0" smtClean="0">
                <a:latin typeface="Corbel"/>
                <a:cs typeface="Corbel"/>
              </a:rPr>
              <a:t>1.2</a:t>
            </a:r>
            <a:r>
              <a:rPr lang="en-US" sz="2800" b="1" dirty="0">
                <a:latin typeface="Corbel"/>
                <a:cs typeface="Corbel"/>
              </a:rPr>
              <a:t>, </a:t>
            </a:r>
            <a:r>
              <a:rPr lang="en-US" sz="2800" b="1" dirty="0" smtClean="0">
                <a:latin typeface="Corbel"/>
                <a:cs typeface="Corbel"/>
              </a:rPr>
              <a:t>3.2-10, 4.2</a:t>
            </a:r>
            <a:r>
              <a:rPr lang="en-US" sz="2800" b="1" dirty="0">
                <a:latin typeface="Corbel"/>
                <a:cs typeface="Corbel"/>
              </a:rPr>
              <a:t>, 11</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Daniel </a:t>
            </a:r>
            <a:r>
              <a:rPr lang="en-US" sz="2800" b="1" dirty="0">
                <a:latin typeface="Corbel"/>
                <a:cs typeface="Corbel"/>
              </a:rPr>
              <a:t>urges Nebuchadnezzar to repent: Dan. </a:t>
            </a:r>
            <a:r>
              <a:rPr lang="en-US" sz="2800" b="1" dirty="0" smtClean="0">
                <a:latin typeface="Corbel"/>
                <a:cs typeface="Corbel"/>
              </a:rPr>
              <a:t>4.24</a:t>
            </a:r>
            <a:r>
              <a:rPr lang="en-US" sz="2800" b="1" dirty="0">
                <a:latin typeface="Corbel"/>
                <a:cs typeface="Corbel"/>
              </a:rPr>
              <a:t>-</a:t>
            </a:r>
            <a:r>
              <a:rPr lang="en-US" sz="2800" b="1" dirty="0" smtClean="0">
                <a:latin typeface="Corbel"/>
                <a:cs typeface="Corbel"/>
              </a:rPr>
              <a:t>27</a:t>
            </a:r>
            <a:endParaRPr lang="en-US" sz="2800" b="1" dirty="0">
              <a:latin typeface="Corbel"/>
              <a:cs typeface="Corbel"/>
            </a:endParaRPr>
          </a:p>
        </p:txBody>
      </p:sp>
    </p:spTree>
    <p:extLst>
      <p:ext uri="{BB962C8B-B14F-4D97-AF65-F5344CB8AC3E}">
        <p14:creationId xmlns:p14="http://schemas.microsoft.com/office/powerpoint/2010/main" val="14269713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Autofit/>
          </a:bodyPr>
          <a:lstStyle/>
          <a:p>
            <a:pPr marL="0" indent="0">
              <a:spcBef>
                <a:spcPts val="0"/>
              </a:spcBef>
              <a:buNone/>
            </a:pPr>
            <a:r>
              <a:rPr lang="en-US" sz="2800" b="1" dirty="0" smtClean="0">
                <a:latin typeface="Corbel"/>
                <a:cs typeface="Corbel"/>
              </a:rPr>
              <a:t>Nations were accountable to God: cf. Amos 1; Jer. 46-51</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The prophets spoke about the Gentiles and their salvation: Gen. 17.4; 22.18; Psalm 2.8; Isaiah 42.1, 6; 49.6; Amos 9.11-12; cf. Acts 15.16-17</a:t>
            </a:r>
          </a:p>
        </p:txBody>
      </p:sp>
    </p:spTree>
    <p:extLst>
      <p:ext uri="{BB962C8B-B14F-4D97-AF65-F5344CB8AC3E}">
        <p14:creationId xmlns:p14="http://schemas.microsoft.com/office/powerpoint/2010/main" val="12782018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Jethro </a:t>
            </a:r>
            <a:r>
              <a:rPr lang="en-US" b="1" dirty="0">
                <a:latin typeface="Corbel"/>
                <a:cs typeface="Corbel"/>
              </a:rPr>
              <a:t>was a priest and offered </a:t>
            </a:r>
            <a:r>
              <a:rPr lang="en-US" b="1" dirty="0" smtClean="0">
                <a:latin typeface="Corbel"/>
                <a:cs typeface="Corbel"/>
              </a:rPr>
              <a:t>sacrifices: </a:t>
            </a:r>
            <a:r>
              <a:rPr lang="en-US" b="1" dirty="0">
                <a:latin typeface="Corbel"/>
                <a:cs typeface="Corbel"/>
              </a:rPr>
              <a:t>Exo. </a:t>
            </a:r>
            <a:r>
              <a:rPr lang="en-US" b="1" dirty="0" smtClean="0">
                <a:latin typeface="Corbel"/>
                <a:cs typeface="Corbel"/>
              </a:rPr>
              <a:t>18.1, 12</a:t>
            </a:r>
            <a:endParaRPr lang="en-US" b="1" dirty="0">
              <a:latin typeface="Corbel"/>
              <a:cs typeface="Corbel"/>
            </a:endParaRP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Balaam </a:t>
            </a:r>
            <a:r>
              <a:rPr lang="en-US" b="1" dirty="0">
                <a:latin typeface="Corbel"/>
                <a:cs typeface="Corbel"/>
              </a:rPr>
              <a:t>was a prophet of Median: Num. 22-24</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Melchizedek </a:t>
            </a:r>
            <a:r>
              <a:rPr lang="en-US" b="1" dirty="0">
                <a:latin typeface="Corbel"/>
                <a:cs typeface="Corbel"/>
              </a:rPr>
              <a:t>was a priest of the High </a:t>
            </a:r>
            <a:r>
              <a:rPr lang="en-US" b="1" dirty="0" smtClean="0">
                <a:latin typeface="Corbel"/>
                <a:cs typeface="Corbel"/>
              </a:rPr>
              <a:t>God: Gen. 14.18</a:t>
            </a:r>
            <a:endParaRPr lang="en-US" b="1" dirty="0">
              <a:latin typeface="Corbel"/>
              <a:cs typeface="Corbel"/>
            </a:endParaRPr>
          </a:p>
        </p:txBody>
      </p:sp>
    </p:spTree>
    <p:extLst>
      <p:ext uri="{BB962C8B-B14F-4D97-AF65-F5344CB8AC3E}">
        <p14:creationId xmlns:p14="http://schemas.microsoft.com/office/powerpoint/2010/main" val="7265795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Two </a:t>
            </a:r>
            <a:r>
              <a:rPr lang="en-US" b="1" dirty="0">
                <a:latin typeface="Corbel"/>
                <a:cs typeface="Corbel"/>
              </a:rPr>
              <a:t>Gentile women helped to bring about the Messiah: </a:t>
            </a:r>
            <a:r>
              <a:rPr lang="en-US" b="1" dirty="0" err="1">
                <a:latin typeface="Corbel"/>
                <a:cs typeface="Corbel"/>
              </a:rPr>
              <a:t>Rahab</a:t>
            </a:r>
            <a:r>
              <a:rPr lang="en-US" b="1" dirty="0">
                <a:latin typeface="Corbel"/>
                <a:cs typeface="Corbel"/>
              </a:rPr>
              <a:t> &amp; Ruth: Matt. </a:t>
            </a:r>
            <a:r>
              <a:rPr lang="en-US" b="1" dirty="0" smtClean="0">
                <a:latin typeface="Corbel"/>
                <a:cs typeface="Corbel"/>
              </a:rPr>
              <a:t>1.5</a:t>
            </a:r>
            <a:r>
              <a:rPr lang="en-US" b="1" dirty="0">
                <a:latin typeface="Corbel"/>
                <a:cs typeface="Corbel"/>
              </a:rPr>
              <a:t>-</a:t>
            </a:r>
            <a:r>
              <a:rPr lang="en-US" b="1" dirty="0" smtClean="0">
                <a:latin typeface="Corbel"/>
                <a:cs typeface="Corbel"/>
              </a:rPr>
              <a:t>6</a:t>
            </a:r>
          </a:p>
          <a:p>
            <a:pPr marL="0" indent="0">
              <a:spcBef>
                <a:spcPts val="0"/>
              </a:spcBef>
              <a:buNone/>
            </a:pPr>
            <a:r>
              <a:rPr lang="en-US" b="1" dirty="0">
                <a:latin typeface="Corbel"/>
                <a:cs typeface="Corbel"/>
              </a:rPr>
              <a:t>		</a:t>
            </a:r>
            <a:endParaRPr lang="en-US" b="1" dirty="0" smtClean="0">
              <a:latin typeface="Corbel"/>
              <a:cs typeface="Corbel"/>
            </a:endParaRPr>
          </a:p>
          <a:p>
            <a:pPr marL="0" indent="0">
              <a:spcBef>
                <a:spcPts val="0"/>
              </a:spcBef>
              <a:buNone/>
            </a:pPr>
            <a:r>
              <a:rPr lang="en-US" b="1" dirty="0" smtClean="0">
                <a:latin typeface="Corbel"/>
                <a:cs typeface="Corbel"/>
              </a:rPr>
              <a:t>Books </a:t>
            </a:r>
            <a:r>
              <a:rPr lang="en-US" b="1" dirty="0">
                <a:latin typeface="Corbel"/>
                <a:cs typeface="Corbel"/>
              </a:rPr>
              <a:t>dedicated to non-Hebrews</a:t>
            </a:r>
            <a:r>
              <a:rPr lang="en-US" b="1" dirty="0" smtClean="0">
                <a:latin typeface="Corbel"/>
                <a:cs typeface="Corbel"/>
              </a:rPr>
              <a:t>: Job &amp; Ruth</a:t>
            </a:r>
            <a:endParaRPr lang="en-US" b="1" dirty="0">
              <a:latin typeface="Corbel"/>
              <a:cs typeface="Corbel"/>
            </a:endParaRPr>
          </a:p>
        </p:txBody>
      </p:sp>
    </p:spTree>
    <p:extLst>
      <p:ext uri="{BB962C8B-B14F-4D97-AF65-F5344CB8AC3E}">
        <p14:creationId xmlns:p14="http://schemas.microsoft.com/office/powerpoint/2010/main" val="35703038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6397" y="1922738"/>
            <a:ext cx="7131206" cy="3012524"/>
          </a:xfrm>
        </p:spPr>
        <p:txBody>
          <a:bodyPr>
            <a:noAutofit/>
          </a:bodyPr>
          <a:lstStyle/>
          <a:p>
            <a:pPr marL="0" indent="0" algn="ctr">
              <a:lnSpc>
                <a:spcPct val="110000"/>
              </a:lnSpc>
              <a:spcBef>
                <a:spcPts val="0"/>
              </a:spcBef>
              <a:buNone/>
            </a:pPr>
            <a:r>
              <a:rPr lang="en-US" sz="5400" b="1" dirty="0" smtClean="0">
                <a:solidFill>
                  <a:srgbClr val="000000"/>
                </a:solidFill>
                <a:latin typeface="Corbel"/>
                <a:cs typeface="Corbel"/>
              </a:rPr>
              <a:t>He was working among the Gentiles and looking out for them!</a:t>
            </a:r>
          </a:p>
        </p:txBody>
      </p:sp>
    </p:spTree>
    <p:extLst>
      <p:ext uri="{BB962C8B-B14F-4D97-AF65-F5344CB8AC3E}">
        <p14:creationId xmlns:p14="http://schemas.microsoft.com/office/powerpoint/2010/main" val="29032056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buNone/>
            </a:pPr>
            <a:r>
              <a:rPr lang="en-US" b="1" dirty="0" smtClean="0">
                <a:latin typeface="Corbel"/>
                <a:cs typeface="Corbel"/>
              </a:rPr>
              <a:t>For all who have sinned without the law [LOM] will also perish without the law [LOM], and all who have sinned under the law [LOM] will be judged by the law [LOM]. For it is not the hearers of the law [LOM] who are righteous before God, but the doers of the law [LOM] who will be justified.</a:t>
            </a:r>
            <a:endParaRPr lang="en-US" b="1" dirty="0">
              <a:latin typeface="Corbel"/>
              <a:cs typeface="Corbel"/>
            </a:endParaRPr>
          </a:p>
        </p:txBody>
      </p:sp>
    </p:spTree>
    <p:extLst>
      <p:ext uri="{BB962C8B-B14F-4D97-AF65-F5344CB8AC3E}">
        <p14:creationId xmlns:p14="http://schemas.microsoft.com/office/powerpoint/2010/main" val="17050213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0000"/>
                </a:solidFill>
                <a:latin typeface="Corbel"/>
                <a:cs typeface="Corbel"/>
              </a:rPr>
              <a:t>It Left Them Without Excuse</a:t>
            </a:r>
            <a:endParaRPr lang="en-US" dirty="0"/>
          </a:p>
        </p:txBody>
      </p:sp>
      <p:sp>
        <p:nvSpPr>
          <p:cNvPr id="5" name="Text Placeholder 4"/>
          <p:cNvSpPr>
            <a:spLocks noGrp="1"/>
          </p:cNvSpPr>
          <p:nvPr>
            <p:ph type="body" idx="1"/>
          </p:nvPr>
        </p:nvSpPr>
        <p:spPr/>
        <p:txBody>
          <a:bodyPr/>
          <a:lstStyle/>
          <a:p>
            <a:r>
              <a:rPr lang="en-US" dirty="0" smtClean="0"/>
              <a:t>God Shows No Partiality</a:t>
            </a:r>
            <a:endParaRPr lang="en-US" dirty="0"/>
          </a:p>
        </p:txBody>
      </p:sp>
    </p:spTree>
    <p:extLst>
      <p:ext uri="{BB962C8B-B14F-4D97-AF65-F5344CB8AC3E}">
        <p14:creationId xmlns:p14="http://schemas.microsoft.com/office/powerpoint/2010/main" val="40974595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buNone/>
            </a:pPr>
            <a:r>
              <a:rPr lang="en-US" b="1" dirty="0" smtClean="0">
                <a:latin typeface="Corbel"/>
                <a:cs typeface="Corbel"/>
              </a:rPr>
              <a:t>For when Gentiles, who do not have the law [LOM], by nature do what the law [LOM] requires, they are a law to themselves, even though they do not have the law [LOM]. </a:t>
            </a:r>
            <a:endParaRPr lang="en-US" b="1" dirty="0">
              <a:latin typeface="Corbel"/>
              <a:cs typeface="Corbel"/>
            </a:endParaRPr>
          </a:p>
        </p:txBody>
      </p:sp>
    </p:spTree>
    <p:extLst>
      <p:ext uri="{BB962C8B-B14F-4D97-AF65-F5344CB8AC3E}">
        <p14:creationId xmlns:p14="http://schemas.microsoft.com/office/powerpoint/2010/main" val="22385489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buNone/>
            </a:pPr>
            <a:r>
              <a:rPr lang="en-US" b="1" dirty="0" smtClean="0">
                <a:latin typeface="Corbel"/>
                <a:cs typeface="Corbel"/>
              </a:rPr>
              <a:t>They show that the work of the law [LOM] is written on their hearts, while their conscience also bears witness, and their conflicting thoughts accuse or even excuse them on that day when, according to my gospel, God judges the secrets of men by Christ Jesus.</a:t>
            </a:r>
          </a:p>
          <a:p>
            <a:pPr marL="0" indent="0">
              <a:buNone/>
            </a:pPr>
            <a:endParaRPr lang="en-US" b="1" dirty="0">
              <a:latin typeface="Corbel"/>
              <a:cs typeface="Corbel"/>
            </a:endParaRPr>
          </a:p>
          <a:p>
            <a:pPr marL="0" indent="0">
              <a:buNone/>
            </a:pPr>
            <a:r>
              <a:rPr lang="en-US" b="1" dirty="0" smtClean="0">
                <a:latin typeface="Corbel"/>
                <a:cs typeface="Corbel"/>
              </a:rPr>
              <a:t>											Romans 2.12-16</a:t>
            </a:r>
            <a:endParaRPr lang="en-US" b="1" dirty="0">
              <a:latin typeface="Corbel"/>
              <a:cs typeface="Corbel"/>
            </a:endParaRPr>
          </a:p>
        </p:txBody>
      </p:sp>
    </p:spTree>
    <p:extLst>
      <p:ext uri="{BB962C8B-B14F-4D97-AF65-F5344CB8AC3E}">
        <p14:creationId xmlns:p14="http://schemas.microsoft.com/office/powerpoint/2010/main" val="37758201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000000"/>
                </a:solidFill>
                <a:latin typeface="Corbel"/>
                <a:cs typeface="Corbel"/>
              </a:rPr>
              <a:t>It Left Them Accountable</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marL="0" indent="0">
              <a:lnSpc>
                <a:spcPct val="110000"/>
              </a:lnSpc>
              <a:spcBef>
                <a:spcPts val="0"/>
              </a:spcBef>
              <a:buNone/>
            </a:pPr>
            <a:r>
              <a:rPr lang="en-US" b="1" dirty="0" smtClean="0">
                <a:solidFill>
                  <a:srgbClr val="000000"/>
                </a:solidFill>
                <a:latin typeface="Corbel"/>
                <a:cs typeface="Corbel"/>
              </a:rPr>
              <a:t>The Gentiles had the opportunity to learn what God expected of them </a:t>
            </a:r>
            <a:r>
              <a:rPr lang="en-US" b="1" dirty="0" smtClean="0">
                <a:solidFill>
                  <a:srgbClr val="000000"/>
                </a:solidFill>
                <a:latin typeface="Corbel"/>
                <a:cs typeface="Corbel"/>
              </a:rPr>
              <a:t>by:</a:t>
            </a:r>
          </a:p>
          <a:p>
            <a:pPr marL="0" indent="0">
              <a:lnSpc>
                <a:spcPct val="110000"/>
              </a:lnSpc>
              <a:spcBef>
                <a:spcPts val="0"/>
              </a:spcBef>
              <a:buNone/>
            </a:pPr>
            <a:endParaRPr lang="en-US" b="1" dirty="0" smtClean="0">
              <a:solidFill>
                <a:srgbClr val="000000"/>
              </a:solidFill>
              <a:latin typeface="Corbel"/>
              <a:cs typeface="Corbel"/>
            </a:endParaRPr>
          </a:p>
          <a:p>
            <a:pPr marL="514350" indent="-514350">
              <a:lnSpc>
                <a:spcPct val="110000"/>
              </a:lnSpc>
              <a:spcBef>
                <a:spcPts val="0"/>
              </a:spcBef>
              <a:buAutoNum type="arabicParenBoth"/>
            </a:pPr>
            <a:r>
              <a:rPr lang="en-US" b="1" dirty="0" smtClean="0">
                <a:solidFill>
                  <a:srgbClr val="000000"/>
                </a:solidFill>
                <a:latin typeface="Corbel"/>
                <a:cs typeface="Corbel"/>
              </a:rPr>
              <a:t> prophets </a:t>
            </a:r>
            <a:r>
              <a:rPr lang="en-US" b="1" dirty="0" smtClean="0">
                <a:solidFill>
                  <a:srgbClr val="000000"/>
                </a:solidFill>
                <a:latin typeface="Corbel"/>
                <a:cs typeface="Corbel"/>
              </a:rPr>
              <a:t>and priests God sent among </a:t>
            </a:r>
            <a:r>
              <a:rPr lang="en-US" b="1" dirty="0" smtClean="0">
                <a:solidFill>
                  <a:srgbClr val="000000"/>
                </a:solidFill>
                <a:latin typeface="Corbel"/>
                <a:cs typeface="Corbel"/>
              </a:rPr>
              <a:t>them</a:t>
            </a:r>
          </a:p>
          <a:p>
            <a:pPr marL="0" indent="0">
              <a:lnSpc>
                <a:spcPct val="110000"/>
              </a:lnSpc>
              <a:spcBef>
                <a:spcPts val="0"/>
              </a:spcBef>
              <a:buNone/>
            </a:pPr>
            <a:endParaRPr lang="en-US" b="1" dirty="0">
              <a:solidFill>
                <a:srgbClr val="000000"/>
              </a:solidFill>
              <a:latin typeface="Corbel"/>
              <a:cs typeface="Corbel"/>
            </a:endParaRPr>
          </a:p>
          <a:p>
            <a:pPr marL="0" indent="0">
              <a:lnSpc>
                <a:spcPct val="110000"/>
              </a:lnSpc>
              <a:spcBef>
                <a:spcPts val="0"/>
              </a:spcBef>
              <a:buNone/>
            </a:pPr>
            <a:r>
              <a:rPr lang="en-US" b="1" dirty="0" smtClean="0">
                <a:solidFill>
                  <a:srgbClr val="000000"/>
                </a:solidFill>
                <a:latin typeface="Corbel"/>
                <a:cs typeface="Corbel"/>
              </a:rPr>
              <a:t>(</a:t>
            </a:r>
            <a:r>
              <a:rPr lang="en-US" b="1" dirty="0" smtClean="0">
                <a:solidFill>
                  <a:srgbClr val="000000"/>
                </a:solidFill>
                <a:latin typeface="Corbel"/>
                <a:cs typeface="Corbel"/>
              </a:rPr>
              <a:t>2) by observing the Jews and the law God gave to them.</a:t>
            </a:r>
          </a:p>
        </p:txBody>
      </p:sp>
    </p:spTree>
    <p:extLst>
      <p:ext uri="{BB962C8B-B14F-4D97-AF65-F5344CB8AC3E}">
        <p14:creationId xmlns:p14="http://schemas.microsoft.com/office/powerpoint/2010/main" val="12628784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0000"/>
                </a:solidFill>
                <a:latin typeface="Corbel"/>
                <a:cs typeface="Corbel"/>
              </a:rPr>
              <a:t>It Left Them With The Hope Of Salvation</a:t>
            </a:r>
            <a:endParaRPr lang="en-US" dirty="0"/>
          </a:p>
        </p:txBody>
      </p:sp>
      <p:sp>
        <p:nvSpPr>
          <p:cNvPr id="5" name="Text Placeholder 4"/>
          <p:cNvSpPr>
            <a:spLocks noGrp="1"/>
          </p:cNvSpPr>
          <p:nvPr>
            <p:ph type="body" idx="1"/>
          </p:nvPr>
        </p:nvSpPr>
        <p:spPr/>
        <p:txBody>
          <a:bodyPr/>
          <a:lstStyle/>
          <a:p>
            <a:r>
              <a:rPr lang="en-US" dirty="0" smtClean="0"/>
              <a:t>God Shows No Partiality</a:t>
            </a:r>
            <a:endParaRPr lang="en-US" dirty="0"/>
          </a:p>
        </p:txBody>
      </p:sp>
    </p:spTree>
    <p:extLst>
      <p:ext uri="{BB962C8B-B14F-4D97-AF65-F5344CB8AC3E}">
        <p14:creationId xmlns:p14="http://schemas.microsoft.com/office/powerpoint/2010/main" val="6958752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0000"/>
                </a:solidFill>
                <a:latin typeface="Corbel"/>
                <a:cs typeface="Corbel"/>
              </a:rPr>
              <a:t>It Left Them With The Hope Of Salvation</a:t>
            </a:r>
          </a:p>
        </p:txBody>
      </p:sp>
      <p:sp>
        <p:nvSpPr>
          <p:cNvPr id="3" name="Content Placeholder 2"/>
          <p:cNvSpPr>
            <a:spLocks noGrp="1"/>
          </p:cNvSpPr>
          <p:nvPr>
            <p:ph idx="1"/>
          </p:nvPr>
        </p:nvSpPr>
        <p:spPr>
          <a:xfrm>
            <a:off x="457200" y="1600200"/>
            <a:ext cx="8229600" cy="5257800"/>
          </a:xfrm>
        </p:spPr>
        <p:txBody>
          <a:bodyPr>
            <a:normAutofit/>
          </a:bodyPr>
          <a:lstStyle/>
          <a:p>
            <a:pPr marL="0" indent="0">
              <a:spcBef>
                <a:spcPts val="0"/>
              </a:spcBef>
              <a:buNone/>
            </a:pPr>
            <a:r>
              <a:rPr lang="en-US" b="1" dirty="0" smtClean="0">
                <a:latin typeface="Corbel"/>
                <a:cs typeface="Corbel"/>
              </a:rPr>
              <a:t>Salvation </a:t>
            </a:r>
            <a:r>
              <a:rPr lang="en-US" b="1" dirty="0">
                <a:latin typeface="Corbel"/>
                <a:cs typeface="Corbel"/>
              </a:rPr>
              <a:t>was available to the Gentiles under the Law of </a:t>
            </a:r>
            <a:r>
              <a:rPr lang="en-US" b="1" dirty="0" smtClean="0">
                <a:latin typeface="Corbel"/>
                <a:cs typeface="Corbel"/>
              </a:rPr>
              <a:t>Moses:</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For </a:t>
            </a:r>
            <a:r>
              <a:rPr lang="en-US" b="1" dirty="0">
                <a:latin typeface="Corbel"/>
                <a:cs typeface="Corbel"/>
              </a:rPr>
              <a:t>circumcision indeed is of value if you obey the </a:t>
            </a:r>
            <a:r>
              <a:rPr lang="en-US" b="1" dirty="0" smtClean="0">
                <a:latin typeface="Corbel"/>
                <a:cs typeface="Corbel"/>
              </a:rPr>
              <a:t>law [LOM], </a:t>
            </a:r>
            <a:r>
              <a:rPr lang="en-US" b="1" dirty="0">
                <a:latin typeface="Corbel"/>
                <a:cs typeface="Corbel"/>
              </a:rPr>
              <a:t>but if you break the </a:t>
            </a:r>
            <a:r>
              <a:rPr lang="en-US" b="1" dirty="0" smtClean="0">
                <a:latin typeface="Corbel"/>
                <a:cs typeface="Corbel"/>
              </a:rPr>
              <a:t>law [LOM], </a:t>
            </a:r>
            <a:r>
              <a:rPr lang="en-US" b="1" dirty="0">
                <a:latin typeface="Corbel"/>
                <a:cs typeface="Corbel"/>
              </a:rPr>
              <a:t>your circumcision becomes </a:t>
            </a:r>
            <a:r>
              <a:rPr lang="en-US" b="1" dirty="0" err="1">
                <a:latin typeface="Corbel"/>
                <a:cs typeface="Corbel"/>
              </a:rPr>
              <a:t>uncircumcision</a:t>
            </a:r>
            <a:r>
              <a:rPr lang="en-US" b="1" dirty="0">
                <a:latin typeface="Corbel"/>
                <a:cs typeface="Corbel"/>
              </a:rPr>
              <a:t>. </a:t>
            </a:r>
            <a:r>
              <a:rPr lang="en-US" b="1" dirty="0" smtClean="0">
                <a:latin typeface="Corbel"/>
                <a:cs typeface="Corbel"/>
              </a:rPr>
              <a:t>So</a:t>
            </a:r>
            <a:r>
              <a:rPr lang="en-US" b="1" dirty="0">
                <a:latin typeface="Corbel"/>
                <a:cs typeface="Corbel"/>
              </a:rPr>
              <a:t>, if a man who is uncircumcised keeps the precepts of the </a:t>
            </a:r>
            <a:r>
              <a:rPr lang="en-US" b="1" dirty="0" smtClean="0">
                <a:latin typeface="Corbel"/>
                <a:cs typeface="Corbel"/>
              </a:rPr>
              <a:t>law [LOM], </a:t>
            </a:r>
            <a:r>
              <a:rPr lang="en-US" b="1" dirty="0">
                <a:latin typeface="Corbel"/>
                <a:cs typeface="Corbel"/>
              </a:rPr>
              <a:t>will not his </a:t>
            </a:r>
            <a:r>
              <a:rPr lang="en-US" b="1" dirty="0" err="1">
                <a:latin typeface="Corbel"/>
                <a:cs typeface="Corbel"/>
              </a:rPr>
              <a:t>uncircumcision</a:t>
            </a:r>
            <a:r>
              <a:rPr lang="en-US" b="1" dirty="0">
                <a:latin typeface="Corbel"/>
                <a:cs typeface="Corbel"/>
              </a:rPr>
              <a:t> be </a:t>
            </a:r>
            <a:r>
              <a:rPr lang="en-US" b="1" dirty="0" smtClean="0">
                <a:latin typeface="Corbel"/>
                <a:cs typeface="Corbel"/>
              </a:rPr>
              <a:t>regarded </a:t>
            </a:r>
            <a:r>
              <a:rPr lang="en-US" b="1" dirty="0">
                <a:latin typeface="Corbel"/>
                <a:cs typeface="Corbel"/>
              </a:rPr>
              <a:t>as circumcision</a:t>
            </a:r>
            <a:r>
              <a:rPr lang="en-US" b="1" dirty="0" smtClean="0">
                <a:latin typeface="Corbel"/>
                <a:cs typeface="Corbel"/>
              </a:rPr>
              <a:t>?</a:t>
            </a:r>
            <a:endParaRPr lang="en-US" b="1" dirty="0">
              <a:latin typeface="Corbel"/>
              <a:cs typeface="Corbel"/>
            </a:endParaRPr>
          </a:p>
        </p:txBody>
      </p:sp>
    </p:spTree>
    <p:extLst>
      <p:ext uri="{BB962C8B-B14F-4D97-AF65-F5344CB8AC3E}">
        <p14:creationId xmlns:p14="http://schemas.microsoft.com/office/powerpoint/2010/main" val="1120607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0000"/>
                </a:solidFill>
                <a:latin typeface="Corbel"/>
                <a:cs typeface="Corbel"/>
              </a:rPr>
              <a:t>It Left Them With The Hope Of Salvation</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Salvation </a:t>
            </a:r>
            <a:r>
              <a:rPr lang="en-US" b="1" dirty="0">
                <a:latin typeface="Corbel"/>
                <a:cs typeface="Corbel"/>
              </a:rPr>
              <a:t>was available to the Gentiles under the Law of </a:t>
            </a:r>
            <a:r>
              <a:rPr lang="en-US" b="1" dirty="0" smtClean="0">
                <a:latin typeface="Corbel"/>
                <a:cs typeface="Corbel"/>
              </a:rPr>
              <a:t>Moses:</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Then he who is physically uncircumcised but keeps the law [LOM] will condemn you who have the written code and circumcision but break the law [LOM]. Rom. 2.25-</a:t>
            </a:r>
            <a:r>
              <a:rPr lang="en-US" b="1" dirty="0" smtClean="0">
                <a:latin typeface="Corbel"/>
                <a:cs typeface="Corbel"/>
              </a:rPr>
              <a:t>27</a:t>
            </a:r>
            <a:endParaRPr lang="en-US" b="1" dirty="0">
              <a:latin typeface="Corbel"/>
              <a:cs typeface="Corbel"/>
            </a:endParaRPr>
          </a:p>
        </p:txBody>
      </p:sp>
    </p:spTree>
    <p:extLst>
      <p:ext uri="{BB962C8B-B14F-4D97-AF65-F5344CB8AC3E}">
        <p14:creationId xmlns:p14="http://schemas.microsoft.com/office/powerpoint/2010/main" val="345850126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0000"/>
                </a:solidFill>
                <a:latin typeface="Corbel"/>
                <a:cs typeface="Corbel"/>
              </a:rPr>
              <a:t>It Left Them With The Hope Of Salvation</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Salvation </a:t>
            </a:r>
            <a:r>
              <a:rPr lang="en-US" b="1" dirty="0">
                <a:latin typeface="Corbel"/>
                <a:cs typeface="Corbel"/>
              </a:rPr>
              <a:t>was available to the Gentiles under the Law of </a:t>
            </a:r>
            <a:r>
              <a:rPr lang="en-US" b="1" dirty="0" smtClean="0">
                <a:latin typeface="Corbel"/>
                <a:cs typeface="Corbel"/>
              </a:rPr>
              <a:t>Moses:</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For when Gentiles, who do not have the law [LOM], by nature do what the law [LOM] requires, they are a law to themselves, even though they do not have the law [LOM]. Rom. 2.14 </a:t>
            </a:r>
            <a:endParaRPr lang="en-US" b="1" dirty="0">
              <a:latin typeface="Corbel"/>
              <a:cs typeface="Corbel"/>
            </a:endParaRPr>
          </a:p>
        </p:txBody>
      </p:sp>
    </p:spTree>
    <p:extLst>
      <p:ext uri="{BB962C8B-B14F-4D97-AF65-F5344CB8AC3E}">
        <p14:creationId xmlns:p14="http://schemas.microsoft.com/office/powerpoint/2010/main" val="386735901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0000"/>
                </a:solidFill>
                <a:latin typeface="Corbel"/>
                <a:cs typeface="Corbel"/>
              </a:rPr>
              <a:t>It Left Them With The Hope Of Salvation</a:t>
            </a:r>
          </a:p>
        </p:txBody>
      </p:sp>
      <p:sp>
        <p:nvSpPr>
          <p:cNvPr id="3" name="Content Placeholder 2"/>
          <p:cNvSpPr>
            <a:spLocks noGrp="1"/>
          </p:cNvSpPr>
          <p:nvPr>
            <p:ph idx="1"/>
          </p:nvPr>
        </p:nvSpPr>
        <p:spPr/>
        <p:txBody>
          <a:bodyPr>
            <a:normAutofit fontScale="92500" lnSpcReduction="20000"/>
          </a:bodyPr>
          <a:lstStyle/>
          <a:p>
            <a:pPr marL="0" indent="0">
              <a:lnSpc>
                <a:spcPct val="120000"/>
              </a:lnSpc>
              <a:spcBef>
                <a:spcPts val="0"/>
              </a:spcBef>
              <a:buNone/>
            </a:pPr>
            <a:r>
              <a:rPr lang="en-US" b="1" dirty="0" smtClean="0">
                <a:latin typeface="Corbel"/>
                <a:cs typeface="Corbel"/>
              </a:rPr>
              <a:t>Salvation was available under the Law of </a:t>
            </a:r>
            <a:r>
              <a:rPr lang="en-US" b="1" dirty="0" smtClean="0">
                <a:latin typeface="Corbel"/>
                <a:cs typeface="Corbel"/>
              </a:rPr>
              <a:t>Christ</a:t>
            </a:r>
            <a:endParaRPr lang="en-US" b="1" dirty="0">
              <a:latin typeface="Corbel"/>
              <a:cs typeface="Corbel"/>
            </a:endParaRPr>
          </a:p>
          <a:p>
            <a:pPr marL="0" indent="0">
              <a:lnSpc>
                <a:spcPct val="120000"/>
              </a:lnSpc>
              <a:spcBef>
                <a:spcPts val="0"/>
              </a:spcBef>
              <a:buNone/>
            </a:pPr>
            <a:r>
              <a:rPr lang="en-US" b="1" dirty="0" smtClean="0">
                <a:latin typeface="Corbel"/>
                <a:cs typeface="Corbel"/>
              </a:rPr>
              <a:t>[</a:t>
            </a:r>
            <a:r>
              <a:rPr lang="en-US" b="1" dirty="0" smtClean="0">
                <a:latin typeface="Corbel"/>
                <a:cs typeface="Corbel"/>
              </a:rPr>
              <a:t>However the Jews had to accept this]</a:t>
            </a:r>
          </a:p>
          <a:p>
            <a:pPr marL="0" indent="0">
              <a:lnSpc>
                <a:spcPct val="120000"/>
              </a:lnSpc>
              <a:spcBef>
                <a:spcPts val="0"/>
              </a:spcBef>
              <a:buNone/>
            </a:pPr>
            <a:endParaRPr lang="en-US" b="1" dirty="0" smtClean="0">
              <a:latin typeface="Corbel"/>
              <a:cs typeface="Corbel"/>
            </a:endParaRPr>
          </a:p>
          <a:p>
            <a:pPr marL="0" indent="0">
              <a:lnSpc>
                <a:spcPct val="120000"/>
              </a:lnSpc>
              <a:spcBef>
                <a:spcPts val="0"/>
              </a:spcBef>
              <a:buNone/>
            </a:pPr>
            <a:r>
              <a:rPr lang="en-US" b="1" dirty="0" smtClean="0">
                <a:latin typeface="Corbel"/>
                <a:cs typeface="Corbel"/>
              </a:rPr>
              <a:t>There was no separate and distinct people until LOM: Exo. 19.5-6, Deut. 7.6-8, 14.2, Eph. 2.14</a:t>
            </a:r>
          </a:p>
          <a:p>
            <a:pPr marL="0" indent="0">
              <a:lnSpc>
                <a:spcPct val="120000"/>
              </a:lnSpc>
              <a:spcBef>
                <a:spcPts val="0"/>
              </a:spcBef>
              <a:buNone/>
            </a:pPr>
            <a:endParaRPr lang="en-US" b="1" dirty="0" smtClean="0">
              <a:latin typeface="Corbel"/>
              <a:cs typeface="Corbel"/>
            </a:endParaRPr>
          </a:p>
          <a:p>
            <a:pPr marL="0" indent="0">
              <a:lnSpc>
                <a:spcPct val="120000"/>
              </a:lnSpc>
              <a:spcBef>
                <a:spcPts val="0"/>
              </a:spcBef>
              <a:buNone/>
            </a:pPr>
            <a:r>
              <a:rPr lang="en-US" b="1" dirty="0" smtClean="0">
                <a:latin typeface="Corbel"/>
                <a:cs typeface="Corbel"/>
              </a:rPr>
              <a:t>Rom. 1-3 indicates that because the Jews had been given the Law, they believed themselves naturally greater than the Gentiles.</a:t>
            </a:r>
          </a:p>
        </p:txBody>
      </p:sp>
    </p:spTree>
    <p:extLst>
      <p:ext uri="{BB962C8B-B14F-4D97-AF65-F5344CB8AC3E}">
        <p14:creationId xmlns:p14="http://schemas.microsoft.com/office/powerpoint/2010/main" val="1894603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0000"/>
                </a:solidFill>
                <a:latin typeface="Corbel"/>
                <a:cs typeface="Corbel"/>
              </a:rPr>
              <a:t>It Left Them With The Hope Of Salvation</a:t>
            </a:r>
          </a:p>
        </p:txBody>
      </p:sp>
      <p:sp>
        <p:nvSpPr>
          <p:cNvPr id="3" name="Content Placeholder 2"/>
          <p:cNvSpPr>
            <a:spLocks noGrp="1"/>
          </p:cNvSpPr>
          <p:nvPr>
            <p:ph idx="1"/>
          </p:nvPr>
        </p:nvSpPr>
        <p:spPr/>
        <p:txBody>
          <a:bodyPr>
            <a:normAutofit/>
          </a:bodyPr>
          <a:lstStyle/>
          <a:p>
            <a:pPr marL="0" indent="0">
              <a:spcBef>
                <a:spcPts val="0"/>
              </a:spcBef>
              <a:buNone/>
            </a:pPr>
            <a:r>
              <a:rPr lang="en-US" sz="3000" b="1" dirty="0" smtClean="0">
                <a:latin typeface="Corbel"/>
                <a:cs typeface="Corbel"/>
              </a:rPr>
              <a:t>Salvation was available under the Law of Christ. [However the Jews had to accept this]</a:t>
            </a:r>
          </a:p>
          <a:p>
            <a:pPr marL="0" indent="0">
              <a:spcBef>
                <a:spcPts val="0"/>
              </a:spcBef>
              <a:buNone/>
            </a:pPr>
            <a:endParaRPr lang="en-US" sz="3000" b="1" dirty="0" smtClean="0">
              <a:latin typeface="Corbel"/>
              <a:cs typeface="Corbel"/>
            </a:endParaRPr>
          </a:p>
          <a:p>
            <a:pPr marL="0" indent="0">
              <a:spcBef>
                <a:spcPts val="0"/>
              </a:spcBef>
              <a:buNone/>
            </a:pPr>
            <a:r>
              <a:rPr lang="en-US" sz="3000" b="1" dirty="0" smtClean="0">
                <a:latin typeface="Corbel"/>
                <a:cs typeface="Corbel"/>
              </a:rPr>
              <a:t>Devout Jews considered Gentiles </a:t>
            </a:r>
            <a:r>
              <a:rPr lang="en-US" sz="3000" b="1" dirty="0" smtClean="0">
                <a:latin typeface="Corbel"/>
                <a:cs typeface="Corbel"/>
              </a:rPr>
              <a:t>unclean</a:t>
            </a:r>
            <a:endParaRPr lang="en-US" sz="3000" b="1" dirty="0">
              <a:latin typeface="Corbel"/>
              <a:cs typeface="Corbel"/>
            </a:endParaRPr>
          </a:p>
          <a:p>
            <a:pPr marL="0" indent="0">
              <a:spcBef>
                <a:spcPts val="0"/>
              </a:spcBef>
              <a:buNone/>
            </a:pPr>
            <a:endParaRPr lang="en-US" sz="3000" b="1" dirty="0" smtClean="0">
              <a:latin typeface="Corbel"/>
              <a:cs typeface="Corbel"/>
            </a:endParaRPr>
          </a:p>
          <a:p>
            <a:pPr marL="0" indent="0">
              <a:spcBef>
                <a:spcPts val="0"/>
              </a:spcBef>
              <a:buNone/>
            </a:pPr>
            <a:r>
              <a:rPr lang="en-US" sz="3000" b="1" dirty="0" smtClean="0">
                <a:latin typeface="Corbel"/>
                <a:cs typeface="Corbel"/>
              </a:rPr>
              <a:t>The Jews elevated themselves and created laws that did not exist: Acts 10.28; cf. </a:t>
            </a:r>
            <a:r>
              <a:rPr lang="da-DK" sz="3000" b="1" dirty="0" smtClean="0">
                <a:latin typeface="Corbel"/>
                <a:cs typeface="Corbel"/>
              </a:rPr>
              <a:t>Lev 19.33-34</a:t>
            </a:r>
            <a:endParaRPr lang="en-US" sz="3000" b="1" dirty="0">
              <a:latin typeface="Corbel"/>
              <a:cs typeface="Corbel"/>
            </a:endParaRPr>
          </a:p>
        </p:txBody>
      </p:sp>
    </p:spTree>
    <p:extLst>
      <p:ext uri="{BB962C8B-B14F-4D97-AF65-F5344CB8AC3E}">
        <p14:creationId xmlns:p14="http://schemas.microsoft.com/office/powerpoint/2010/main" val="4064867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0000"/>
                </a:solidFill>
                <a:latin typeface="Corbel"/>
                <a:cs typeface="Corbel"/>
              </a:rPr>
              <a:t>It Left Them With The Hope Of Salvation</a:t>
            </a:r>
          </a:p>
        </p:txBody>
      </p:sp>
      <p:sp>
        <p:nvSpPr>
          <p:cNvPr id="3" name="Content Placeholder 2"/>
          <p:cNvSpPr>
            <a:spLocks noGrp="1"/>
          </p:cNvSpPr>
          <p:nvPr>
            <p:ph idx="1"/>
          </p:nvPr>
        </p:nvSpPr>
        <p:spPr>
          <a:xfrm>
            <a:off x="457200" y="1600200"/>
            <a:ext cx="8229600" cy="5257800"/>
          </a:xfrm>
        </p:spPr>
        <p:txBody>
          <a:bodyPr>
            <a:noAutofit/>
          </a:bodyPr>
          <a:lstStyle/>
          <a:p>
            <a:pPr marL="0" indent="0">
              <a:spcBef>
                <a:spcPts val="0"/>
              </a:spcBef>
              <a:buNone/>
            </a:pPr>
            <a:r>
              <a:rPr lang="en-US" sz="3000" b="1" dirty="0" smtClean="0">
                <a:latin typeface="Corbel"/>
                <a:cs typeface="Corbel"/>
              </a:rPr>
              <a:t>Salvation was available under the Law of Christ. [However the Jews had to accept this]</a:t>
            </a:r>
          </a:p>
          <a:p>
            <a:pPr marL="0" indent="0">
              <a:spcBef>
                <a:spcPts val="0"/>
              </a:spcBef>
              <a:buNone/>
            </a:pPr>
            <a:endParaRPr lang="en-US" sz="3000" b="1" dirty="0" smtClean="0">
              <a:latin typeface="Corbel"/>
              <a:cs typeface="Corbel"/>
            </a:endParaRPr>
          </a:p>
          <a:p>
            <a:pPr marL="0" indent="0">
              <a:spcBef>
                <a:spcPts val="0"/>
              </a:spcBef>
              <a:buNone/>
            </a:pPr>
            <a:r>
              <a:rPr lang="en-US" sz="3000" b="1" dirty="0" smtClean="0">
                <a:latin typeface="Corbel"/>
                <a:cs typeface="Corbel"/>
              </a:rPr>
              <a:t>God </a:t>
            </a:r>
            <a:r>
              <a:rPr lang="en-US" sz="3000" b="1" dirty="0">
                <a:latin typeface="Corbel"/>
                <a:cs typeface="Corbel"/>
              </a:rPr>
              <a:t>used miracles to prove to the Jews that Gentiles were granted salvation: </a:t>
            </a:r>
            <a:r>
              <a:rPr lang="en-US" sz="3000" b="1" dirty="0" smtClean="0">
                <a:latin typeface="Corbel"/>
                <a:cs typeface="Corbel"/>
              </a:rPr>
              <a:t>Acts 10.3-6; 10-16; 19-20; 44-48, 11.14-17; 15.7-9</a:t>
            </a:r>
          </a:p>
          <a:p>
            <a:pPr marL="0" indent="0">
              <a:spcBef>
                <a:spcPts val="0"/>
              </a:spcBef>
              <a:buNone/>
            </a:pPr>
            <a:endParaRPr lang="en-US" sz="3000" b="1" dirty="0">
              <a:latin typeface="Corbel"/>
              <a:cs typeface="Corbel"/>
            </a:endParaRPr>
          </a:p>
          <a:p>
            <a:pPr marL="0" indent="0">
              <a:spcBef>
                <a:spcPts val="0"/>
              </a:spcBef>
              <a:buNone/>
            </a:pPr>
            <a:r>
              <a:rPr lang="en-US" sz="3000" b="1" dirty="0" smtClean="0">
                <a:latin typeface="Corbel"/>
                <a:cs typeface="Corbel"/>
              </a:rPr>
              <a:t>God’s promise that all nations would be blessed was being fulfilled: Gen. 12.3; 22.18, Acts 2.16-21, Gal. 3.8-9, 14, 26-29</a:t>
            </a:r>
          </a:p>
        </p:txBody>
      </p:sp>
    </p:spTree>
    <p:extLst>
      <p:ext uri="{BB962C8B-B14F-4D97-AF65-F5344CB8AC3E}">
        <p14:creationId xmlns:p14="http://schemas.microsoft.com/office/powerpoint/2010/main" val="21284035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How </a:t>
            </a:r>
            <a:r>
              <a:rPr lang="en-US" b="1" dirty="0">
                <a:latin typeface="Corbel"/>
                <a:cs typeface="Corbel"/>
              </a:rPr>
              <a:t>so? All men are without excuse</a:t>
            </a:r>
            <a:r>
              <a:rPr lang="en-US" b="1" dirty="0" smtClean="0">
                <a:latin typeface="Corbel"/>
                <a:cs typeface="Corbel"/>
              </a:rPr>
              <a:t>:</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For his invisible attributes, namely, his eternal power and divine nature, have been clearly perceived, ever since the creation of the world in the things that have been made. So they are without excuse. Rom. 1.20</a:t>
            </a:r>
            <a:endParaRPr lang="en-US" b="1" dirty="0">
              <a:latin typeface="Corbel"/>
              <a:cs typeface="Corbel"/>
            </a:endParaRPr>
          </a:p>
        </p:txBody>
      </p:sp>
    </p:spTree>
    <p:extLst>
      <p:ext uri="{BB962C8B-B14F-4D97-AF65-F5344CB8AC3E}">
        <p14:creationId xmlns:p14="http://schemas.microsoft.com/office/powerpoint/2010/main" val="319627102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0000"/>
                </a:solidFill>
                <a:latin typeface="Corbel"/>
                <a:cs typeface="Corbel"/>
              </a:rPr>
              <a:t>It Left Them With The Hope Of Salvation</a:t>
            </a:r>
          </a:p>
        </p:txBody>
      </p:sp>
      <p:sp>
        <p:nvSpPr>
          <p:cNvPr id="3" name="Content Placeholder 2"/>
          <p:cNvSpPr>
            <a:spLocks noGrp="1"/>
          </p:cNvSpPr>
          <p:nvPr>
            <p:ph idx="1"/>
          </p:nvPr>
        </p:nvSpPr>
        <p:spPr/>
        <p:txBody>
          <a:bodyPr>
            <a:noAutofit/>
          </a:bodyPr>
          <a:lstStyle/>
          <a:p>
            <a:pPr marL="0" indent="0">
              <a:spcBef>
                <a:spcPts val="0"/>
              </a:spcBef>
              <a:buNone/>
            </a:pPr>
            <a:r>
              <a:rPr lang="en-US" sz="2800" b="1" dirty="0">
                <a:latin typeface="Corbel"/>
                <a:cs typeface="Corbel"/>
              </a:rPr>
              <a:t>Jews would be saved just as the Gentiles were saved: Acts </a:t>
            </a:r>
            <a:r>
              <a:rPr lang="en-US" sz="2800" b="1" dirty="0" smtClean="0">
                <a:latin typeface="Corbel"/>
                <a:cs typeface="Corbel"/>
              </a:rPr>
              <a:t>15.11</a:t>
            </a:r>
            <a:endParaRPr lang="en-US" sz="2800" b="1" dirty="0">
              <a:latin typeface="Corbel"/>
              <a:cs typeface="Corbel"/>
            </a:endParaRP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Acts </a:t>
            </a:r>
            <a:r>
              <a:rPr lang="en-US" sz="2800" b="1" dirty="0">
                <a:latin typeface="Corbel"/>
                <a:cs typeface="Corbel"/>
              </a:rPr>
              <a:t>2 and Acts 10 are exactly the same with the exception of the Gift of the H. </a:t>
            </a:r>
            <a:r>
              <a:rPr lang="en-US" sz="2800" b="1" smtClean="0">
                <a:latin typeface="Corbel"/>
                <a:cs typeface="Corbel"/>
              </a:rPr>
              <a:t>S</a:t>
            </a:r>
            <a:r>
              <a:rPr lang="en-US" sz="2800" b="1" smtClean="0">
                <a:latin typeface="Corbel"/>
                <a:cs typeface="Corbel"/>
              </a:rPr>
              <a:t>.</a:t>
            </a:r>
            <a:endParaRPr lang="en-US" sz="2800" b="1" dirty="0" smtClean="0">
              <a:latin typeface="Corbel"/>
              <a:cs typeface="Corbel"/>
            </a:endParaRPr>
          </a:p>
        </p:txBody>
      </p:sp>
    </p:spTree>
    <p:extLst>
      <p:ext uri="{BB962C8B-B14F-4D97-AF65-F5344CB8AC3E}">
        <p14:creationId xmlns:p14="http://schemas.microsoft.com/office/powerpoint/2010/main" val="1162484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0000"/>
                </a:solidFill>
                <a:latin typeface="Corbel"/>
                <a:cs typeface="Corbel"/>
              </a:rPr>
              <a:t>It Left Them With The Hope Of Salvation</a:t>
            </a:r>
          </a:p>
        </p:txBody>
      </p:sp>
      <p:sp>
        <p:nvSpPr>
          <p:cNvPr id="3" name="Content Placeholder 2"/>
          <p:cNvSpPr>
            <a:spLocks noGrp="1"/>
          </p:cNvSpPr>
          <p:nvPr>
            <p:ph idx="1"/>
          </p:nvPr>
        </p:nvSpPr>
        <p:spPr/>
        <p:txBody>
          <a:bodyPr>
            <a:noAutofit/>
          </a:bodyPr>
          <a:lstStyle/>
          <a:p>
            <a:pPr marL="0" indent="0">
              <a:spcBef>
                <a:spcPts val="0"/>
              </a:spcBef>
              <a:buNone/>
            </a:pPr>
            <a:r>
              <a:rPr lang="en-US" sz="2800" b="1" dirty="0">
                <a:latin typeface="Corbel"/>
                <a:cs typeface="Corbel"/>
              </a:rPr>
              <a:t>W</a:t>
            </a:r>
            <a:r>
              <a:rPr lang="en-US" sz="2800" b="1" dirty="0" smtClean="0">
                <a:latin typeface="Corbel"/>
                <a:cs typeface="Corbel"/>
              </a:rPr>
              <a:t>hy was Cornelius the first gentile conversion?</a:t>
            </a:r>
          </a:p>
          <a:p>
            <a:pPr marL="0" indent="0">
              <a:spcBef>
                <a:spcPts val="0"/>
              </a:spcBef>
              <a:buNone/>
            </a:pPr>
            <a:endParaRPr lang="en-US" sz="2800" b="1" dirty="0">
              <a:latin typeface="Corbel"/>
              <a:cs typeface="Corbel"/>
            </a:endParaRPr>
          </a:p>
          <a:p>
            <a:pPr marL="0" indent="0">
              <a:spcBef>
                <a:spcPts val="0"/>
              </a:spcBef>
              <a:buNone/>
            </a:pPr>
            <a:r>
              <a:rPr lang="en-US" sz="2800" b="1" dirty="0" smtClean="0">
                <a:latin typeface="Corbel"/>
                <a:cs typeface="Corbel"/>
              </a:rPr>
              <a:t>How do we know that he wasn’t the first gentile to seek God under the new law?</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The gospel would have taken time to spread: cf. Acts 1.8</a:t>
            </a:r>
            <a:endParaRPr lang="en-US" sz="2800" b="1" dirty="0">
              <a:latin typeface="Corbel"/>
              <a:cs typeface="Corbel"/>
            </a:endParaRPr>
          </a:p>
        </p:txBody>
      </p:sp>
    </p:spTree>
    <p:extLst>
      <p:ext uri="{BB962C8B-B14F-4D97-AF65-F5344CB8AC3E}">
        <p14:creationId xmlns:p14="http://schemas.microsoft.com/office/powerpoint/2010/main" val="1631121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6482298" y="2819400"/>
            <a:ext cx="2636091" cy="2036618"/>
            <a:chOff x="6482298" y="2819400"/>
            <a:chExt cx="2636091" cy="2036618"/>
          </a:xfrm>
        </p:grpSpPr>
        <p:sp>
          <p:nvSpPr>
            <p:cNvPr id="31" name="Right Arrow 30"/>
            <p:cNvSpPr/>
            <p:nvPr/>
          </p:nvSpPr>
          <p:spPr>
            <a:xfrm>
              <a:off x="6482298" y="2819400"/>
              <a:ext cx="2636091" cy="2036618"/>
            </a:xfrm>
            <a:prstGeom prst="rightArrow">
              <a:avLst>
                <a:gd name="adj1" fmla="val 37120"/>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prstClr val="white"/>
                </a:solidFill>
                <a:latin typeface="Calibri"/>
              </a:endParaRPr>
            </a:p>
          </p:txBody>
        </p:sp>
        <p:sp>
          <p:nvSpPr>
            <p:cNvPr id="44" name="TextBox 43"/>
            <p:cNvSpPr txBox="1"/>
            <p:nvPr/>
          </p:nvSpPr>
          <p:spPr>
            <a:xfrm>
              <a:off x="6484825" y="3530024"/>
              <a:ext cx="1668575" cy="584776"/>
            </a:xfrm>
            <a:prstGeom prst="rect">
              <a:avLst/>
            </a:prstGeom>
            <a:noFill/>
          </p:spPr>
          <p:txBody>
            <a:bodyPr wrap="square" rtlCol="0">
              <a:spAutoFit/>
            </a:bodyPr>
            <a:lstStyle/>
            <a:p>
              <a:pPr algn="ctr"/>
              <a:r>
                <a:rPr lang="en-US" sz="1600" b="1" dirty="0">
                  <a:solidFill>
                    <a:prstClr val="white"/>
                  </a:solidFill>
                  <a:effectLst>
                    <a:outerShdw blurRad="38100" dist="38100" dir="2700000" algn="tl">
                      <a:srgbClr val="000000">
                        <a:alpha val="43137"/>
                      </a:srgbClr>
                    </a:outerShdw>
                  </a:effectLst>
                  <a:latin typeface="Corbel"/>
                  <a:cs typeface="Corbel"/>
                </a:rPr>
                <a:t>Ordinances and</a:t>
              </a:r>
            </a:p>
            <a:p>
              <a:pPr algn="ctr"/>
              <a:r>
                <a:rPr lang="en-US" sz="1600" b="1" dirty="0">
                  <a:solidFill>
                    <a:prstClr val="white"/>
                  </a:solidFill>
                  <a:effectLst>
                    <a:outerShdw blurRad="38100" dist="38100" dir="2700000" algn="tl">
                      <a:srgbClr val="000000">
                        <a:alpha val="43137"/>
                      </a:srgbClr>
                    </a:outerShdw>
                  </a:effectLst>
                  <a:latin typeface="Corbel"/>
                  <a:cs typeface="Corbel"/>
                </a:rPr>
                <a:t> laws for </a:t>
              </a:r>
              <a:r>
                <a:rPr lang="en-US" sz="1600" b="1" dirty="0">
                  <a:solidFill>
                    <a:prstClr val="white"/>
                  </a:solidFill>
                  <a:effectLst>
                    <a:outerShdw blurRad="38100" dist="38100" dir="2700000" algn="tl">
                      <a:srgbClr val="000000">
                        <a:alpha val="43137"/>
                      </a:srgbClr>
                    </a:outerShdw>
                  </a:effectLst>
                  <a:latin typeface="Corbel"/>
                  <a:cs typeface="Corbel"/>
                </a:rPr>
                <a:t>w</a:t>
              </a:r>
              <a:r>
                <a:rPr lang="en-US" sz="1600" b="1" dirty="0">
                  <a:solidFill>
                    <a:prstClr val="white"/>
                  </a:solidFill>
                  <a:effectLst>
                    <a:outerShdw blurRad="38100" dist="38100" dir="2700000" algn="tl">
                      <a:srgbClr val="000000">
                        <a:alpha val="43137"/>
                      </a:srgbClr>
                    </a:outerShdw>
                  </a:effectLst>
                  <a:latin typeface="Corbel"/>
                  <a:cs typeface="Corbel"/>
                </a:rPr>
                <a:t>orship </a:t>
              </a:r>
              <a:endParaRPr lang="en-US" sz="1600" b="1" dirty="0">
                <a:solidFill>
                  <a:prstClr val="white"/>
                </a:solidFill>
                <a:effectLst>
                  <a:outerShdw blurRad="38100" dist="38100" dir="2700000" algn="tl">
                    <a:srgbClr val="000000">
                      <a:alpha val="43137"/>
                    </a:srgbClr>
                  </a:outerShdw>
                </a:effectLst>
                <a:latin typeface="Corbel"/>
                <a:cs typeface="Corbel"/>
              </a:endParaRPr>
            </a:p>
          </p:txBody>
        </p:sp>
      </p:grpSp>
      <p:grpSp>
        <p:nvGrpSpPr>
          <p:cNvPr id="14" name="Group 13"/>
          <p:cNvGrpSpPr/>
          <p:nvPr/>
        </p:nvGrpSpPr>
        <p:grpSpPr>
          <a:xfrm>
            <a:off x="3581400" y="3150936"/>
            <a:ext cx="2895600" cy="1371600"/>
            <a:chOff x="3581400" y="3150936"/>
            <a:chExt cx="2895600" cy="1371600"/>
          </a:xfrm>
        </p:grpSpPr>
        <p:sp>
          <p:nvSpPr>
            <p:cNvPr id="19" name="Notched Right Arrow 18"/>
            <p:cNvSpPr/>
            <p:nvPr/>
          </p:nvSpPr>
          <p:spPr>
            <a:xfrm>
              <a:off x="3581400" y="3150936"/>
              <a:ext cx="2895600" cy="1371600"/>
            </a:xfrm>
            <a:prstGeom prst="notchedRightArrow">
              <a:avLst>
                <a:gd name="adj1" fmla="val 57797"/>
                <a:gd name="adj2" fmla="val 5584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prstClr val="white"/>
                </a:solidFill>
                <a:latin typeface="Calibri"/>
              </a:endParaRPr>
            </a:p>
          </p:txBody>
        </p:sp>
        <p:sp>
          <p:nvSpPr>
            <p:cNvPr id="27" name="TextBox 26"/>
            <p:cNvSpPr txBox="1"/>
            <p:nvPr/>
          </p:nvSpPr>
          <p:spPr>
            <a:xfrm>
              <a:off x="3760536" y="3481804"/>
              <a:ext cx="1983508" cy="707886"/>
            </a:xfrm>
            <a:prstGeom prst="rect">
              <a:avLst/>
            </a:prstGeom>
            <a:noFill/>
          </p:spPr>
          <p:txBody>
            <a:bodyPr wrap="square" rtlCol="0">
              <a:spAutoFit/>
            </a:bodyPr>
            <a:lstStyle/>
            <a:p>
              <a:pPr algn="ctr"/>
              <a:r>
                <a:rPr lang="en-US" sz="2000" b="1" dirty="0">
                  <a:solidFill>
                    <a:prstClr val="white"/>
                  </a:solidFill>
                  <a:effectLst>
                    <a:outerShdw blurRad="38100" dist="38100" dir="2700000" algn="tl">
                      <a:srgbClr val="000000">
                        <a:alpha val="43137"/>
                      </a:srgbClr>
                    </a:outerShdw>
                  </a:effectLst>
                  <a:latin typeface="Corbel"/>
                  <a:cs typeface="Corbel"/>
                </a:rPr>
                <a:t>Continued for </a:t>
              </a:r>
            </a:p>
            <a:p>
              <a:pPr algn="ctr"/>
              <a:r>
                <a:rPr lang="en-US" sz="2000" b="1" dirty="0">
                  <a:solidFill>
                    <a:prstClr val="white"/>
                  </a:solidFill>
                  <a:effectLst>
                    <a:outerShdw blurRad="38100" dist="38100" dir="2700000" algn="tl">
                      <a:srgbClr val="000000">
                        <a:alpha val="43137"/>
                      </a:srgbClr>
                    </a:outerShdw>
                  </a:effectLst>
                  <a:latin typeface="Corbel"/>
                  <a:cs typeface="Corbel"/>
                </a:rPr>
                <a:t>t</a:t>
              </a:r>
              <a:r>
                <a:rPr lang="en-US" sz="2000" b="1" dirty="0">
                  <a:solidFill>
                    <a:prstClr val="white"/>
                  </a:solidFill>
                  <a:effectLst>
                    <a:outerShdw blurRad="38100" dist="38100" dir="2700000" algn="tl">
                      <a:srgbClr val="000000">
                        <a:alpha val="43137"/>
                      </a:srgbClr>
                    </a:outerShdw>
                  </a:effectLst>
                  <a:latin typeface="Corbel"/>
                  <a:cs typeface="Corbel"/>
                </a:rPr>
                <a:t>he Gentiles</a:t>
              </a:r>
              <a:endParaRPr lang="en-US" sz="2000" b="1" dirty="0">
                <a:solidFill>
                  <a:prstClr val="white"/>
                </a:solidFill>
                <a:effectLst>
                  <a:outerShdw blurRad="38100" dist="38100" dir="2700000" algn="tl">
                    <a:srgbClr val="000000">
                      <a:alpha val="43137"/>
                    </a:srgbClr>
                  </a:outerShdw>
                </a:effectLst>
                <a:latin typeface="Corbel"/>
                <a:cs typeface="Corbel"/>
              </a:endParaRPr>
            </a:p>
          </p:txBody>
        </p:sp>
      </p:grpSp>
      <p:sp>
        <p:nvSpPr>
          <p:cNvPr id="4" name="Right Arrow 3"/>
          <p:cNvSpPr/>
          <p:nvPr/>
        </p:nvSpPr>
        <p:spPr>
          <a:xfrm>
            <a:off x="1" y="669365"/>
            <a:ext cx="9144000" cy="1464235"/>
          </a:xfrm>
          <a:prstGeom prst="rightArrow">
            <a:avLst>
              <a:gd name="adj1" fmla="val 64584"/>
              <a:gd name="adj2" fmla="val 5214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400" b="1" dirty="0">
                <a:solidFill>
                  <a:prstClr val="white"/>
                </a:solidFill>
                <a:latin typeface="Corbel"/>
                <a:cs typeface="Corbel"/>
              </a:rPr>
              <a:t>	      		 </a:t>
            </a:r>
          </a:p>
          <a:p>
            <a:r>
              <a:rPr lang="en-US" sz="2400" b="1" dirty="0">
                <a:solidFill>
                  <a:prstClr val="white"/>
                </a:solidFill>
                <a:latin typeface="Corbel"/>
                <a:cs typeface="Corbel"/>
              </a:rPr>
              <a:t>	     	 </a:t>
            </a:r>
            <a:endParaRPr lang="en-US" sz="2400" b="1" dirty="0">
              <a:solidFill>
                <a:prstClr val="white"/>
              </a:solidFill>
              <a:latin typeface="Corbel"/>
              <a:cs typeface="Corbel"/>
            </a:endParaRPr>
          </a:p>
        </p:txBody>
      </p:sp>
      <p:sp>
        <p:nvSpPr>
          <p:cNvPr id="11" name="Bent-Up Arrow 10"/>
          <p:cNvSpPr/>
          <p:nvPr/>
        </p:nvSpPr>
        <p:spPr>
          <a:xfrm rot="5400000">
            <a:off x="556238" y="1146898"/>
            <a:ext cx="2743200" cy="3855676"/>
          </a:xfrm>
          <a:prstGeom prst="bentUpArrow">
            <a:avLst>
              <a:gd name="adj1" fmla="val 25000"/>
              <a:gd name="adj2" fmla="val 22306"/>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prstClr val="white"/>
                </a:solidFill>
                <a:latin typeface="Corbel"/>
                <a:cs typeface="Corbel"/>
              </a:rPr>
              <a:t>Patriarchal </a:t>
            </a:r>
            <a:endParaRPr lang="en-US" sz="2400" b="1" dirty="0">
              <a:solidFill>
                <a:prstClr val="white"/>
              </a:solidFill>
              <a:latin typeface="Corbel"/>
              <a:cs typeface="Corbel"/>
            </a:endParaRPr>
          </a:p>
        </p:txBody>
      </p:sp>
      <p:sp>
        <p:nvSpPr>
          <p:cNvPr id="12" name="TextBox 11"/>
          <p:cNvSpPr txBox="1"/>
          <p:nvPr/>
        </p:nvSpPr>
        <p:spPr>
          <a:xfrm>
            <a:off x="284617" y="3514735"/>
            <a:ext cx="1973375" cy="646331"/>
          </a:xfrm>
          <a:prstGeom prst="rect">
            <a:avLst/>
          </a:prstGeom>
          <a:noFill/>
        </p:spPr>
        <p:txBody>
          <a:bodyPr wrap="square" rtlCol="0">
            <a:spAutoFit/>
          </a:bodyPr>
          <a:lstStyle/>
          <a:p>
            <a:pPr algn="ctr"/>
            <a:r>
              <a:rPr lang="en-US" b="1" dirty="0">
                <a:solidFill>
                  <a:prstClr val="white"/>
                </a:solidFill>
                <a:effectLst>
                  <a:outerShdw blurRad="38100" dist="38100" dir="2700000" algn="tl">
                    <a:srgbClr val="000000">
                      <a:alpha val="43137"/>
                    </a:srgbClr>
                  </a:outerShdw>
                </a:effectLst>
                <a:latin typeface="Corbel"/>
                <a:cs typeface="Corbel"/>
              </a:rPr>
              <a:t>Ordinances and</a:t>
            </a:r>
          </a:p>
          <a:p>
            <a:pPr algn="ctr"/>
            <a:r>
              <a:rPr lang="en-US" b="1" dirty="0">
                <a:solidFill>
                  <a:prstClr val="white"/>
                </a:solidFill>
                <a:effectLst>
                  <a:outerShdw blurRad="38100" dist="38100" dir="2700000" algn="tl">
                    <a:srgbClr val="000000">
                      <a:alpha val="43137"/>
                    </a:srgbClr>
                  </a:outerShdw>
                </a:effectLst>
                <a:latin typeface="Corbel"/>
                <a:cs typeface="Corbel"/>
              </a:rPr>
              <a:t> laws for </a:t>
            </a:r>
            <a:r>
              <a:rPr lang="en-US" b="1" dirty="0">
                <a:solidFill>
                  <a:prstClr val="white"/>
                </a:solidFill>
                <a:effectLst>
                  <a:outerShdw blurRad="38100" dist="38100" dir="2700000" algn="tl">
                    <a:srgbClr val="000000">
                      <a:alpha val="43137"/>
                    </a:srgbClr>
                  </a:outerShdw>
                </a:effectLst>
                <a:latin typeface="Corbel"/>
                <a:cs typeface="Corbel"/>
              </a:rPr>
              <a:t>w</a:t>
            </a:r>
            <a:r>
              <a:rPr lang="en-US" b="1" dirty="0">
                <a:solidFill>
                  <a:prstClr val="white"/>
                </a:solidFill>
                <a:effectLst>
                  <a:outerShdw blurRad="38100" dist="38100" dir="2700000" algn="tl">
                    <a:srgbClr val="000000">
                      <a:alpha val="43137"/>
                    </a:srgbClr>
                  </a:outerShdw>
                </a:effectLst>
                <a:latin typeface="Corbel"/>
                <a:cs typeface="Corbel"/>
              </a:rPr>
              <a:t>orship </a:t>
            </a:r>
            <a:endParaRPr lang="en-US" b="1" dirty="0">
              <a:solidFill>
                <a:prstClr val="white"/>
              </a:solidFill>
              <a:effectLst>
                <a:outerShdw blurRad="38100" dist="38100" dir="2700000" algn="tl">
                  <a:srgbClr val="000000">
                    <a:alpha val="43137"/>
                  </a:srgbClr>
                </a:outerShdw>
              </a:effectLst>
              <a:latin typeface="Corbel"/>
              <a:cs typeface="Corbel"/>
            </a:endParaRPr>
          </a:p>
        </p:txBody>
      </p:sp>
      <p:grpSp>
        <p:nvGrpSpPr>
          <p:cNvPr id="5" name="Group 4"/>
          <p:cNvGrpSpPr/>
          <p:nvPr/>
        </p:nvGrpSpPr>
        <p:grpSpPr>
          <a:xfrm>
            <a:off x="2197512" y="1887451"/>
            <a:ext cx="609602" cy="4029067"/>
            <a:chOff x="2197512" y="1887451"/>
            <a:chExt cx="609602" cy="4029067"/>
          </a:xfrm>
        </p:grpSpPr>
        <p:sp>
          <p:nvSpPr>
            <p:cNvPr id="29" name="Rectangle 28"/>
            <p:cNvSpPr/>
            <p:nvPr/>
          </p:nvSpPr>
          <p:spPr>
            <a:xfrm rot="5400000">
              <a:off x="1634136" y="4743540"/>
              <a:ext cx="1752602" cy="59335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solidFill>
                    <a:prstClr val="white"/>
                  </a:solidFill>
                  <a:latin typeface="Calibri"/>
                </a:rPr>
                <a:t>Mosaic</a:t>
              </a:r>
              <a:endParaRPr lang="en-US" sz="2400" b="1" dirty="0">
                <a:solidFill>
                  <a:prstClr val="white"/>
                </a:solidFill>
                <a:latin typeface="Calibri"/>
              </a:endParaRPr>
            </a:p>
          </p:txBody>
        </p:sp>
        <p:sp>
          <p:nvSpPr>
            <p:cNvPr id="15" name="Rectangle 14"/>
            <p:cNvSpPr/>
            <p:nvPr/>
          </p:nvSpPr>
          <p:spPr>
            <a:xfrm rot="5400000">
              <a:off x="1626012" y="2458951"/>
              <a:ext cx="1752602" cy="6096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b="1" dirty="0">
                <a:solidFill>
                  <a:prstClr val="white"/>
                </a:solidFill>
                <a:latin typeface="Corbel"/>
                <a:cs typeface="Corbel"/>
              </a:endParaRPr>
            </a:p>
          </p:txBody>
        </p:sp>
      </p:grpSp>
      <p:sp>
        <p:nvSpPr>
          <p:cNvPr id="3" name="Rectangle 2"/>
          <p:cNvSpPr/>
          <p:nvPr/>
        </p:nvSpPr>
        <p:spPr>
          <a:xfrm>
            <a:off x="2209800" y="5902036"/>
            <a:ext cx="4310397" cy="659269"/>
          </a:xfrm>
          <a:prstGeom prst="rect">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FFFFFF"/>
                </a:solidFill>
                <a:effectLst>
                  <a:outerShdw blurRad="38100" dist="38100" dir="2700000" algn="tl">
                    <a:srgbClr val="000000">
                      <a:alpha val="43137"/>
                    </a:srgbClr>
                  </a:outerShdw>
                </a:effectLst>
                <a:latin typeface="Corbel"/>
                <a:cs typeface="Corbel"/>
              </a:rPr>
              <a:t>Ordinances and laws </a:t>
            </a:r>
            <a:r>
              <a:rPr lang="en-US" b="1" dirty="0">
                <a:solidFill>
                  <a:srgbClr val="FFFFFF"/>
                </a:solidFill>
                <a:effectLst>
                  <a:outerShdw blurRad="38100" dist="38100" dir="2700000" algn="tl">
                    <a:srgbClr val="000000">
                      <a:alpha val="43137"/>
                    </a:srgbClr>
                  </a:outerShdw>
                </a:effectLst>
                <a:latin typeface="Corbel"/>
                <a:cs typeface="Corbel"/>
              </a:rPr>
              <a:t>f</a:t>
            </a:r>
            <a:r>
              <a:rPr lang="en-US" b="1" dirty="0">
                <a:solidFill>
                  <a:srgbClr val="FFFFFF"/>
                </a:solidFill>
                <a:effectLst>
                  <a:outerShdw blurRad="38100" dist="38100" dir="2700000" algn="tl">
                    <a:srgbClr val="000000">
                      <a:alpha val="43137"/>
                    </a:srgbClr>
                  </a:outerShdw>
                </a:effectLst>
                <a:latin typeface="Corbel"/>
                <a:cs typeface="Corbel"/>
              </a:rPr>
              <a:t>or </a:t>
            </a:r>
            <a:r>
              <a:rPr lang="en-US" b="1" dirty="0">
                <a:solidFill>
                  <a:srgbClr val="FFFFFF"/>
                </a:solidFill>
                <a:effectLst>
                  <a:outerShdw blurRad="38100" dist="38100" dir="2700000" algn="tl">
                    <a:srgbClr val="000000">
                      <a:alpha val="43137"/>
                    </a:srgbClr>
                  </a:outerShdw>
                </a:effectLst>
                <a:latin typeface="Corbel"/>
                <a:cs typeface="Corbel"/>
              </a:rPr>
              <a:t>w</a:t>
            </a:r>
            <a:r>
              <a:rPr lang="en-US" b="1" dirty="0">
                <a:solidFill>
                  <a:srgbClr val="FFFFFF"/>
                </a:solidFill>
                <a:effectLst>
                  <a:outerShdw blurRad="38100" dist="38100" dir="2700000" algn="tl">
                    <a:srgbClr val="000000">
                      <a:alpha val="43137"/>
                    </a:srgbClr>
                  </a:outerShdw>
                </a:effectLst>
                <a:latin typeface="Corbel"/>
                <a:cs typeface="Corbel"/>
              </a:rPr>
              <a:t>orship </a:t>
            </a:r>
          </a:p>
        </p:txBody>
      </p:sp>
      <p:sp>
        <p:nvSpPr>
          <p:cNvPr id="32" name="Rectangle 31"/>
          <p:cNvSpPr/>
          <p:nvPr/>
        </p:nvSpPr>
        <p:spPr>
          <a:xfrm>
            <a:off x="5678904" y="1887450"/>
            <a:ext cx="829539" cy="402906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dirty="0">
                <a:solidFill>
                  <a:prstClr val="white"/>
                </a:solidFill>
                <a:effectLst>
                  <a:outerShdw blurRad="38100" dist="38100" dir="2700000" algn="tl">
                    <a:srgbClr val="000000">
                      <a:alpha val="43137"/>
                    </a:srgbClr>
                  </a:outerShdw>
                </a:effectLst>
                <a:latin typeface="Corbel"/>
                <a:cs typeface="Corbel"/>
              </a:rPr>
              <a:t>E</a:t>
            </a:r>
          </a:p>
          <a:p>
            <a:pPr algn="ctr"/>
            <a:r>
              <a:rPr lang="en-US" sz="5400" b="1" dirty="0">
                <a:solidFill>
                  <a:prstClr val="white"/>
                </a:solidFill>
                <a:effectLst>
                  <a:outerShdw blurRad="38100" dist="38100" dir="2700000" algn="tl">
                    <a:srgbClr val="000000">
                      <a:alpha val="43137"/>
                    </a:srgbClr>
                  </a:outerShdw>
                </a:effectLst>
                <a:latin typeface="Corbel"/>
                <a:cs typeface="Corbel"/>
              </a:rPr>
              <a:t>N</a:t>
            </a:r>
          </a:p>
          <a:p>
            <a:pPr algn="ctr"/>
            <a:r>
              <a:rPr lang="en-US" sz="5400" b="1" dirty="0">
                <a:solidFill>
                  <a:prstClr val="white"/>
                </a:solidFill>
                <a:effectLst>
                  <a:outerShdw blurRad="38100" dist="38100" dir="2700000" algn="tl">
                    <a:srgbClr val="000000">
                      <a:alpha val="43137"/>
                    </a:srgbClr>
                  </a:outerShdw>
                </a:effectLst>
                <a:latin typeface="Corbel"/>
                <a:cs typeface="Corbel"/>
              </a:rPr>
              <a:t>D</a:t>
            </a:r>
          </a:p>
        </p:txBody>
      </p:sp>
      <p:sp>
        <p:nvSpPr>
          <p:cNvPr id="36" name="TextBox 35"/>
          <p:cNvSpPr txBox="1"/>
          <p:nvPr/>
        </p:nvSpPr>
        <p:spPr>
          <a:xfrm>
            <a:off x="0" y="23034"/>
            <a:ext cx="9143999" cy="646331"/>
          </a:xfrm>
          <a:prstGeom prst="rect">
            <a:avLst/>
          </a:prstGeom>
          <a:noFill/>
        </p:spPr>
        <p:txBody>
          <a:bodyPr wrap="square" rtlCol="0">
            <a:spAutoFit/>
          </a:bodyPr>
          <a:lstStyle/>
          <a:p>
            <a:pPr algn="ctr"/>
            <a:r>
              <a:rPr lang="en-US" sz="3600" b="1" dirty="0">
                <a:solidFill>
                  <a:prstClr val="black"/>
                </a:solidFill>
                <a:latin typeface="Corbel"/>
                <a:cs typeface="Corbel"/>
              </a:rPr>
              <a:t>God’s universal law of morals and ethics</a:t>
            </a:r>
          </a:p>
        </p:txBody>
      </p:sp>
      <p:grpSp>
        <p:nvGrpSpPr>
          <p:cNvPr id="10" name="Group 9"/>
          <p:cNvGrpSpPr/>
          <p:nvPr/>
        </p:nvGrpSpPr>
        <p:grpSpPr>
          <a:xfrm>
            <a:off x="5818510" y="2022764"/>
            <a:ext cx="533400" cy="568036"/>
            <a:chOff x="5818510" y="2022764"/>
            <a:chExt cx="533400" cy="568036"/>
          </a:xfrm>
        </p:grpSpPr>
        <p:sp>
          <p:nvSpPr>
            <p:cNvPr id="41" name="Flowchart: Connector 40"/>
            <p:cNvSpPr/>
            <p:nvPr/>
          </p:nvSpPr>
          <p:spPr>
            <a:xfrm>
              <a:off x="5818510" y="2022764"/>
              <a:ext cx="533400" cy="56803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42" name="Flowchart: Connector 41"/>
            <p:cNvSpPr/>
            <p:nvPr/>
          </p:nvSpPr>
          <p:spPr>
            <a:xfrm>
              <a:off x="5989960" y="2219025"/>
              <a:ext cx="190500" cy="175513"/>
            </a:xfrm>
            <a:prstGeom prst="flowChartConnector">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latin typeface="Calibri"/>
              </a:endParaRPr>
            </a:p>
          </p:txBody>
        </p:sp>
      </p:grpSp>
      <p:grpSp>
        <p:nvGrpSpPr>
          <p:cNvPr id="13" name="Group 12"/>
          <p:cNvGrpSpPr/>
          <p:nvPr/>
        </p:nvGrpSpPr>
        <p:grpSpPr>
          <a:xfrm>
            <a:off x="8116267" y="3580330"/>
            <a:ext cx="533400" cy="568036"/>
            <a:chOff x="8116267" y="3580330"/>
            <a:chExt cx="533400" cy="568036"/>
          </a:xfrm>
        </p:grpSpPr>
        <p:sp>
          <p:nvSpPr>
            <p:cNvPr id="33" name="Flowchart: Connector 40"/>
            <p:cNvSpPr/>
            <p:nvPr/>
          </p:nvSpPr>
          <p:spPr>
            <a:xfrm>
              <a:off x="8116267" y="3580330"/>
              <a:ext cx="533400" cy="56803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43" name="Flowchart: Connector 41"/>
            <p:cNvSpPr/>
            <p:nvPr/>
          </p:nvSpPr>
          <p:spPr>
            <a:xfrm>
              <a:off x="8287717" y="3776591"/>
              <a:ext cx="190500" cy="175513"/>
            </a:xfrm>
            <a:prstGeom prst="flowChartConnector">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latin typeface="Calibri"/>
              </a:endParaRPr>
            </a:p>
          </p:txBody>
        </p:sp>
      </p:grpSp>
      <p:sp>
        <p:nvSpPr>
          <p:cNvPr id="37" name="Line Callout 1 36"/>
          <p:cNvSpPr/>
          <p:nvPr/>
        </p:nvSpPr>
        <p:spPr>
          <a:xfrm>
            <a:off x="6781800" y="5181600"/>
            <a:ext cx="2057400" cy="1447800"/>
          </a:xfrm>
          <a:prstGeom prst="borderCallout1">
            <a:avLst>
              <a:gd name="adj1" fmla="val 1323"/>
              <a:gd name="adj2" fmla="val 110"/>
              <a:gd name="adj3" fmla="val -89927"/>
              <a:gd name="adj4" fmla="val 78315"/>
            </a:avLst>
          </a:prstGeom>
          <a:noFill/>
          <a:ln>
            <a:solidFill>
              <a:srgbClr val="FF0000"/>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srgbClr val="000000"/>
                </a:solidFill>
                <a:latin typeface="Corbel"/>
                <a:cs typeface="Corbel"/>
              </a:rPr>
              <a:t>Law of </a:t>
            </a:r>
            <a:r>
              <a:rPr lang="en-US" sz="2000" b="1" dirty="0">
                <a:solidFill>
                  <a:srgbClr val="000000"/>
                </a:solidFill>
                <a:latin typeface="Corbel"/>
                <a:cs typeface="Corbel"/>
              </a:rPr>
              <a:t>Christ is for all nations:</a:t>
            </a:r>
            <a:endParaRPr lang="en-US" sz="2000" b="1" dirty="0">
              <a:solidFill>
                <a:srgbClr val="000000"/>
              </a:solidFill>
              <a:latin typeface="Corbel"/>
              <a:cs typeface="Corbel"/>
            </a:endParaRPr>
          </a:p>
          <a:p>
            <a:pPr algn="ctr"/>
            <a:r>
              <a:rPr lang="en-US" sz="2000" b="1" dirty="0">
                <a:solidFill>
                  <a:srgbClr val="000000"/>
                </a:solidFill>
                <a:latin typeface="Corbel"/>
                <a:cs typeface="Corbel"/>
              </a:rPr>
              <a:t>Matt. </a:t>
            </a:r>
            <a:r>
              <a:rPr lang="en-US" sz="2000" b="1" dirty="0">
                <a:solidFill>
                  <a:srgbClr val="000000"/>
                </a:solidFill>
                <a:latin typeface="Corbel"/>
                <a:cs typeface="Corbel"/>
              </a:rPr>
              <a:t>28.18</a:t>
            </a:r>
            <a:r>
              <a:rPr lang="en-US" sz="2000" b="1" dirty="0">
                <a:solidFill>
                  <a:srgbClr val="000000"/>
                </a:solidFill>
                <a:latin typeface="Corbel"/>
                <a:cs typeface="Corbel"/>
              </a:rPr>
              <a:t>-20; Acts </a:t>
            </a:r>
            <a:r>
              <a:rPr lang="en-US" sz="2000" b="1" dirty="0">
                <a:solidFill>
                  <a:srgbClr val="000000"/>
                </a:solidFill>
                <a:latin typeface="Corbel"/>
                <a:cs typeface="Corbel"/>
              </a:rPr>
              <a:t>1.8</a:t>
            </a:r>
            <a:endParaRPr lang="en-US" sz="2000" b="1" dirty="0">
              <a:solidFill>
                <a:srgbClr val="000000"/>
              </a:solidFill>
              <a:latin typeface="Corbel"/>
              <a:cs typeface="Corbel"/>
            </a:endParaRPr>
          </a:p>
        </p:txBody>
      </p:sp>
      <p:sp>
        <p:nvSpPr>
          <p:cNvPr id="34" name="Rectangle 33"/>
          <p:cNvSpPr/>
          <p:nvPr/>
        </p:nvSpPr>
        <p:spPr>
          <a:xfrm>
            <a:off x="0" y="1031565"/>
            <a:ext cx="2819400" cy="707886"/>
          </a:xfrm>
          <a:prstGeom prst="rect">
            <a:avLst/>
          </a:prstGeom>
        </p:spPr>
        <p:txBody>
          <a:bodyPr wrap="square">
            <a:spAutoFit/>
          </a:bodyPr>
          <a:lstStyle/>
          <a:p>
            <a:pPr algn="ctr"/>
            <a:r>
              <a:rPr lang="en-US" sz="2000" b="1" dirty="0">
                <a:solidFill>
                  <a:srgbClr val="FFFFFF"/>
                </a:solidFill>
                <a:latin typeface="Corbel"/>
                <a:cs typeface="Corbel"/>
              </a:rPr>
              <a:t>Patriarchal </a:t>
            </a:r>
            <a:r>
              <a:rPr lang="en-US" sz="2000" b="1" dirty="0">
                <a:solidFill>
                  <a:srgbClr val="FFFFFF"/>
                </a:solidFill>
                <a:latin typeface="Corbel"/>
                <a:cs typeface="Corbel"/>
              </a:rPr>
              <a:t>Age</a:t>
            </a:r>
          </a:p>
          <a:p>
            <a:pPr algn="ctr"/>
            <a:r>
              <a:rPr lang="en-US" sz="2000" b="1" dirty="0">
                <a:solidFill>
                  <a:srgbClr val="FFFFFF"/>
                </a:solidFill>
                <a:latin typeface="Corbel"/>
                <a:cs typeface="Corbel"/>
              </a:rPr>
              <a:t>Genesis 1 / Romans 1         </a:t>
            </a:r>
            <a:endParaRPr lang="en-US" sz="2000" dirty="0">
              <a:solidFill>
                <a:srgbClr val="FFFFFF"/>
              </a:solidFill>
              <a:latin typeface="Calibri"/>
            </a:endParaRPr>
          </a:p>
        </p:txBody>
      </p:sp>
      <p:sp>
        <p:nvSpPr>
          <p:cNvPr id="35" name="Rectangle 34"/>
          <p:cNvSpPr/>
          <p:nvPr/>
        </p:nvSpPr>
        <p:spPr>
          <a:xfrm>
            <a:off x="5638800" y="1039490"/>
            <a:ext cx="3505200" cy="707886"/>
          </a:xfrm>
          <a:prstGeom prst="rect">
            <a:avLst/>
          </a:prstGeom>
        </p:spPr>
        <p:txBody>
          <a:bodyPr wrap="square">
            <a:spAutoFit/>
          </a:bodyPr>
          <a:lstStyle/>
          <a:p>
            <a:pPr algn="ctr"/>
            <a:r>
              <a:rPr lang="en-US" sz="2000" b="1" dirty="0">
                <a:solidFill>
                  <a:srgbClr val="FFFFFF"/>
                </a:solidFill>
                <a:latin typeface="Corbel"/>
                <a:cs typeface="Corbel"/>
              </a:rPr>
              <a:t>Christian </a:t>
            </a:r>
            <a:r>
              <a:rPr lang="en-US" sz="2000" b="1" dirty="0">
                <a:solidFill>
                  <a:srgbClr val="FFFFFF"/>
                </a:solidFill>
                <a:latin typeface="Corbel"/>
                <a:cs typeface="Corbel"/>
              </a:rPr>
              <a:t>Age</a:t>
            </a:r>
          </a:p>
          <a:p>
            <a:pPr algn="ctr"/>
            <a:r>
              <a:rPr lang="en-US" sz="2000" b="1" dirty="0">
                <a:solidFill>
                  <a:srgbClr val="FFFFFF"/>
                </a:solidFill>
                <a:latin typeface="Corbel"/>
                <a:cs typeface="Corbel"/>
              </a:rPr>
              <a:t>Acts 2 </a:t>
            </a:r>
            <a:endParaRPr lang="en-US" sz="2000" dirty="0">
              <a:solidFill>
                <a:srgbClr val="FFFFFF"/>
              </a:solidFill>
              <a:latin typeface="Calibri"/>
            </a:endParaRPr>
          </a:p>
        </p:txBody>
      </p:sp>
      <p:sp>
        <p:nvSpPr>
          <p:cNvPr id="45" name="Rectangle 44"/>
          <p:cNvSpPr/>
          <p:nvPr/>
        </p:nvSpPr>
        <p:spPr>
          <a:xfrm>
            <a:off x="2209800" y="1053145"/>
            <a:ext cx="4343400" cy="707886"/>
          </a:xfrm>
          <a:prstGeom prst="rect">
            <a:avLst/>
          </a:prstGeom>
        </p:spPr>
        <p:txBody>
          <a:bodyPr wrap="square">
            <a:spAutoFit/>
          </a:bodyPr>
          <a:lstStyle/>
          <a:p>
            <a:pPr algn="ctr"/>
            <a:r>
              <a:rPr lang="en-US" sz="2000" b="1" dirty="0">
                <a:solidFill>
                  <a:srgbClr val="FFFFFF"/>
                </a:solidFill>
                <a:latin typeface="Corbel"/>
                <a:cs typeface="Corbel"/>
              </a:rPr>
              <a:t>Mosaic </a:t>
            </a:r>
            <a:r>
              <a:rPr lang="en-US" sz="2000" b="1" dirty="0">
                <a:solidFill>
                  <a:srgbClr val="FFFFFF"/>
                </a:solidFill>
                <a:latin typeface="Corbel"/>
                <a:cs typeface="Corbel"/>
              </a:rPr>
              <a:t>Age</a:t>
            </a:r>
          </a:p>
          <a:p>
            <a:pPr algn="ctr"/>
            <a:r>
              <a:rPr lang="en-US" sz="2000" b="1" dirty="0">
                <a:solidFill>
                  <a:srgbClr val="FFFFFF"/>
                </a:solidFill>
                <a:latin typeface="Corbel"/>
                <a:cs typeface="Corbel"/>
              </a:rPr>
              <a:t>Exodus 19             </a:t>
            </a:r>
            <a:endParaRPr lang="en-US" sz="2000" dirty="0">
              <a:solidFill>
                <a:srgbClr val="FFFFFF"/>
              </a:solidFill>
              <a:latin typeface="Calibri"/>
            </a:endParaRPr>
          </a:p>
        </p:txBody>
      </p:sp>
      <p:grpSp>
        <p:nvGrpSpPr>
          <p:cNvPr id="9" name="Group 8"/>
          <p:cNvGrpSpPr/>
          <p:nvPr/>
        </p:nvGrpSpPr>
        <p:grpSpPr>
          <a:xfrm>
            <a:off x="2223455" y="3532510"/>
            <a:ext cx="533400" cy="568036"/>
            <a:chOff x="2223455" y="3532510"/>
            <a:chExt cx="533400" cy="568036"/>
          </a:xfrm>
        </p:grpSpPr>
        <p:sp>
          <p:nvSpPr>
            <p:cNvPr id="53" name="Flowchart: Connector 40"/>
            <p:cNvSpPr/>
            <p:nvPr/>
          </p:nvSpPr>
          <p:spPr>
            <a:xfrm>
              <a:off x="2223455" y="3532510"/>
              <a:ext cx="533400" cy="56803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54" name="Flowchart: Connector 41"/>
            <p:cNvSpPr/>
            <p:nvPr/>
          </p:nvSpPr>
          <p:spPr>
            <a:xfrm>
              <a:off x="2394905" y="3728771"/>
              <a:ext cx="190500" cy="175513"/>
            </a:xfrm>
            <a:prstGeom prst="flowChartConnector">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latin typeface="Calibri"/>
              </a:endParaRPr>
            </a:p>
          </p:txBody>
        </p:sp>
      </p:grpSp>
      <p:sp>
        <p:nvSpPr>
          <p:cNvPr id="56" name="Rectangle 55"/>
          <p:cNvSpPr/>
          <p:nvPr/>
        </p:nvSpPr>
        <p:spPr>
          <a:xfrm>
            <a:off x="3227710" y="4840069"/>
            <a:ext cx="2057400" cy="646331"/>
          </a:xfrm>
          <a:prstGeom prst="rect">
            <a:avLst/>
          </a:prstGeom>
          <a:ln>
            <a:noFill/>
          </a:ln>
        </p:spPr>
        <p:txBody>
          <a:bodyPr wrap="square">
            <a:spAutoFit/>
          </a:bodyPr>
          <a:lstStyle/>
          <a:p>
            <a:pPr algn="ctr"/>
            <a:r>
              <a:rPr lang="en-US" b="1" dirty="0">
                <a:solidFill>
                  <a:srgbClr val="000000"/>
                </a:solidFill>
                <a:latin typeface="Corbel"/>
                <a:cs typeface="Corbel"/>
              </a:rPr>
              <a:t>Gentiles could become proselytes </a:t>
            </a:r>
          </a:p>
        </p:txBody>
      </p:sp>
      <p:sp>
        <p:nvSpPr>
          <p:cNvPr id="16" name="Line Callout 1 15"/>
          <p:cNvSpPr/>
          <p:nvPr/>
        </p:nvSpPr>
        <p:spPr>
          <a:xfrm>
            <a:off x="200753" y="5154518"/>
            <a:ext cx="1752600" cy="762000"/>
          </a:xfrm>
          <a:prstGeom prst="borderCallout1">
            <a:avLst>
              <a:gd name="adj1" fmla="val -1914"/>
              <a:gd name="adj2" fmla="val 49090"/>
              <a:gd name="adj3" fmla="val -174106"/>
              <a:gd name="adj4" fmla="val 130094"/>
            </a:avLst>
          </a:prstGeom>
          <a:noFill/>
          <a:ln>
            <a:solidFill>
              <a:srgbClr val="FF0000"/>
            </a:solidFill>
            <a:headEnd type="none"/>
            <a:tailEnd type="none"/>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solidFill>
                  <a:srgbClr val="000000"/>
                </a:solidFill>
                <a:latin typeface="Corbel"/>
                <a:cs typeface="Corbel"/>
              </a:rPr>
              <a:t>For all nations </a:t>
            </a:r>
            <a:endParaRPr lang="en-US" sz="2400" b="1" dirty="0">
              <a:solidFill>
                <a:srgbClr val="000000"/>
              </a:solidFill>
              <a:latin typeface="Corbel"/>
              <a:cs typeface="Corbel"/>
            </a:endParaRPr>
          </a:p>
        </p:txBody>
      </p:sp>
      <p:cxnSp>
        <p:nvCxnSpPr>
          <p:cNvPr id="6" name="Straight Connector 5"/>
          <p:cNvCxnSpPr/>
          <p:nvPr/>
        </p:nvCxnSpPr>
        <p:spPr>
          <a:xfrm flipV="1">
            <a:off x="5181600" y="2292634"/>
            <a:ext cx="912458" cy="907766"/>
          </a:xfrm>
          <a:prstGeom prst="line">
            <a:avLst/>
          </a:prstGeom>
          <a:ln>
            <a:solidFill>
              <a:srgbClr val="FF0000"/>
            </a:solidFill>
          </a:ln>
          <a:effectLst>
            <a:outerShdw blurRad="63500" sx="102000" sy="102000" algn="ctr"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5" name="Line Callout 1 24"/>
          <p:cNvSpPr/>
          <p:nvPr/>
        </p:nvSpPr>
        <p:spPr>
          <a:xfrm>
            <a:off x="3356265" y="2065005"/>
            <a:ext cx="1828800" cy="1135395"/>
          </a:xfrm>
          <a:prstGeom prst="borderCallout1">
            <a:avLst>
              <a:gd name="adj1" fmla="val 153670"/>
              <a:gd name="adj2" fmla="val -46733"/>
              <a:gd name="adj3" fmla="val -227"/>
              <a:gd name="adj4" fmla="val 1061"/>
            </a:avLst>
          </a:prstGeom>
          <a:noFill/>
          <a:ln>
            <a:solidFill>
              <a:srgbClr val="FF0000"/>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srgbClr val="000000"/>
                </a:solidFill>
                <a:latin typeface="Corbel"/>
                <a:cs typeface="Corbel"/>
              </a:rPr>
              <a:t>Ended </a:t>
            </a:r>
            <a:r>
              <a:rPr lang="en-US" sz="2000" b="1" dirty="0">
                <a:solidFill>
                  <a:srgbClr val="000000"/>
                </a:solidFill>
                <a:latin typeface="Corbel"/>
                <a:cs typeface="Corbel"/>
              </a:rPr>
              <a:t>for </a:t>
            </a:r>
            <a:r>
              <a:rPr lang="en-US" sz="2000" b="1" dirty="0">
                <a:solidFill>
                  <a:srgbClr val="000000"/>
                </a:solidFill>
                <a:latin typeface="Corbel"/>
                <a:cs typeface="Corbel"/>
              </a:rPr>
              <a:t>t</a:t>
            </a:r>
            <a:r>
              <a:rPr lang="en-US" sz="2000" b="1" dirty="0">
                <a:solidFill>
                  <a:srgbClr val="000000"/>
                </a:solidFill>
                <a:latin typeface="Corbel"/>
                <a:cs typeface="Corbel"/>
              </a:rPr>
              <a:t>he </a:t>
            </a:r>
            <a:r>
              <a:rPr lang="en-US" sz="2000" b="1" dirty="0">
                <a:solidFill>
                  <a:srgbClr val="000000"/>
                </a:solidFill>
                <a:latin typeface="Corbel"/>
                <a:cs typeface="Corbel"/>
              </a:rPr>
              <a:t>c</a:t>
            </a:r>
            <a:r>
              <a:rPr lang="en-US" sz="2000" b="1" dirty="0">
                <a:solidFill>
                  <a:srgbClr val="000000"/>
                </a:solidFill>
                <a:latin typeface="Corbel"/>
                <a:cs typeface="Corbel"/>
              </a:rPr>
              <a:t>hildren </a:t>
            </a:r>
            <a:r>
              <a:rPr lang="en-US" sz="2000" b="1" dirty="0">
                <a:solidFill>
                  <a:srgbClr val="000000"/>
                </a:solidFill>
                <a:latin typeface="Corbel"/>
                <a:cs typeface="Corbel"/>
              </a:rPr>
              <a:t>o</a:t>
            </a:r>
            <a:r>
              <a:rPr lang="en-US" sz="2000" b="1" dirty="0">
                <a:solidFill>
                  <a:srgbClr val="000000"/>
                </a:solidFill>
                <a:latin typeface="Corbel"/>
                <a:cs typeface="Corbel"/>
              </a:rPr>
              <a:t>f Israel</a:t>
            </a:r>
            <a:endParaRPr lang="en-US" sz="2000" b="1" dirty="0">
              <a:solidFill>
                <a:srgbClr val="000000"/>
              </a:solidFill>
              <a:latin typeface="Corbel"/>
              <a:cs typeface="Corbel"/>
            </a:endParaRPr>
          </a:p>
        </p:txBody>
      </p:sp>
      <p:sp>
        <p:nvSpPr>
          <p:cNvPr id="38" name="Content Placeholder 2"/>
          <p:cNvSpPr>
            <a:spLocks noGrp="1"/>
          </p:cNvSpPr>
          <p:nvPr>
            <p:ph idx="1"/>
          </p:nvPr>
        </p:nvSpPr>
        <p:spPr>
          <a:xfrm>
            <a:off x="1" y="6323"/>
            <a:ext cx="9144000" cy="2813077"/>
          </a:xfrm>
          <a:solidFill>
            <a:schemeClr val="dk1"/>
          </a:solidFill>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lgn="ctr">
              <a:lnSpc>
                <a:spcPct val="120000"/>
              </a:lnSpc>
              <a:spcBef>
                <a:spcPts val="0"/>
              </a:spcBef>
              <a:buNone/>
            </a:pPr>
            <a:r>
              <a:rPr lang="en-US" sz="4800" b="1" dirty="0" smtClean="0">
                <a:solidFill>
                  <a:schemeClr val="bg1"/>
                </a:solidFill>
                <a:latin typeface="Corbel"/>
                <a:cs typeface="Corbel"/>
              </a:rPr>
              <a:t>The </a:t>
            </a:r>
            <a:r>
              <a:rPr lang="en-US" sz="4800" b="1" dirty="0" smtClean="0">
                <a:solidFill>
                  <a:schemeClr val="bg1"/>
                </a:solidFill>
                <a:latin typeface="Corbel"/>
                <a:cs typeface="Corbel"/>
              </a:rPr>
              <a:t>LOM added something to the Jews, but did not take away anything from the gentiles</a:t>
            </a:r>
            <a:r>
              <a:rPr lang="en-US" sz="4800" b="1" dirty="0" smtClean="0">
                <a:solidFill>
                  <a:schemeClr val="bg1"/>
                </a:solidFill>
                <a:latin typeface="Corbel"/>
                <a:cs typeface="Corbel"/>
              </a:rPr>
              <a:t>.</a:t>
            </a:r>
            <a:endParaRPr lang="en-US" sz="4800" b="1" dirty="0" smtClean="0">
              <a:solidFill>
                <a:schemeClr val="bg1"/>
              </a:solidFill>
              <a:latin typeface="Corbel"/>
              <a:cs typeface="Corbel"/>
            </a:endParaRPr>
          </a:p>
        </p:txBody>
      </p:sp>
    </p:spTree>
    <p:extLst>
      <p:ext uri="{BB962C8B-B14F-4D97-AF65-F5344CB8AC3E}">
        <p14:creationId xmlns:p14="http://schemas.microsoft.com/office/powerpoint/2010/main" val="2606712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fade">
                                      <p:cBhvr>
                                        <p:cTn id="63" dur="500"/>
                                        <p:tgtEl>
                                          <p:spTgt spid="5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500"/>
                                        <p:tgtEl>
                                          <p:spTgt spid="32"/>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fade">
                                      <p:cBhvr>
                                        <p:cTn id="73" dur="500"/>
                                        <p:tgtEl>
                                          <p:spTgt spid="3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fade">
                                      <p:cBhvr>
                                        <p:cTn id="78" dur="500"/>
                                        <p:tgtEl>
                                          <p:spTgt spid="10"/>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6"/>
                                        </p:tgtEl>
                                        <p:attrNameLst>
                                          <p:attrName>style.visibility</p:attrName>
                                        </p:attrNameLst>
                                      </p:cBhvr>
                                      <p:to>
                                        <p:strVal val="visible"/>
                                      </p:to>
                                    </p:set>
                                    <p:animEffect transition="in" filter="fade">
                                      <p:cBhvr>
                                        <p:cTn id="83" dur="500"/>
                                        <p:tgtEl>
                                          <p:spTgt spid="6"/>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fade">
                                      <p:cBhvr>
                                        <p:cTn id="88" dur="500"/>
                                        <p:tgtEl>
                                          <p:spTgt spid="1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fade">
                                      <p:cBhvr>
                                        <p:cTn id="93" dur="500"/>
                                        <p:tgtEl>
                                          <p:spTgt spid="13"/>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fade">
                                      <p:cBhvr>
                                        <p:cTn id="98" dur="500"/>
                                        <p:tgtEl>
                                          <p:spTgt spid="37"/>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38">
                                            <p:bg/>
                                          </p:spTgt>
                                        </p:tgtEl>
                                        <p:attrNameLst>
                                          <p:attrName>style.visibility</p:attrName>
                                        </p:attrNameLst>
                                      </p:cBhvr>
                                      <p:to>
                                        <p:strVal val="visible"/>
                                      </p:to>
                                    </p:set>
                                    <p:animEffect transition="in" filter="fade">
                                      <p:cBhvr>
                                        <p:cTn id="103" dur="500"/>
                                        <p:tgtEl>
                                          <p:spTgt spid="38">
                                            <p:bg/>
                                          </p:spTgt>
                                        </p:tgtEl>
                                      </p:cBhvr>
                                    </p:animEffect>
                                  </p:childTnLst>
                                </p:cTn>
                              </p:par>
                              <p:par>
                                <p:cTn id="104" presetID="10" presetClass="entr" presetSubtype="0" fill="hold" nodeType="withEffect">
                                  <p:stCondLst>
                                    <p:cond delay="0"/>
                                  </p:stCondLst>
                                  <p:childTnLst>
                                    <p:set>
                                      <p:cBhvr>
                                        <p:cTn id="105" dur="1" fill="hold">
                                          <p:stCondLst>
                                            <p:cond delay="0"/>
                                          </p:stCondLst>
                                        </p:cTn>
                                        <p:tgtEl>
                                          <p:spTgt spid="38">
                                            <p:txEl>
                                              <p:pRg st="0" end="0"/>
                                            </p:txEl>
                                          </p:spTgt>
                                        </p:tgtEl>
                                        <p:attrNameLst>
                                          <p:attrName>style.visibility</p:attrName>
                                        </p:attrNameLst>
                                      </p:cBhvr>
                                      <p:to>
                                        <p:strVal val="visible"/>
                                      </p:to>
                                    </p:set>
                                    <p:animEffect transition="in" filter="fade">
                                      <p:cBhvr>
                                        <p:cTn id="106"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p:bldP spid="3" grpId="0" animBg="1"/>
      <p:bldP spid="32" grpId="0" animBg="1"/>
      <p:bldP spid="37" grpId="0" animBg="1"/>
      <p:bldP spid="34" grpId="0"/>
      <p:bldP spid="35" grpId="0"/>
      <p:bldP spid="45" grpId="0"/>
      <p:bldP spid="56" grpId="0"/>
      <p:bldP spid="16" grpId="0" animBg="1"/>
      <p:bldP spid="25" grpId="0" animBg="1"/>
      <p:bldP spid="38" grpId="0" uiExpand="1" build="allAtOnce"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0724"/>
            <a:ext cx="8229600" cy="3396552"/>
          </a:xfrm>
        </p:spPr>
        <p:txBody>
          <a:bodyPr>
            <a:noAutofit/>
          </a:bodyPr>
          <a:lstStyle/>
          <a:p>
            <a:pPr marL="0" indent="0" algn="ctr">
              <a:spcBef>
                <a:spcPts val="0"/>
              </a:spcBef>
              <a:buNone/>
            </a:pPr>
            <a:r>
              <a:rPr lang="en-US" sz="4000" b="1" dirty="0" smtClean="0">
                <a:latin typeface="Corbel"/>
                <a:cs typeface="Corbel"/>
              </a:rPr>
              <a:t>All men are without excuse.</a:t>
            </a:r>
          </a:p>
          <a:p>
            <a:pPr marL="0" indent="0" algn="ctr">
              <a:spcBef>
                <a:spcPts val="0"/>
              </a:spcBef>
              <a:buNone/>
            </a:pPr>
            <a:endParaRPr lang="en-US" sz="4000" b="1" dirty="0">
              <a:latin typeface="Corbel"/>
              <a:cs typeface="Corbel"/>
            </a:endParaRPr>
          </a:p>
          <a:p>
            <a:pPr marL="0" indent="0" algn="ctr">
              <a:spcBef>
                <a:spcPts val="0"/>
              </a:spcBef>
              <a:buNone/>
            </a:pPr>
            <a:r>
              <a:rPr lang="en-US" sz="4000" b="1" dirty="0" smtClean="0">
                <a:latin typeface="Corbel"/>
                <a:cs typeface="Corbel"/>
              </a:rPr>
              <a:t>All men are accountable to Christ.</a:t>
            </a:r>
          </a:p>
          <a:p>
            <a:pPr marL="0" indent="0" algn="ctr">
              <a:spcBef>
                <a:spcPts val="0"/>
              </a:spcBef>
              <a:buNone/>
            </a:pPr>
            <a:endParaRPr lang="en-US" sz="4000" b="1" dirty="0">
              <a:latin typeface="Corbel"/>
              <a:cs typeface="Corbel"/>
            </a:endParaRPr>
          </a:p>
          <a:p>
            <a:pPr marL="0" indent="0" algn="ctr">
              <a:spcBef>
                <a:spcPts val="0"/>
              </a:spcBef>
              <a:buNone/>
            </a:pPr>
            <a:r>
              <a:rPr lang="en-US" sz="4000" b="1" dirty="0" smtClean="0">
                <a:latin typeface="Corbel"/>
                <a:cs typeface="Corbel"/>
              </a:rPr>
              <a:t>All men have the hope of salvation.</a:t>
            </a:r>
            <a:endParaRPr lang="en-US" sz="4000" b="1" dirty="0" smtClean="0">
              <a:latin typeface="Corbel"/>
              <a:cs typeface="Corbel"/>
            </a:endParaRPr>
          </a:p>
        </p:txBody>
      </p:sp>
    </p:spTree>
    <p:extLst>
      <p:ext uri="{BB962C8B-B14F-4D97-AF65-F5344CB8AC3E}">
        <p14:creationId xmlns:p14="http://schemas.microsoft.com/office/powerpoint/2010/main" val="174623543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Corbel"/>
                <a:cs typeface="Corbel"/>
              </a:rPr>
              <a:t>Salvation Is Available To All</a:t>
            </a:r>
            <a:endParaRPr lang="en-US" b="1" dirty="0">
              <a:latin typeface="Corbel"/>
              <a:cs typeface="Corbel"/>
            </a:endParaRPr>
          </a:p>
        </p:txBody>
      </p:sp>
      <p:sp>
        <p:nvSpPr>
          <p:cNvPr id="3" name="Content Placeholder 2"/>
          <p:cNvSpPr>
            <a:spLocks noGrp="1"/>
          </p:cNvSpPr>
          <p:nvPr>
            <p:ph idx="1"/>
          </p:nvPr>
        </p:nvSpPr>
        <p:spPr/>
        <p:txBody>
          <a:bodyPr>
            <a:noAutofit/>
          </a:bodyPr>
          <a:lstStyle/>
          <a:p>
            <a:pPr marL="0" indent="0">
              <a:spcBef>
                <a:spcPts val="0"/>
              </a:spcBef>
              <a:buNone/>
            </a:pPr>
            <a:r>
              <a:rPr lang="en-US" sz="2800" b="1" dirty="0" smtClean="0">
                <a:latin typeface="Corbel"/>
                <a:cs typeface="Corbel"/>
              </a:rPr>
              <a:t>Whoever fears God and keeps His commandments are acceptable: Acts 10.34-35, 17.23-31; 2 Peter 3.9</a:t>
            </a:r>
          </a:p>
          <a:p>
            <a:pPr marL="0" indent="0">
              <a:spcBef>
                <a:spcPts val="0"/>
              </a:spcBef>
              <a:buNone/>
            </a:pPr>
            <a:endParaRPr lang="en-US" sz="2800" b="1" dirty="0">
              <a:latin typeface="Corbel"/>
              <a:cs typeface="Corbel"/>
            </a:endParaRPr>
          </a:p>
          <a:p>
            <a:pPr marL="0" indent="0">
              <a:spcBef>
                <a:spcPts val="0"/>
              </a:spcBef>
              <a:buNone/>
            </a:pPr>
            <a:r>
              <a:rPr lang="en-US" sz="2800" b="1" dirty="0" smtClean="0">
                <a:latin typeface="Corbel"/>
                <a:cs typeface="Corbel"/>
              </a:rPr>
              <a:t>Salvation is available to all who believe: Romans 1.16, Acts 10.36, 43</a:t>
            </a:r>
          </a:p>
        </p:txBody>
      </p:sp>
    </p:spTree>
    <p:extLst>
      <p:ext uri="{BB962C8B-B14F-4D97-AF65-F5344CB8AC3E}">
        <p14:creationId xmlns:p14="http://schemas.microsoft.com/office/powerpoint/2010/main" val="1121478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How </a:t>
            </a:r>
            <a:r>
              <a:rPr lang="en-US" b="1" dirty="0">
                <a:latin typeface="Corbel"/>
                <a:cs typeface="Corbel"/>
              </a:rPr>
              <a:t>so? All men are without excuse</a:t>
            </a:r>
            <a:r>
              <a:rPr lang="en-US" b="1" dirty="0" smtClean="0">
                <a:latin typeface="Corbel"/>
                <a:cs typeface="Corbel"/>
              </a:rPr>
              <a:t>:</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Therefore you have no excuse, O man, every one of you who judges. For in passing judgment on another you condemn yourself, because you, the judge, practice the very same things. Rom. 2.1</a:t>
            </a:r>
            <a:endParaRPr lang="en-US" b="1" dirty="0">
              <a:latin typeface="Corbel"/>
              <a:cs typeface="Corbel"/>
            </a:endParaRPr>
          </a:p>
        </p:txBody>
      </p:sp>
    </p:spTree>
    <p:extLst>
      <p:ext uri="{BB962C8B-B14F-4D97-AF65-F5344CB8AC3E}">
        <p14:creationId xmlns:p14="http://schemas.microsoft.com/office/powerpoint/2010/main" val="15331972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How </a:t>
            </a:r>
            <a:r>
              <a:rPr lang="en-US" b="1" dirty="0">
                <a:latin typeface="Corbel"/>
                <a:cs typeface="Corbel"/>
              </a:rPr>
              <a:t>so? All men are without excuse</a:t>
            </a:r>
            <a:r>
              <a:rPr lang="en-US" b="1" dirty="0" smtClean="0">
                <a:latin typeface="Corbel"/>
                <a:cs typeface="Corbel"/>
              </a:rPr>
              <a:t>:</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What then? Are we Jews any better off? No, not at all. For we have already charged that all, both Jews and Greeks, are under sin… Rom. 3.9</a:t>
            </a:r>
            <a:endParaRPr lang="en-US" b="1" dirty="0">
              <a:latin typeface="Corbel"/>
              <a:cs typeface="Corbel"/>
            </a:endParaRPr>
          </a:p>
        </p:txBody>
      </p:sp>
    </p:spTree>
    <p:extLst>
      <p:ext uri="{BB962C8B-B14F-4D97-AF65-F5344CB8AC3E}">
        <p14:creationId xmlns:p14="http://schemas.microsoft.com/office/powerpoint/2010/main" val="29414747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solidFill>
                  <a:srgbClr val="000000"/>
                </a:solidFill>
                <a:latin typeface="Corbel"/>
                <a:cs typeface="Corbel"/>
              </a:rPr>
              <a:t>All are charged </a:t>
            </a:r>
            <a:r>
              <a:rPr lang="en-US" b="1" dirty="0">
                <a:solidFill>
                  <a:srgbClr val="000000"/>
                </a:solidFill>
                <a:latin typeface="Corbel"/>
                <a:cs typeface="Corbel"/>
              </a:rPr>
              <a:t>as sinners: Rom. </a:t>
            </a:r>
            <a:r>
              <a:rPr lang="en-US" b="1" dirty="0" smtClean="0">
                <a:solidFill>
                  <a:srgbClr val="000000"/>
                </a:solidFill>
                <a:latin typeface="Corbel"/>
                <a:cs typeface="Corbel"/>
              </a:rPr>
              <a:t>3.23</a:t>
            </a:r>
            <a:endParaRPr lang="en-US" b="1" dirty="0">
              <a:solidFill>
                <a:srgbClr val="000000"/>
              </a:solidFill>
              <a:latin typeface="Corbel"/>
              <a:cs typeface="Corbel"/>
            </a:endParaRPr>
          </a:p>
          <a:p>
            <a:pPr marL="0" indent="0">
              <a:spcBef>
                <a:spcPts val="0"/>
              </a:spcBef>
              <a:buNone/>
            </a:pPr>
            <a:endParaRPr lang="en-US" b="1" dirty="0" smtClean="0">
              <a:solidFill>
                <a:srgbClr val="000000"/>
              </a:solidFill>
              <a:latin typeface="Corbel"/>
              <a:cs typeface="Corbel"/>
            </a:endParaRPr>
          </a:p>
          <a:p>
            <a:pPr marL="0" indent="0">
              <a:spcBef>
                <a:spcPts val="0"/>
              </a:spcBef>
              <a:buNone/>
            </a:pPr>
            <a:r>
              <a:rPr lang="en-US" b="1" dirty="0" smtClean="0">
                <a:solidFill>
                  <a:srgbClr val="000000"/>
                </a:solidFill>
                <a:latin typeface="Corbel"/>
                <a:cs typeface="Corbel"/>
              </a:rPr>
              <a:t>Sin </a:t>
            </a:r>
            <a:r>
              <a:rPr lang="en-US" b="1" dirty="0">
                <a:solidFill>
                  <a:srgbClr val="000000"/>
                </a:solidFill>
                <a:latin typeface="Corbel"/>
                <a:cs typeface="Corbel"/>
              </a:rPr>
              <a:t>is a transgression of law: 1 John </a:t>
            </a:r>
            <a:r>
              <a:rPr lang="en-US" b="1" dirty="0" smtClean="0">
                <a:solidFill>
                  <a:srgbClr val="000000"/>
                </a:solidFill>
                <a:latin typeface="Corbel"/>
                <a:cs typeface="Corbel"/>
              </a:rPr>
              <a:t>3.4</a:t>
            </a:r>
            <a:endParaRPr lang="en-US" b="1" dirty="0">
              <a:solidFill>
                <a:srgbClr val="000000"/>
              </a:solidFill>
              <a:latin typeface="Corbel"/>
              <a:cs typeface="Corbel"/>
            </a:endParaRPr>
          </a:p>
        </p:txBody>
      </p:sp>
    </p:spTree>
    <p:extLst>
      <p:ext uri="{BB962C8B-B14F-4D97-AF65-F5344CB8AC3E}">
        <p14:creationId xmlns:p14="http://schemas.microsoft.com/office/powerpoint/2010/main" val="567876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fontScale="92500" lnSpcReduction="20000"/>
          </a:bodyPr>
          <a:lstStyle/>
          <a:p>
            <a:pPr marL="0" indent="0">
              <a:spcBef>
                <a:spcPts val="0"/>
              </a:spcBef>
              <a:buNone/>
            </a:pPr>
            <a:r>
              <a:rPr lang="en-US" b="1" dirty="0" smtClean="0">
                <a:solidFill>
                  <a:srgbClr val="000000"/>
                </a:solidFill>
                <a:latin typeface="Corbel"/>
                <a:cs typeface="Corbel"/>
              </a:rPr>
              <a:t>Where there is no law, there is no sin:</a:t>
            </a:r>
          </a:p>
          <a:p>
            <a:pPr marL="0" indent="0">
              <a:spcBef>
                <a:spcPts val="0"/>
              </a:spcBef>
              <a:buNone/>
            </a:pPr>
            <a:endParaRPr lang="en-US" b="1" dirty="0" smtClean="0">
              <a:solidFill>
                <a:srgbClr val="000000"/>
              </a:solidFill>
              <a:latin typeface="Corbel"/>
              <a:cs typeface="Corbel"/>
            </a:endParaRPr>
          </a:p>
          <a:p>
            <a:pPr marL="0" indent="0">
              <a:spcBef>
                <a:spcPts val="0"/>
              </a:spcBef>
              <a:buNone/>
            </a:pPr>
            <a:r>
              <a:rPr lang="en-US" b="1" dirty="0" smtClean="0">
                <a:solidFill>
                  <a:srgbClr val="000000"/>
                </a:solidFill>
                <a:latin typeface="Corbel"/>
                <a:cs typeface="Corbel"/>
              </a:rPr>
              <a:t>For the law brings wrath, but where there is no law there is no transgression. Rom. 4.15</a:t>
            </a:r>
          </a:p>
          <a:p>
            <a:pPr marL="0" indent="0">
              <a:spcBef>
                <a:spcPts val="0"/>
              </a:spcBef>
              <a:buNone/>
            </a:pPr>
            <a:endParaRPr lang="en-US" b="1" dirty="0">
              <a:solidFill>
                <a:srgbClr val="000000"/>
              </a:solidFill>
              <a:latin typeface="Corbel"/>
              <a:cs typeface="Corbel"/>
            </a:endParaRPr>
          </a:p>
          <a:p>
            <a:pPr marL="0" indent="0">
              <a:spcBef>
                <a:spcPts val="0"/>
              </a:spcBef>
              <a:buNone/>
            </a:pPr>
            <a:r>
              <a:rPr lang="en-US" b="1" dirty="0" smtClean="0">
                <a:solidFill>
                  <a:srgbClr val="000000"/>
                </a:solidFill>
                <a:latin typeface="Corbel"/>
                <a:cs typeface="Corbel"/>
              </a:rPr>
              <a:t>Therefore, just as sin came into the world through one man, and death through sin, and so death spread to all men because all sinned— </a:t>
            </a:r>
            <a:r>
              <a:rPr lang="en-US" b="1" u="sng" dirty="0" smtClean="0">
                <a:solidFill>
                  <a:srgbClr val="000000"/>
                </a:solidFill>
                <a:latin typeface="Corbel"/>
                <a:cs typeface="Corbel"/>
              </a:rPr>
              <a:t>for sin indeed was in the world before the law [LOM] was given, but sin is not counted where there is no law</a:t>
            </a:r>
            <a:r>
              <a:rPr lang="en-US" b="1" dirty="0" smtClean="0">
                <a:solidFill>
                  <a:srgbClr val="000000"/>
                </a:solidFill>
                <a:latin typeface="Corbel"/>
                <a:cs typeface="Corbel"/>
              </a:rPr>
              <a:t>. Rom. 5.12-13</a:t>
            </a:r>
          </a:p>
        </p:txBody>
      </p:sp>
    </p:spTree>
    <p:extLst>
      <p:ext uri="{BB962C8B-B14F-4D97-AF65-F5344CB8AC3E}">
        <p14:creationId xmlns:p14="http://schemas.microsoft.com/office/powerpoint/2010/main" val="34652163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Without Excuse</a:t>
            </a:r>
            <a:endParaRPr lang="en-US" dirty="0">
              <a:latin typeface="Corbel"/>
              <a:cs typeface="Corbe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solidFill>
                  <a:srgbClr val="000000"/>
                </a:solidFill>
                <a:latin typeface="Corbel"/>
                <a:cs typeface="Corbel"/>
              </a:rPr>
              <a:t>God imparted His moral expectations:</a:t>
            </a:r>
          </a:p>
          <a:p>
            <a:pPr marL="0" indent="0">
              <a:buNone/>
            </a:pPr>
            <a:endParaRPr lang="en-US" b="1" dirty="0" smtClean="0">
              <a:solidFill>
                <a:srgbClr val="000000"/>
              </a:solidFill>
              <a:latin typeface="Corbel"/>
              <a:cs typeface="Corbel"/>
            </a:endParaRPr>
          </a:p>
          <a:p>
            <a:pPr marL="0" indent="0">
              <a:buNone/>
            </a:pPr>
            <a:r>
              <a:rPr lang="en-US" b="1" dirty="0" smtClean="0">
                <a:solidFill>
                  <a:srgbClr val="000000"/>
                </a:solidFill>
                <a:latin typeface="Corbel"/>
                <a:cs typeface="Corbel"/>
              </a:rPr>
              <a:t>Abel: Gen. 4.3-5; Heb. 11.4; Rom. 10.17</a:t>
            </a:r>
          </a:p>
          <a:p>
            <a:pPr marL="0" indent="0">
              <a:buNone/>
            </a:pPr>
            <a:r>
              <a:rPr lang="en-US" b="1" dirty="0" smtClean="0">
                <a:solidFill>
                  <a:srgbClr val="000000"/>
                </a:solidFill>
                <a:latin typeface="Corbel"/>
                <a:cs typeface="Corbel"/>
              </a:rPr>
              <a:t>Enoch: Gen. 5.24; Heb. 11.5</a:t>
            </a:r>
          </a:p>
          <a:p>
            <a:pPr marL="0" indent="0">
              <a:buNone/>
            </a:pPr>
            <a:r>
              <a:rPr lang="en-US" b="1" dirty="0" smtClean="0">
                <a:latin typeface="Corbel"/>
                <a:cs typeface="Corbel"/>
              </a:rPr>
              <a:t>Abimelech: Gen. 20.1-8</a:t>
            </a:r>
            <a:endParaRPr lang="en-US" b="1" dirty="0" smtClean="0">
              <a:solidFill>
                <a:srgbClr val="000000"/>
              </a:solidFill>
              <a:latin typeface="Corbel"/>
              <a:cs typeface="Corbel"/>
            </a:endParaRPr>
          </a:p>
          <a:p>
            <a:pPr marL="0" indent="0">
              <a:buNone/>
            </a:pPr>
            <a:r>
              <a:rPr lang="en-US" b="1" dirty="0" smtClean="0">
                <a:solidFill>
                  <a:srgbClr val="000000"/>
                </a:solidFill>
                <a:latin typeface="Corbel"/>
                <a:cs typeface="Corbel"/>
              </a:rPr>
              <a:t>Job: Job 31.1-4, 9-12</a:t>
            </a:r>
          </a:p>
          <a:p>
            <a:pPr marL="0" indent="0">
              <a:buNone/>
            </a:pPr>
            <a:endParaRPr lang="en-US" b="1" dirty="0">
              <a:solidFill>
                <a:srgbClr val="000000"/>
              </a:solidFill>
              <a:latin typeface="Corbel"/>
              <a:cs typeface="Corbel"/>
            </a:endParaRPr>
          </a:p>
          <a:p>
            <a:pPr marL="0" indent="0">
              <a:buNone/>
            </a:pPr>
            <a:r>
              <a:rPr lang="en-US" b="1" dirty="0" smtClean="0">
                <a:solidFill>
                  <a:srgbClr val="000000"/>
                </a:solidFill>
                <a:latin typeface="Corbel"/>
                <a:cs typeface="Corbel"/>
              </a:rPr>
              <a:t>If God had not revealed His law, how were they righteous?</a:t>
            </a:r>
          </a:p>
        </p:txBody>
      </p:sp>
    </p:spTree>
    <p:extLst>
      <p:ext uri="{BB962C8B-B14F-4D97-AF65-F5344CB8AC3E}">
        <p14:creationId xmlns:p14="http://schemas.microsoft.com/office/powerpoint/2010/main" val="36141891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Without Excuse</a:t>
            </a:r>
            <a:endParaRPr lang="en-US" dirty="0">
              <a:latin typeface="Corbel"/>
              <a:cs typeface="Corbe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solidFill>
                  <a:srgbClr val="000000"/>
                </a:solidFill>
                <a:latin typeface="Corbel"/>
                <a:cs typeface="Corbel"/>
              </a:rPr>
              <a:t>God imparted His moral expectations:</a:t>
            </a:r>
          </a:p>
          <a:p>
            <a:pPr marL="0" indent="0">
              <a:buNone/>
            </a:pPr>
            <a:endParaRPr lang="en-US" b="1" dirty="0" smtClean="0">
              <a:solidFill>
                <a:srgbClr val="000000"/>
              </a:solidFill>
              <a:latin typeface="Corbel"/>
              <a:cs typeface="Corbel"/>
            </a:endParaRPr>
          </a:p>
          <a:p>
            <a:pPr marL="0" indent="0">
              <a:buNone/>
            </a:pPr>
            <a:r>
              <a:rPr lang="en-US" b="1" dirty="0" smtClean="0">
                <a:solidFill>
                  <a:srgbClr val="000000"/>
                </a:solidFill>
                <a:latin typeface="Corbel"/>
                <a:cs typeface="Corbel"/>
              </a:rPr>
              <a:t>Adam: Gen. 2.16-17; 3.17; cf. Hosea 6.7</a:t>
            </a:r>
          </a:p>
          <a:p>
            <a:pPr marL="0" indent="0">
              <a:buNone/>
            </a:pPr>
            <a:r>
              <a:rPr lang="en-US" b="1" dirty="0" smtClean="0">
                <a:solidFill>
                  <a:srgbClr val="000000"/>
                </a:solidFill>
                <a:latin typeface="Corbel"/>
                <a:cs typeface="Corbel"/>
              </a:rPr>
              <a:t>Cain: 1 John 3.11-12</a:t>
            </a:r>
          </a:p>
          <a:p>
            <a:pPr marL="0" indent="0">
              <a:buNone/>
            </a:pPr>
            <a:r>
              <a:rPr lang="en-US" b="1" dirty="0" smtClean="0">
                <a:solidFill>
                  <a:srgbClr val="000000"/>
                </a:solidFill>
                <a:latin typeface="Corbel"/>
                <a:cs typeface="Corbel"/>
              </a:rPr>
              <a:t>Men of Noah's day: Gen. 6.5, 9</a:t>
            </a:r>
          </a:p>
          <a:p>
            <a:pPr marL="0" indent="0">
              <a:buNone/>
            </a:pPr>
            <a:r>
              <a:rPr lang="en-US" b="1" dirty="0" smtClean="0">
                <a:solidFill>
                  <a:srgbClr val="000000"/>
                </a:solidFill>
                <a:latin typeface="Corbel"/>
                <a:cs typeface="Corbel"/>
              </a:rPr>
              <a:t>Sodom &amp; Gomorrah: Jude 7</a:t>
            </a:r>
          </a:p>
          <a:p>
            <a:pPr marL="0" indent="0">
              <a:buNone/>
            </a:pPr>
            <a:endParaRPr lang="en-US" b="1" dirty="0">
              <a:solidFill>
                <a:srgbClr val="000000"/>
              </a:solidFill>
              <a:latin typeface="Corbel"/>
              <a:cs typeface="Corbel"/>
            </a:endParaRPr>
          </a:p>
          <a:p>
            <a:pPr marL="0" indent="0">
              <a:buNone/>
            </a:pPr>
            <a:r>
              <a:rPr lang="en-US" b="1" dirty="0" smtClean="0">
                <a:solidFill>
                  <a:srgbClr val="000000"/>
                </a:solidFill>
                <a:latin typeface="Corbel"/>
                <a:cs typeface="Corbel"/>
              </a:rPr>
              <a:t>If God had not revealed His law, how were they disobedient to Him?</a:t>
            </a:r>
          </a:p>
        </p:txBody>
      </p:sp>
    </p:spTree>
    <p:extLst>
      <p:ext uri="{BB962C8B-B14F-4D97-AF65-F5344CB8AC3E}">
        <p14:creationId xmlns:p14="http://schemas.microsoft.com/office/powerpoint/2010/main" val="42043642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523</TotalTime>
  <Words>1628</Words>
  <Application>Microsoft Macintosh PowerPoint</Application>
  <PresentationFormat>On-screen Show (4:3)</PresentationFormat>
  <Paragraphs>177</Paragraphs>
  <Slides>34</Slides>
  <Notes>2</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Office Theme</vt:lpstr>
      <vt:lpstr>1_Office Theme</vt:lpstr>
      <vt:lpstr>God Shows No Partiality</vt:lpstr>
      <vt:lpstr>It Left Them Without Excuse</vt:lpstr>
      <vt:lpstr>It Left Them Without Excuse</vt:lpstr>
      <vt:lpstr>It Left Them Without Excuse</vt:lpstr>
      <vt:lpstr>It Left Them Without Excuse</vt:lpstr>
      <vt:lpstr>It Left Them Without Excuse</vt:lpstr>
      <vt:lpstr>It Left Them Without Excuse</vt:lpstr>
      <vt:lpstr>It Left Them Without Excuse</vt:lpstr>
      <vt:lpstr>It Left Them Without Excuse</vt:lpstr>
      <vt:lpstr>It Left Them Without Excuse</vt:lpstr>
      <vt:lpstr>It Left Them Accountable</vt:lpstr>
      <vt:lpstr>It Left Them Accountable</vt:lpstr>
      <vt:lpstr>It Left Them Accountable</vt:lpstr>
      <vt:lpstr>It Left Them Accountable</vt:lpstr>
      <vt:lpstr>It Left Them Accountable</vt:lpstr>
      <vt:lpstr>It Left Them Accountable</vt:lpstr>
      <vt:lpstr>It Left Them Accountable</vt:lpstr>
      <vt:lpstr>PowerPoint Presentation</vt:lpstr>
      <vt:lpstr>It Left Them Accountable</vt:lpstr>
      <vt:lpstr>It Left Them Accountable</vt:lpstr>
      <vt:lpstr>It Left Them Accountable</vt:lpstr>
      <vt:lpstr>It Left Them Accountable</vt:lpstr>
      <vt:lpstr>It Left Them With The Hope Of Salvation</vt:lpstr>
      <vt:lpstr>It Left Them With The Hope Of Salvation</vt:lpstr>
      <vt:lpstr>It Left Them With The Hope Of Salvation</vt:lpstr>
      <vt:lpstr>It Left Them With The Hope Of Salvation</vt:lpstr>
      <vt:lpstr>It Left Them With The Hope Of Salvation</vt:lpstr>
      <vt:lpstr>It Left Them With The Hope Of Salvation</vt:lpstr>
      <vt:lpstr>It Left Them With The Hope Of Salvation</vt:lpstr>
      <vt:lpstr>It Left Them With The Hope Of Salvation</vt:lpstr>
      <vt:lpstr>It Left Them With The Hope Of Salvation</vt:lpstr>
      <vt:lpstr>PowerPoint Presentation</vt:lpstr>
      <vt:lpstr>PowerPoint Presentation</vt:lpstr>
      <vt:lpstr>Salvation Is Available To All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Shows No Partiality</dc:title>
  <dc:creator>Bryan Garlock</dc:creator>
  <cp:lastModifiedBy>Bryan Garlock</cp:lastModifiedBy>
  <cp:revision>25</cp:revision>
  <dcterms:created xsi:type="dcterms:W3CDTF">2015-08-30T04:06:44Z</dcterms:created>
  <dcterms:modified xsi:type="dcterms:W3CDTF">2015-08-30T12:50:03Z</dcterms:modified>
</cp:coreProperties>
</file>