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9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60FFD2-E82D-D344-83F1-77FCD45A9E30}" type="datetimeFigureOut">
              <a:rPr lang="en-US" smtClean="0"/>
              <a:t>7/18/15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392017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0FFD2-E82D-D344-83F1-77FCD45A9E30}" type="datetimeFigureOut">
              <a:rPr lang="en-US" smtClean="0"/>
              <a:t>7/18/15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48145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0FFD2-E82D-D344-83F1-77FCD45A9E30}" type="datetimeFigureOut">
              <a:rPr lang="en-US" smtClean="0"/>
              <a:t>7/18/15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41460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973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470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7903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3241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127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3983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0956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865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0FFD2-E82D-D344-83F1-77FCD45A9E30}" type="datetimeFigureOut">
              <a:rPr lang="en-US" smtClean="0"/>
              <a:t>7/18/15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1874996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1844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9245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983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0FFD2-E82D-D344-83F1-77FCD45A9E30}" type="datetimeFigureOut">
              <a:rPr lang="en-US" smtClean="0"/>
              <a:t>7/18/15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387914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60FFD2-E82D-D344-83F1-77FCD45A9E30}" type="datetimeFigureOut">
              <a:rPr lang="en-US" smtClean="0"/>
              <a:t>7/18/15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211888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60FFD2-E82D-D344-83F1-77FCD45A9E30}" type="datetimeFigureOut">
              <a:rPr lang="en-US" smtClean="0"/>
              <a:t>7/18/15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343783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60FFD2-E82D-D344-83F1-77FCD45A9E30}" type="datetimeFigureOut">
              <a:rPr lang="en-US" smtClean="0"/>
              <a:t>7/18/15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264674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0FFD2-E82D-D344-83F1-77FCD45A9E30}" type="datetimeFigureOut">
              <a:rPr lang="en-US" smtClean="0"/>
              <a:t>7/18/15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17750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0FFD2-E82D-D344-83F1-77FCD45A9E30}" type="datetimeFigureOut">
              <a:rPr lang="en-US" smtClean="0"/>
              <a:t>7/18/15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327565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0FFD2-E82D-D344-83F1-77FCD45A9E30}" type="datetimeFigureOut">
              <a:rPr lang="en-US" smtClean="0"/>
              <a:t>7/18/15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C26E9-E45B-3B43-83EB-7FA3B0607D98}" type="slidenum">
              <a:rPr lang="en-US" smtClean="0"/>
              <a:t>‹#›</a:t>
            </a:fld>
            <a:endParaRPr lang="en-US"/>
          </a:p>
        </p:txBody>
      </p:sp>
    </p:spTree>
    <p:extLst>
      <p:ext uri="{BB962C8B-B14F-4D97-AF65-F5344CB8AC3E}">
        <p14:creationId xmlns:p14="http://schemas.microsoft.com/office/powerpoint/2010/main" val="4248318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0FFD2-E82D-D344-83F1-77FCD45A9E30}" type="datetimeFigureOut">
              <a:rPr lang="en-US" smtClean="0"/>
              <a:t>7/18/15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C26E9-E45B-3B43-83EB-7FA3B0607D98}" type="slidenum">
              <a:rPr lang="en-US" smtClean="0"/>
              <a:t>‹#›</a:t>
            </a:fld>
            <a:endParaRPr lang="en-US"/>
          </a:p>
        </p:txBody>
      </p:sp>
    </p:spTree>
    <p:extLst>
      <p:ext uri="{BB962C8B-B14F-4D97-AF65-F5344CB8AC3E}">
        <p14:creationId xmlns:p14="http://schemas.microsoft.com/office/powerpoint/2010/main" val="4250560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78A2-268A-9842-944F-58E837883762}" type="datetimeFigureOut">
              <a:rPr lang="en-US" smtClean="0">
                <a:solidFill>
                  <a:prstClr val="black">
                    <a:tint val="75000"/>
                  </a:prstClr>
                </a:solidFill>
                <a:latin typeface="Calibri"/>
              </a:rPr>
              <a:pPr/>
              <a:t>7/17/15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1BD98-C9DF-B34B-9C18-BA5E754BDB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208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5767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0000"/>
                </a:solidFill>
                <a:latin typeface="Corbel"/>
                <a:ea typeface="ＭＳ 明朝"/>
                <a:cs typeface="Corbel"/>
              </a:rPr>
              <a:t>How To Stop Gossiping</a:t>
            </a:r>
            <a:endParaRPr lang="en-US" sz="40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spcBef>
                <a:spcPts val="0"/>
              </a:spcBef>
              <a:buNone/>
            </a:pPr>
            <a:r>
              <a:rPr lang="en-US" dirty="0">
                <a:latin typeface="Corbel"/>
                <a:cs typeface="Corbel"/>
              </a:rPr>
              <a:t>Force them to go to the one they are speaking </a:t>
            </a:r>
            <a:r>
              <a:rPr lang="en-US" dirty="0" smtClean="0">
                <a:latin typeface="Corbel"/>
                <a:cs typeface="Corbel"/>
              </a:rPr>
              <a:t>against: </a:t>
            </a:r>
            <a:r>
              <a:rPr lang="en-US" dirty="0">
                <a:latin typeface="Corbel"/>
                <a:cs typeface="Corbel"/>
              </a:rPr>
              <a:t>Matt. 18.15-17</a:t>
            </a:r>
          </a:p>
          <a:p>
            <a:pPr marL="0" indent="0">
              <a:spcBef>
                <a:spcPts val="0"/>
              </a:spcBef>
              <a:buNone/>
            </a:pPr>
            <a:endParaRPr lang="en-US" dirty="0">
              <a:latin typeface="Corbel"/>
              <a:cs typeface="Corbel"/>
            </a:endParaRPr>
          </a:p>
          <a:p>
            <a:pPr marL="0" indent="0">
              <a:spcBef>
                <a:spcPts val="0"/>
              </a:spcBef>
              <a:buNone/>
            </a:pPr>
            <a:r>
              <a:rPr lang="en-US" dirty="0">
                <a:latin typeface="Corbel"/>
                <a:cs typeface="Corbel"/>
              </a:rPr>
              <a:t>Speak so as to edify, build up, and encourage others: Eph. 4.29; 5.4 </a:t>
            </a:r>
            <a:r>
              <a:rPr lang="en-US" dirty="0" smtClean="0">
                <a:latin typeface="Corbel"/>
                <a:cs typeface="Corbel"/>
              </a:rPr>
              <a:t>Prov. </a:t>
            </a:r>
            <a:r>
              <a:rPr lang="en-US" dirty="0">
                <a:latin typeface="Corbel"/>
                <a:cs typeface="Corbel"/>
              </a:rPr>
              <a:t>25.11</a:t>
            </a:r>
          </a:p>
        </p:txBody>
      </p:sp>
    </p:spTree>
    <p:extLst>
      <p:ext uri="{BB962C8B-B14F-4D97-AF65-F5344CB8AC3E}">
        <p14:creationId xmlns:p14="http://schemas.microsoft.com/office/powerpoint/2010/main" val="2311498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0000"/>
                </a:solidFill>
                <a:latin typeface="Corbel"/>
                <a:ea typeface="ＭＳ 明朝"/>
                <a:cs typeface="Corbel"/>
              </a:rPr>
              <a:t>How To Overcome Gossiping</a:t>
            </a:r>
            <a:endParaRPr lang="en-US" sz="40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spcBef>
                <a:spcPts val="0"/>
              </a:spcBef>
              <a:buNone/>
            </a:pPr>
            <a:r>
              <a:rPr lang="en-US" dirty="0" smtClean="0">
                <a:latin typeface="Corbel"/>
                <a:cs typeface="Corbel"/>
              </a:rPr>
              <a:t>Ask </a:t>
            </a:r>
            <a:r>
              <a:rPr lang="en-US" dirty="0">
                <a:latin typeface="Corbel"/>
                <a:cs typeface="Corbel"/>
              </a:rPr>
              <a:t>the Lord for help: Psalm 141.3</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Keep </a:t>
            </a:r>
            <a:r>
              <a:rPr lang="en-US" dirty="0">
                <a:latin typeface="Corbel"/>
                <a:cs typeface="Corbel"/>
              </a:rPr>
              <a:t>busy and mind your own business: 1 Tim. </a:t>
            </a:r>
            <a:r>
              <a:rPr lang="en-US" dirty="0" smtClean="0">
                <a:latin typeface="Corbel"/>
                <a:cs typeface="Corbel"/>
              </a:rPr>
              <a:t>5.13; 1 Thess. 4.11</a:t>
            </a:r>
            <a:endParaRPr lang="en-US" dirty="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Keep </a:t>
            </a:r>
            <a:r>
              <a:rPr lang="en-US" dirty="0">
                <a:latin typeface="Corbel"/>
                <a:cs typeface="Corbel"/>
              </a:rPr>
              <a:t>your mouth shut: Proverbs 10.8, 19; 13.3; 17.27-28; </a:t>
            </a:r>
            <a:r>
              <a:rPr lang="en-US" dirty="0" smtClean="0">
                <a:latin typeface="Corbel"/>
                <a:cs typeface="Corbel"/>
              </a:rPr>
              <a:t>18.7</a:t>
            </a:r>
            <a:endParaRPr lang="en-US" dirty="0">
              <a:latin typeface="Corbel"/>
              <a:cs typeface="Corbel"/>
            </a:endParaRPr>
          </a:p>
        </p:txBody>
      </p:sp>
    </p:spTree>
    <p:extLst>
      <p:ext uri="{BB962C8B-B14F-4D97-AF65-F5344CB8AC3E}">
        <p14:creationId xmlns:p14="http://schemas.microsoft.com/office/powerpoint/2010/main" val="2237926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0000"/>
                </a:solidFill>
                <a:latin typeface="Corbel"/>
                <a:ea typeface="ＭＳ 明朝"/>
                <a:cs typeface="Corbel"/>
              </a:rPr>
              <a:t>How To Overcome Gossiping</a:t>
            </a:r>
            <a:endParaRPr lang="en-US" sz="40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spcBef>
                <a:spcPts val="0"/>
              </a:spcBef>
              <a:buNone/>
            </a:pPr>
            <a:r>
              <a:rPr lang="en-US" dirty="0">
                <a:latin typeface="Corbel"/>
                <a:cs typeface="Corbel"/>
              </a:rPr>
              <a:t>Avoid the company of those who gossip: </a:t>
            </a:r>
            <a:r>
              <a:rPr lang="en-US" dirty="0" smtClean="0">
                <a:latin typeface="Corbel"/>
                <a:cs typeface="Corbel"/>
              </a:rPr>
              <a:t>Prov. 20.19</a:t>
            </a:r>
          </a:p>
          <a:p>
            <a:pPr marL="0" indent="0">
              <a:spcBef>
                <a:spcPts val="0"/>
              </a:spcBef>
              <a:buNone/>
            </a:pPr>
            <a:endParaRPr lang="en-US" dirty="0">
              <a:latin typeface="Corbel"/>
              <a:cs typeface="Corbel"/>
            </a:endParaRPr>
          </a:p>
          <a:p>
            <a:pPr marL="400050" lvl="1" indent="0">
              <a:spcBef>
                <a:spcPts val="0"/>
              </a:spcBef>
              <a:buNone/>
            </a:pPr>
            <a:r>
              <a:rPr lang="en-US" dirty="0" smtClean="0">
                <a:latin typeface="Corbel"/>
                <a:cs typeface="Corbel"/>
              </a:rPr>
              <a:t>So </a:t>
            </a:r>
            <a:r>
              <a:rPr lang="en-US" dirty="0">
                <a:latin typeface="Corbel"/>
                <a:cs typeface="Corbel"/>
              </a:rPr>
              <a:t>our secrets will not be </a:t>
            </a:r>
            <a:r>
              <a:rPr lang="en-US" dirty="0" smtClean="0">
                <a:latin typeface="Corbel"/>
                <a:cs typeface="Corbel"/>
              </a:rPr>
              <a:t>revealed.</a:t>
            </a:r>
          </a:p>
          <a:p>
            <a:pPr marL="400050" lvl="1" indent="0">
              <a:spcBef>
                <a:spcPts val="0"/>
              </a:spcBef>
              <a:buNone/>
            </a:pPr>
            <a:endParaRPr lang="en-US" dirty="0" smtClean="0">
              <a:latin typeface="Corbel"/>
              <a:cs typeface="Corbel"/>
            </a:endParaRPr>
          </a:p>
          <a:p>
            <a:pPr marL="400050" lvl="1" indent="0">
              <a:spcBef>
                <a:spcPts val="0"/>
              </a:spcBef>
              <a:buNone/>
            </a:pPr>
            <a:r>
              <a:rPr lang="en-US" dirty="0" smtClean="0">
                <a:latin typeface="Corbel"/>
                <a:cs typeface="Corbel"/>
              </a:rPr>
              <a:t>So </a:t>
            </a:r>
            <a:r>
              <a:rPr lang="en-US" dirty="0">
                <a:latin typeface="Corbel"/>
                <a:cs typeface="Corbel"/>
              </a:rPr>
              <a:t>we aren’t </a:t>
            </a:r>
            <a:r>
              <a:rPr lang="en-US" dirty="0" smtClean="0">
                <a:latin typeface="Corbel"/>
                <a:cs typeface="Corbel"/>
              </a:rPr>
              <a:t>influenced by the gossiper.</a:t>
            </a:r>
          </a:p>
          <a:p>
            <a:pPr marL="400050" lvl="1" indent="0">
              <a:spcBef>
                <a:spcPts val="0"/>
              </a:spcBef>
              <a:buNone/>
            </a:pPr>
            <a:endParaRPr lang="en-US" dirty="0" smtClean="0">
              <a:latin typeface="Corbel"/>
              <a:cs typeface="Corbel"/>
            </a:endParaRPr>
          </a:p>
          <a:p>
            <a:pPr marL="400050" lvl="1" indent="0">
              <a:spcBef>
                <a:spcPts val="0"/>
              </a:spcBef>
              <a:buNone/>
            </a:pPr>
            <a:r>
              <a:rPr lang="en-US" dirty="0" smtClean="0">
                <a:latin typeface="Corbel"/>
                <a:cs typeface="Corbel"/>
              </a:rPr>
              <a:t>So </a:t>
            </a:r>
            <a:r>
              <a:rPr lang="en-US" dirty="0">
                <a:latin typeface="Corbel"/>
                <a:cs typeface="Corbel"/>
              </a:rPr>
              <a:t>we do not become guilty as a </a:t>
            </a:r>
            <a:r>
              <a:rPr lang="en-US" dirty="0" smtClean="0">
                <a:latin typeface="Corbel"/>
                <a:cs typeface="Corbel"/>
              </a:rPr>
              <a:t>listener.</a:t>
            </a:r>
          </a:p>
          <a:p>
            <a:pPr marL="400050" lvl="1" indent="0">
              <a:spcBef>
                <a:spcPts val="0"/>
              </a:spcBef>
              <a:buNone/>
            </a:pPr>
            <a:endParaRPr lang="en-US" dirty="0" smtClean="0">
              <a:latin typeface="Corbel"/>
              <a:cs typeface="Corbel"/>
            </a:endParaRPr>
          </a:p>
          <a:p>
            <a:pPr marL="400050" lvl="1" indent="0">
              <a:spcBef>
                <a:spcPts val="0"/>
              </a:spcBef>
              <a:buNone/>
            </a:pPr>
            <a:r>
              <a:rPr lang="en-US" dirty="0" smtClean="0">
                <a:latin typeface="Corbel"/>
                <a:cs typeface="Corbel"/>
              </a:rPr>
              <a:t>So </a:t>
            </a:r>
            <a:r>
              <a:rPr lang="en-US" dirty="0">
                <a:latin typeface="Corbel"/>
                <a:cs typeface="Corbel"/>
              </a:rPr>
              <a:t>we do not encourage the </a:t>
            </a:r>
            <a:r>
              <a:rPr lang="en-US" dirty="0" smtClean="0">
                <a:latin typeface="Corbel"/>
                <a:cs typeface="Corbel"/>
              </a:rPr>
              <a:t>gossip/</a:t>
            </a:r>
            <a:r>
              <a:rPr lang="en-US" dirty="0" err="1" smtClean="0">
                <a:latin typeface="Corbel"/>
                <a:cs typeface="Corbel"/>
              </a:rPr>
              <a:t>er</a:t>
            </a:r>
            <a:r>
              <a:rPr lang="en-US" dirty="0" smtClean="0">
                <a:latin typeface="Corbel"/>
                <a:cs typeface="Corbel"/>
              </a:rPr>
              <a:t>.</a:t>
            </a:r>
            <a:endParaRPr lang="en-US" dirty="0">
              <a:latin typeface="Corbel"/>
              <a:cs typeface="Corbel"/>
            </a:endParaRPr>
          </a:p>
        </p:txBody>
      </p:sp>
    </p:spTree>
    <p:extLst>
      <p:ext uri="{BB962C8B-B14F-4D97-AF65-F5344CB8AC3E}">
        <p14:creationId xmlns:p14="http://schemas.microsoft.com/office/powerpoint/2010/main" val="1889954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87153"/>
          </a:xfrm>
        </p:spPr>
        <p:txBody>
          <a:bodyPr>
            <a:noAutofit/>
          </a:bodyPr>
          <a:lstStyle/>
          <a:p>
            <a:pPr marL="0" indent="0" algn="ctr">
              <a:spcBef>
                <a:spcPts val="0"/>
              </a:spcBef>
              <a:buNone/>
            </a:pPr>
            <a:r>
              <a:rPr lang="en-US" sz="3600" b="1" dirty="0">
                <a:latin typeface="Corbel"/>
                <a:cs typeface="Corbel"/>
              </a:rPr>
              <a:t>The good person out of his good treasure brings forth good, and the evil person out of his evil treasure brings forth evil</a:t>
            </a:r>
            <a:r>
              <a:rPr lang="en-US" sz="3600" b="1" dirty="0" smtClean="0">
                <a:latin typeface="Corbel"/>
                <a:cs typeface="Corbel"/>
              </a:rPr>
              <a:t>.</a:t>
            </a:r>
            <a:r>
              <a:rPr lang="en-US" sz="3600" b="1" dirty="0">
                <a:latin typeface="Corbel"/>
                <a:cs typeface="Corbel"/>
              </a:rPr>
              <a:t> I tell you, on the day of judgment people will give account for every careless word they </a:t>
            </a:r>
            <a:r>
              <a:rPr lang="en-US" sz="3600" b="1" dirty="0" smtClean="0">
                <a:latin typeface="Corbel"/>
                <a:cs typeface="Corbel"/>
              </a:rPr>
              <a:t>speak</a:t>
            </a:r>
          </a:p>
          <a:p>
            <a:pPr marL="0" indent="0" algn="ctr">
              <a:spcBef>
                <a:spcPts val="0"/>
              </a:spcBef>
              <a:buNone/>
            </a:pPr>
            <a:r>
              <a:rPr lang="en-US" sz="4000" b="1" dirty="0" smtClean="0">
                <a:latin typeface="Corbel"/>
                <a:cs typeface="Corbel"/>
              </a:rPr>
              <a:t>Matt. 12.35-36</a:t>
            </a:r>
          </a:p>
        </p:txBody>
      </p:sp>
    </p:spTree>
    <p:extLst>
      <p:ext uri="{BB962C8B-B14F-4D97-AF65-F5344CB8AC3E}">
        <p14:creationId xmlns:p14="http://schemas.microsoft.com/office/powerpoint/2010/main" val="1631893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990444"/>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Review</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marL="0" indent="0">
              <a:buNone/>
            </a:pPr>
            <a:r>
              <a:rPr lang="en-US" dirty="0">
                <a:latin typeface="Corbel"/>
                <a:cs typeface="Corbel"/>
              </a:rPr>
              <a:t>Leviticus 19.16: Gossip is </a:t>
            </a:r>
            <a:r>
              <a:rPr lang="en-US" dirty="0" smtClean="0">
                <a:latin typeface="Corbel"/>
                <a:cs typeface="Corbel"/>
              </a:rPr>
              <a:t>condemned</a:t>
            </a:r>
          </a:p>
          <a:p>
            <a:pPr marL="0" indent="0">
              <a:buNone/>
            </a:pPr>
            <a:r>
              <a:rPr lang="en-US" dirty="0" smtClean="0">
                <a:latin typeface="Corbel"/>
                <a:cs typeface="Corbel"/>
              </a:rPr>
              <a:t>Proverbs </a:t>
            </a:r>
            <a:r>
              <a:rPr lang="en-US" dirty="0">
                <a:latin typeface="Corbel"/>
                <a:cs typeface="Corbel"/>
              </a:rPr>
              <a:t>11.13: Gossips tell secrets (rumors or facts)</a:t>
            </a:r>
          </a:p>
          <a:p>
            <a:pPr marL="0" indent="0">
              <a:buNone/>
            </a:pPr>
            <a:r>
              <a:rPr lang="en-US" dirty="0" smtClean="0">
                <a:latin typeface="Corbel"/>
                <a:cs typeface="Corbel"/>
              </a:rPr>
              <a:t>Proverbs </a:t>
            </a:r>
            <a:r>
              <a:rPr lang="en-US" dirty="0">
                <a:latin typeface="Corbel"/>
                <a:cs typeface="Corbel"/>
              </a:rPr>
              <a:t>16.28; 17.9: Gossip can destroy friendships!</a:t>
            </a:r>
          </a:p>
          <a:p>
            <a:pPr marL="0" indent="0">
              <a:buNone/>
            </a:pPr>
            <a:r>
              <a:rPr lang="en-US" dirty="0" smtClean="0">
                <a:latin typeface="Corbel"/>
                <a:cs typeface="Corbel"/>
              </a:rPr>
              <a:t>Proverbs </a:t>
            </a:r>
            <a:r>
              <a:rPr lang="en-US" dirty="0">
                <a:latin typeface="Corbel"/>
                <a:cs typeface="Corbel"/>
              </a:rPr>
              <a:t>20.19: Gossips tell secrets; avoid them!</a:t>
            </a:r>
          </a:p>
          <a:p>
            <a:pPr marL="0" indent="0">
              <a:buNone/>
            </a:pPr>
            <a:r>
              <a:rPr lang="en-US" dirty="0" smtClean="0">
                <a:latin typeface="Corbel"/>
                <a:cs typeface="Corbel"/>
              </a:rPr>
              <a:t>Proverbs </a:t>
            </a:r>
            <a:r>
              <a:rPr lang="en-US" dirty="0">
                <a:latin typeface="Corbel"/>
                <a:cs typeface="Corbel"/>
              </a:rPr>
              <a:t>25.23: Gossip brings anger</a:t>
            </a:r>
          </a:p>
          <a:p>
            <a:pPr marL="0" indent="0">
              <a:buNone/>
            </a:pPr>
            <a:r>
              <a:rPr lang="en-US" dirty="0" smtClean="0">
                <a:latin typeface="Corbel"/>
                <a:cs typeface="Corbel"/>
              </a:rPr>
              <a:t>Proverbs </a:t>
            </a:r>
            <a:r>
              <a:rPr lang="en-US" dirty="0">
                <a:latin typeface="Corbel"/>
                <a:cs typeface="Corbel"/>
              </a:rPr>
              <a:t>26.20: Gossip feeds strife and quarreling</a:t>
            </a:r>
          </a:p>
          <a:p>
            <a:pPr marL="0" indent="0">
              <a:buNone/>
            </a:pPr>
            <a:r>
              <a:rPr lang="en-US" dirty="0" smtClean="0">
                <a:latin typeface="Corbel"/>
                <a:cs typeface="Corbel"/>
              </a:rPr>
              <a:t>Proverbs </a:t>
            </a:r>
            <a:r>
              <a:rPr lang="en-US" dirty="0">
                <a:latin typeface="Corbel"/>
                <a:cs typeface="Corbel"/>
              </a:rPr>
              <a:t>26.22: Gossip taste good; </a:t>
            </a:r>
            <a:r>
              <a:rPr lang="en-US" dirty="0" smtClean="0">
                <a:latin typeface="Corbel"/>
                <a:cs typeface="Corbel"/>
              </a:rPr>
              <a:t>listener </a:t>
            </a:r>
            <a:r>
              <a:rPr lang="en-US" dirty="0">
                <a:latin typeface="Corbel"/>
                <a:cs typeface="Corbel"/>
              </a:rPr>
              <a:t>is guilty</a:t>
            </a:r>
          </a:p>
          <a:p>
            <a:pPr marL="0" indent="0">
              <a:buNone/>
            </a:pPr>
            <a:r>
              <a:rPr lang="en-US" dirty="0" smtClean="0">
                <a:latin typeface="Corbel"/>
                <a:cs typeface="Corbel"/>
              </a:rPr>
              <a:t>Proverbs </a:t>
            </a:r>
            <a:r>
              <a:rPr lang="en-US" dirty="0">
                <a:latin typeface="Corbel"/>
                <a:cs typeface="Corbel"/>
              </a:rPr>
              <a:t>18.17: Gossip is usually one-</a:t>
            </a:r>
            <a:r>
              <a:rPr lang="en-US" dirty="0" smtClean="0">
                <a:latin typeface="Corbel"/>
                <a:cs typeface="Corbel"/>
              </a:rPr>
              <a:t>sided</a:t>
            </a:r>
            <a:endParaRPr lang="en-US" dirty="0">
              <a:latin typeface="Corbel"/>
              <a:cs typeface="Corbel"/>
            </a:endParaRPr>
          </a:p>
          <a:p>
            <a:pPr marL="0" indent="0">
              <a:buNone/>
            </a:pPr>
            <a:r>
              <a:rPr lang="en-US" dirty="0" smtClean="0">
                <a:latin typeface="Corbel"/>
                <a:cs typeface="Corbel"/>
              </a:rPr>
              <a:t>Romans </a:t>
            </a:r>
            <a:r>
              <a:rPr lang="en-US" dirty="0">
                <a:latin typeface="Corbel"/>
                <a:cs typeface="Corbel"/>
              </a:rPr>
              <a:t>1.29: Put in the same category as </a:t>
            </a:r>
            <a:r>
              <a:rPr lang="en-US" dirty="0" smtClean="0">
                <a:latin typeface="Corbel"/>
                <a:cs typeface="Corbel"/>
              </a:rPr>
              <a:t>homosexuality</a:t>
            </a:r>
            <a:endParaRPr lang="en-US" dirty="0">
              <a:latin typeface="Corbel"/>
              <a:cs typeface="Corbel"/>
            </a:endParaRPr>
          </a:p>
          <a:p>
            <a:pPr marL="0" indent="0">
              <a:buNone/>
            </a:pPr>
            <a:r>
              <a:rPr lang="en-US" dirty="0" smtClean="0">
                <a:latin typeface="Corbel"/>
                <a:cs typeface="Corbel"/>
              </a:rPr>
              <a:t>2 Thess.  3.11: Meddling </a:t>
            </a:r>
            <a:r>
              <a:rPr lang="en-US" dirty="0">
                <a:latin typeface="Corbel"/>
                <a:cs typeface="Corbel"/>
              </a:rPr>
              <a:t>in other </a:t>
            </a:r>
            <a:r>
              <a:rPr lang="en-US" dirty="0" smtClean="0">
                <a:latin typeface="Corbel"/>
                <a:cs typeface="Corbel"/>
              </a:rPr>
              <a:t>people’s business</a:t>
            </a:r>
            <a:endParaRPr lang="en-US" dirty="0">
              <a:latin typeface="Corbel"/>
              <a:cs typeface="Corbel"/>
            </a:endParaRPr>
          </a:p>
          <a:p>
            <a:pPr marL="0" indent="0">
              <a:buNone/>
            </a:pPr>
            <a:r>
              <a:rPr lang="en-US" dirty="0" smtClean="0">
                <a:latin typeface="Corbel"/>
                <a:cs typeface="Corbel"/>
              </a:rPr>
              <a:t>1 </a:t>
            </a:r>
            <a:r>
              <a:rPr lang="en-US" dirty="0">
                <a:latin typeface="Corbel"/>
                <a:cs typeface="Corbel"/>
              </a:rPr>
              <a:t>Timothy 5.13: Gossip caused by </a:t>
            </a:r>
            <a:r>
              <a:rPr lang="en-US" dirty="0" smtClean="0">
                <a:latin typeface="Corbel"/>
                <a:cs typeface="Corbel"/>
              </a:rPr>
              <a:t>idleness</a:t>
            </a:r>
            <a:endParaRPr lang="en-US" dirty="0">
              <a:latin typeface="Corbel"/>
              <a:cs typeface="Corbel"/>
            </a:endParaRPr>
          </a:p>
        </p:txBody>
      </p:sp>
    </p:spTree>
    <p:extLst>
      <p:ext uri="{BB962C8B-B14F-4D97-AF65-F5344CB8AC3E}">
        <p14:creationId xmlns:p14="http://schemas.microsoft.com/office/powerpoint/2010/main" val="14045304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Review</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spcBef>
                <a:spcPts val="0"/>
              </a:spcBef>
              <a:buNone/>
            </a:pPr>
            <a:r>
              <a:rPr lang="en-US" dirty="0" smtClean="0">
                <a:latin typeface="Corbel"/>
                <a:cs typeface="Corbel"/>
              </a:rPr>
              <a:t>Where </a:t>
            </a:r>
            <a:r>
              <a:rPr lang="en-US" dirty="0">
                <a:latin typeface="Corbel"/>
                <a:cs typeface="Corbel"/>
              </a:rPr>
              <a:t>does our motivation come from to </a:t>
            </a:r>
            <a:r>
              <a:rPr lang="en-US" dirty="0" smtClean="0">
                <a:latin typeface="Corbel"/>
                <a:cs typeface="Corbel"/>
              </a:rPr>
              <a:t>gossip?</a:t>
            </a:r>
            <a:endParaRPr lang="en-US" dirty="0">
              <a:latin typeface="Corbel"/>
              <a:cs typeface="Corbel"/>
            </a:endParaRPr>
          </a:p>
          <a:p>
            <a:pPr marL="0" indent="0">
              <a:spcBef>
                <a:spcPts val="0"/>
              </a:spcBef>
              <a:buNone/>
            </a:pPr>
            <a:endParaRPr lang="en-US" dirty="0">
              <a:latin typeface="Corbel"/>
              <a:cs typeface="Corbel"/>
            </a:endParaRPr>
          </a:p>
          <a:p>
            <a:pPr marL="0" indent="0">
              <a:spcBef>
                <a:spcPts val="0"/>
              </a:spcBef>
              <a:buNone/>
            </a:pPr>
            <a:r>
              <a:rPr lang="en-US" dirty="0" smtClean="0">
                <a:latin typeface="Corbel"/>
                <a:cs typeface="Corbel"/>
              </a:rPr>
              <a:t>It is not love.</a:t>
            </a:r>
          </a:p>
          <a:p>
            <a:pPr marL="0" indent="0">
              <a:spcBef>
                <a:spcPts val="0"/>
              </a:spcBef>
              <a:buNone/>
            </a:pPr>
            <a:endParaRPr lang="en-US" dirty="0">
              <a:latin typeface="Corbel"/>
              <a:cs typeface="Corbel"/>
            </a:endParaRPr>
          </a:p>
          <a:p>
            <a:pPr marL="0" indent="0">
              <a:spcBef>
                <a:spcPts val="0"/>
              </a:spcBef>
              <a:buNone/>
            </a:pPr>
            <a:r>
              <a:rPr lang="en-US" dirty="0" smtClean="0">
                <a:latin typeface="Corbel"/>
                <a:cs typeface="Corbel"/>
              </a:rPr>
              <a:t>It is </a:t>
            </a:r>
            <a:r>
              <a:rPr lang="en-US" dirty="0">
                <a:latin typeface="Corbel"/>
                <a:cs typeface="Corbel"/>
              </a:rPr>
              <a:t>hatred and </a:t>
            </a:r>
            <a:r>
              <a:rPr lang="en-US" dirty="0" smtClean="0">
                <a:latin typeface="Corbel"/>
                <a:cs typeface="Corbel"/>
              </a:rPr>
              <a:t>worldliness.</a:t>
            </a:r>
            <a:endParaRPr lang="en-US" dirty="0">
              <a:latin typeface="Corbel"/>
              <a:cs typeface="Corbel"/>
            </a:endParaRPr>
          </a:p>
        </p:txBody>
      </p:sp>
    </p:spTree>
    <p:extLst>
      <p:ext uri="{BB962C8B-B14F-4D97-AF65-F5344CB8AC3E}">
        <p14:creationId xmlns:p14="http://schemas.microsoft.com/office/powerpoint/2010/main" val="31911678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latin typeface="Corbel"/>
                <a:ea typeface="ＭＳ 明朝"/>
                <a:cs typeface="Corbel"/>
              </a:rPr>
              <a:t>How To Prevent, Stop, And Overcome Gossiping</a:t>
            </a:r>
            <a:endParaRPr lang="en-US" dirty="0"/>
          </a:p>
        </p:txBody>
      </p:sp>
    </p:spTree>
    <p:extLst>
      <p:ext uri="{BB962C8B-B14F-4D97-AF65-F5344CB8AC3E}">
        <p14:creationId xmlns:p14="http://schemas.microsoft.com/office/powerpoint/2010/main" val="14552736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00"/>
                </a:solidFill>
                <a:latin typeface="Corbel"/>
                <a:ea typeface="ＭＳ 明朝"/>
                <a:cs typeface="Corbel"/>
              </a:rPr>
              <a:t>How To </a:t>
            </a:r>
            <a:r>
              <a:rPr lang="en-US" sz="4000" b="1" dirty="0" smtClean="0">
                <a:solidFill>
                  <a:srgbClr val="000000"/>
                </a:solidFill>
                <a:latin typeface="Corbel"/>
                <a:ea typeface="ＭＳ 明朝"/>
                <a:cs typeface="Corbel"/>
              </a:rPr>
              <a:t>Prevent Gossiping</a:t>
            </a:r>
            <a:endParaRPr lang="en-US" sz="4000" b="1" dirty="0">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dirty="0">
                <a:latin typeface="Corbel"/>
                <a:cs typeface="Corbel"/>
              </a:rPr>
              <a:t>Identify where gossip takes root and grows</a:t>
            </a:r>
            <a:r>
              <a:rPr lang="en-US" dirty="0" smtClean="0">
                <a:latin typeface="Corbel"/>
                <a:cs typeface="Corbel"/>
              </a:rPr>
              <a:t>.</a:t>
            </a:r>
          </a:p>
          <a:p>
            <a:pPr marL="0" indent="0">
              <a:buNone/>
            </a:pPr>
            <a:endParaRPr lang="en-US" dirty="0">
              <a:latin typeface="Corbel"/>
              <a:cs typeface="Corbel"/>
            </a:endParaRPr>
          </a:p>
          <a:p>
            <a:pPr marL="0" indent="0">
              <a:buNone/>
            </a:pPr>
            <a:r>
              <a:rPr lang="en-US" dirty="0" smtClean="0">
                <a:latin typeface="Corbel"/>
                <a:cs typeface="Corbel"/>
              </a:rPr>
              <a:t>Don’t </a:t>
            </a:r>
            <a:r>
              <a:rPr lang="en-US" dirty="0">
                <a:latin typeface="Corbel"/>
                <a:cs typeface="Corbel"/>
              </a:rPr>
              <a:t>ask for information that would require gossiping</a:t>
            </a:r>
            <a:r>
              <a:rPr lang="en-US" dirty="0" smtClean="0">
                <a:latin typeface="Corbel"/>
                <a:cs typeface="Corbel"/>
              </a:rPr>
              <a:t>.</a:t>
            </a:r>
          </a:p>
          <a:p>
            <a:pPr marL="0" indent="0">
              <a:buNone/>
            </a:pPr>
            <a:endParaRPr lang="en-US" dirty="0">
              <a:latin typeface="Corbel"/>
              <a:cs typeface="Corbel"/>
            </a:endParaRPr>
          </a:p>
          <a:p>
            <a:pPr marL="0" indent="0">
              <a:buNone/>
            </a:pPr>
            <a:r>
              <a:rPr lang="en-US" dirty="0">
                <a:latin typeface="Corbel"/>
                <a:cs typeface="Corbel"/>
              </a:rPr>
              <a:t>Examine your motivation: To build you up? To get revenge? For spite? Just to have something to say</a:t>
            </a:r>
            <a:r>
              <a:rPr lang="en-US" dirty="0" smtClean="0">
                <a:latin typeface="Corbel"/>
                <a:cs typeface="Corbel"/>
              </a:rPr>
              <a:t>? To help?</a:t>
            </a:r>
            <a:endParaRPr lang="en-US" dirty="0">
              <a:latin typeface="Corbel"/>
              <a:cs typeface="Corbel"/>
            </a:endParaRPr>
          </a:p>
        </p:txBody>
      </p:sp>
    </p:spTree>
    <p:extLst>
      <p:ext uri="{BB962C8B-B14F-4D97-AF65-F5344CB8AC3E}">
        <p14:creationId xmlns:p14="http://schemas.microsoft.com/office/powerpoint/2010/main" val="2456910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00"/>
                </a:solidFill>
                <a:latin typeface="Corbel"/>
                <a:ea typeface="ＭＳ 明朝"/>
                <a:cs typeface="Corbel"/>
              </a:rPr>
              <a:t>How To </a:t>
            </a:r>
            <a:r>
              <a:rPr lang="en-US" sz="4000" b="1" dirty="0" smtClean="0">
                <a:solidFill>
                  <a:srgbClr val="000000"/>
                </a:solidFill>
                <a:latin typeface="Corbel"/>
                <a:ea typeface="ＭＳ 明朝"/>
                <a:cs typeface="Corbel"/>
              </a:rPr>
              <a:t>Prevent Gossiping</a:t>
            </a:r>
            <a:endParaRPr lang="en-US" sz="4000" b="1" dirty="0">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dirty="0">
                <a:latin typeface="Corbel"/>
                <a:cs typeface="Corbel"/>
              </a:rPr>
              <a:t>Think before you speak: </a:t>
            </a:r>
            <a:r>
              <a:rPr lang="en-US" dirty="0" smtClean="0">
                <a:latin typeface="Corbel"/>
                <a:cs typeface="Corbel"/>
              </a:rPr>
              <a:t>Prov. </a:t>
            </a:r>
            <a:r>
              <a:rPr lang="en-US" dirty="0">
                <a:latin typeface="Corbel"/>
                <a:cs typeface="Corbel"/>
              </a:rPr>
              <a:t>29.11; James </a:t>
            </a:r>
            <a:r>
              <a:rPr lang="en-US" dirty="0" smtClean="0">
                <a:latin typeface="Corbel"/>
                <a:cs typeface="Corbel"/>
              </a:rPr>
              <a:t>1.19</a:t>
            </a: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Does </a:t>
            </a:r>
            <a:r>
              <a:rPr lang="en-US" dirty="0">
                <a:latin typeface="Corbel"/>
                <a:cs typeface="Corbel"/>
              </a:rPr>
              <a:t>the information involve someone else’s business? If so, why are we talking about it? Is someone’s name being tossed around in the conversation? Would the person being discussed feel that trust has been violated</a:t>
            </a:r>
            <a:r>
              <a:rPr lang="en-US" dirty="0" smtClean="0">
                <a:latin typeface="Corbel"/>
                <a:cs typeface="Corbel"/>
              </a:rPr>
              <a:t>?</a:t>
            </a:r>
            <a:endParaRPr lang="en-US" dirty="0">
              <a:latin typeface="Corbel"/>
              <a:cs typeface="Corbel"/>
            </a:endParaRPr>
          </a:p>
        </p:txBody>
      </p:sp>
    </p:spTree>
    <p:extLst>
      <p:ext uri="{BB962C8B-B14F-4D97-AF65-F5344CB8AC3E}">
        <p14:creationId xmlns:p14="http://schemas.microsoft.com/office/powerpoint/2010/main" val="1603964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0000"/>
                </a:solidFill>
                <a:latin typeface="Corbel"/>
                <a:ea typeface="ＭＳ 明朝"/>
                <a:cs typeface="Corbel"/>
              </a:rPr>
              <a:t>How To Prevent Gossiping</a:t>
            </a:r>
            <a:endParaRPr lang="en-US" sz="40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buNone/>
            </a:pPr>
            <a:r>
              <a:rPr lang="en-US" dirty="0">
                <a:latin typeface="Corbel"/>
                <a:cs typeface="Corbel"/>
              </a:rPr>
              <a:t>Prov. </a:t>
            </a:r>
            <a:r>
              <a:rPr lang="en-US" dirty="0" smtClean="0">
                <a:latin typeface="Corbel"/>
                <a:cs typeface="Corbel"/>
              </a:rPr>
              <a:t>17.4: Avoid </a:t>
            </a:r>
            <a:r>
              <a:rPr lang="en-US" dirty="0">
                <a:latin typeface="Corbel"/>
                <a:cs typeface="Corbel"/>
              </a:rPr>
              <a:t>conversations that start </a:t>
            </a:r>
            <a:r>
              <a:rPr lang="en-US" dirty="0" smtClean="0">
                <a:latin typeface="Corbel"/>
                <a:cs typeface="Corbel"/>
              </a:rPr>
              <a:t>with… </a:t>
            </a:r>
          </a:p>
          <a:p>
            <a:pPr marL="0" indent="0">
              <a:buNone/>
            </a:pPr>
            <a:endParaRPr lang="en-US" dirty="0">
              <a:latin typeface="Corbel"/>
              <a:cs typeface="Corbel"/>
            </a:endParaRPr>
          </a:p>
          <a:p>
            <a:pPr marL="400050" lvl="1" indent="0">
              <a:buNone/>
            </a:pPr>
            <a:r>
              <a:rPr lang="en-US" dirty="0" smtClean="0">
                <a:latin typeface="Corbel"/>
                <a:cs typeface="Corbel"/>
              </a:rPr>
              <a:t>“</a:t>
            </a:r>
            <a:r>
              <a:rPr lang="en-US" dirty="0">
                <a:latin typeface="Corbel"/>
                <a:cs typeface="Corbel"/>
              </a:rPr>
              <a:t>Do you know what so-and-so told me about so-and-so?</a:t>
            </a:r>
            <a:r>
              <a:rPr lang="en-US" dirty="0" smtClean="0">
                <a:latin typeface="Corbel"/>
                <a:cs typeface="Corbel"/>
              </a:rPr>
              <a:t>”</a:t>
            </a:r>
          </a:p>
          <a:p>
            <a:pPr marL="400050" lvl="1" indent="0">
              <a:buNone/>
            </a:pPr>
            <a:endParaRPr lang="en-US" dirty="0">
              <a:latin typeface="Corbel"/>
              <a:cs typeface="Corbel"/>
            </a:endParaRPr>
          </a:p>
          <a:p>
            <a:pPr marL="400050" lvl="1" indent="0">
              <a:buNone/>
            </a:pPr>
            <a:r>
              <a:rPr lang="en-US" dirty="0" smtClean="0">
                <a:latin typeface="Corbel"/>
                <a:cs typeface="Corbel"/>
              </a:rPr>
              <a:t>“</a:t>
            </a:r>
            <a:r>
              <a:rPr lang="en-US" dirty="0">
                <a:latin typeface="Corbel"/>
                <a:cs typeface="Corbel"/>
              </a:rPr>
              <a:t>I probably shouldn’t tell you this, but…</a:t>
            </a:r>
            <a:r>
              <a:rPr lang="en-US" dirty="0" smtClean="0">
                <a:latin typeface="Corbel"/>
                <a:cs typeface="Corbel"/>
              </a:rPr>
              <a:t>”</a:t>
            </a:r>
          </a:p>
          <a:p>
            <a:pPr marL="400050" lvl="1" indent="0">
              <a:buNone/>
            </a:pPr>
            <a:endParaRPr lang="en-US" dirty="0">
              <a:latin typeface="Corbel"/>
              <a:cs typeface="Corbel"/>
            </a:endParaRPr>
          </a:p>
          <a:p>
            <a:pPr marL="400050" lvl="1" indent="0">
              <a:buNone/>
            </a:pPr>
            <a:r>
              <a:rPr lang="en-US" dirty="0" smtClean="0">
                <a:latin typeface="Corbel"/>
                <a:cs typeface="Corbel"/>
              </a:rPr>
              <a:t>“</a:t>
            </a:r>
            <a:r>
              <a:rPr lang="en-US" dirty="0">
                <a:latin typeface="Corbel"/>
                <a:cs typeface="Corbel"/>
              </a:rPr>
              <a:t>Well, I heard from so-and-so that…</a:t>
            </a:r>
            <a:r>
              <a:rPr lang="en-US" dirty="0" smtClean="0">
                <a:latin typeface="Corbel"/>
                <a:cs typeface="Corbel"/>
              </a:rPr>
              <a:t>”</a:t>
            </a:r>
          </a:p>
          <a:p>
            <a:pPr marL="400050" lvl="1" indent="0">
              <a:buNone/>
            </a:pPr>
            <a:endParaRPr lang="en-US" dirty="0">
              <a:latin typeface="Corbel"/>
              <a:cs typeface="Corbel"/>
            </a:endParaRPr>
          </a:p>
          <a:p>
            <a:pPr marL="400050" lvl="1" indent="0">
              <a:buNone/>
            </a:pPr>
            <a:r>
              <a:rPr lang="en-US" dirty="0" smtClean="0">
                <a:latin typeface="Corbel"/>
                <a:cs typeface="Corbel"/>
              </a:rPr>
              <a:t>“</a:t>
            </a:r>
            <a:r>
              <a:rPr lang="en-US" dirty="0">
                <a:latin typeface="Corbel"/>
                <a:cs typeface="Corbel"/>
              </a:rPr>
              <a:t>Guess what…</a:t>
            </a:r>
            <a:r>
              <a:rPr lang="en-US" dirty="0" smtClean="0">
                <a:latin typeface="Corbel"/>
                <a:cs typeface="Corbel"/>
              </a:rPr>
              <a:t>”</a:t>
            </a:r>
          </a:p>
          <a:p>
            <a:pPr marL="400050" lvl="1" indent="0">
              <a:buNone/>
            </a:pPr>
            <a:endParaRPr lang="en-US" dirty="0">
              <a:latin typeface="Corbel"/>
              <a:cs typeface="Corbel"/>
            </a:endParaRPr>
          </a:p>
          <a:p>
            <a:pPr marL="400050" lvl="1" indent="0">
              <a:buNone/>
            </a:pPr>
            <a:r>
              <a:rPr lang="en-US" dirty="0" smtClean="0">
                <a:latin typeface="Corbel"/>
                <a:cs typeface="Corbel"/>
              </a:rPr>
              <a:t>“</a:t>
            </a:r>
            <a:r>
              <a:rPr lang="en-US" dirty="0">
                <a:latin typeface="Corbel"/>
                <a:cs typeface="Corbel"/>
              </a:rPr>
              <a:t>This may be gossip, but…” </a:t>
            </a:r>
            <a:endParaRPr lang="en-US" dirty="0">
              <a:latin typeface="Corbel"/>
              <a:cs typeface="Corbel"/>
            </a:endParaRPr>
          </a:p>
        </p:txBody>
      </p:sp>
    </p:spTree>
    <p:extLst>
      <p:ext uri="{BB962C8B-B14F-4D97-AF65-F5344CB8AC3E}">
        <p14:creationId xmlns:p14="http://schemas.microsoft.com/office/powerpoint/2010/main" val="2583521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0000"/>
                </a:solidFill>
                <a:latin typeface="Corbel"/>
                <a:ea typeface="ＭＳ 明朝"/>
                <a:cs typeface="Corbel"/>
              </a:rPr>
              <a:t>How To Stop Gossiping</a:t>
            </a:r>
            <a:endParaRPr lang="en-US" sz="4000"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lvl="0" indent="0">
              <a:spcBef>
                <a:spcPts val="0"/>
              </a:spcBef>
              <a:buNone/>
            </a:pPr>
            <a:r>
              <a:rPr lang="en-US" dirty="0" smtClean="0">
                <a:latin typeface="Corbel"/>
                <a:cs typeface="Corbel"/>
              </a:rPr>
              <a:t>Show disapproval</a:t>
            </a:r>
            <a:r>
              <a:rPr lang="en-US" dirty="0">
                <a:latin typeface="Corbel"/>
                <a:cs typeface="Corbel"/>
              </a:rPr>
              <a:t>: Pro. </a:t>
            </a:r>
            <a:r>
              <a:rPr lang="en-US" dirty="0" smtClean="0">
                <a:latin typeface="Corbel"/>
                <a:cs typeface="Corbel"/>
              </a:rPr>
              <a:t>8.13; 6.16-9</a:t>
            </a:r>
            <a:endParaRPr lang="en-US" dirty="0">
              <a:latin typeface="Corbel"/>
              <a:cs typeface="Corbel"/>
            </a:endParaRPr>
          </a:p>
          <a:p>
            <a:pPr marL="0"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Teach </a:t>
            </a:r>
            <a:r>
              <a:rPr lang="en-US" dirty="0">
                <a:latin typeface="Corbel"/>
                <a:cs typeface="Corbel"/>
              </a:rPr>
              <a:t>the gossiper that gossip is </a:t>
            </a:r>
            <a:r>
              <a:rPr lang="en-US" dirty="0" smtClean="0">
                <a:latin typeface="Corbel"/>
                <a:cs typeface="Corbel"/>
              </a:rPr>
              <a:t>evil: Titus </a:t>
            </a:r>
            <a:r>
              <a:rPr lang="en-US" dirty="0">
                <a:latin typeface="Corbel"/>
                <a:cs typeface="Corbel"/>
              </a:rPr>
              <a:t>3.2; James </a:t>
            </a:r>
            <a:r>
              <a:rPr lang="en-US" dirty="0" smtClean="0">
                <a:latin typeface="Corbel"/>
                <a:cs typeface="Corbel"/>
              </a:rPr>
              <a:t>1.26; </a:t>
            </a:r>
            <a:r>
              <a:rPr lang="en-US" dirty="0">
                <a:latin typeface="Corbel"/>
                <a:cs typeface="Corbel"/>
              </a:rPr>
              <a:t>1 Peter </a:t>
            </a:r>
            <a:r>
              <a:rPr lang="en-US" dirty="0" smtClean="0">
                <a:latin typeface="Corbel"/>
                <a:cs typeface="Corbel"/>
              </a:rPr>
              <a:t>2.1</a:t>
            </a:r>
            <a:endParaRPr lang="en-US" dirty="0">
              <a:latin typeface="Corbel"/>
              <a:cs typeface="Corbel"/>
            </a:endParaRPr>
          </a:p>
        </p:txBody>
      </p:sp>
    </p:spTree>
    <p:extLst>
      <p:ext uri="{BB962C8B-B14F-4D97-AF65-F5344CB8AC3E}">
        <p14:creationId xmlns:p14="http://schemas.microsoft.com/office/powerpoint/2010/main" val="377170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1083</TotalTime>
  <Words>499</Words>
  <Application>Microsoft Macintosh PowerPoint</Application>
  <PresentationFormat>On-screen Show (4:3)</PresentationFormat>
  <Paragraphs>67</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PowerPoint Presentation</vt:lpstr>
      <vt:lpstr>Review</vt:lpstr>
      <vt:lpstr>Review</vt:lpstr>
      <vt:lpstr>How To Prevent, Stop, And Overcome Gossiping</vt:lpstr>
      <vt:lpstr>How To Prevent Gossiping</vt:lpstr>
      <vt:lpstr>How To Prevent Gossiping</vt:lpstr>
      <vt:lpstr>How To Prevent Gossiping</vt:lpstr>
      <vt:lpstr>How To Stop Gossiping</vt:lpstr>
      <vt:lpstr>How To Stop Gossiping</vt:lpstr>
      <vt:lpstr>How To Overcome Gossiping</vt:lpstr>
      <vt:lpstr>How To Overcome Gossiping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14</cp:revision>
  <dcterms:created xsi:type="dcterms:W3CDTF">2015-07-19T00:51:03Z</dcterms:created>
  <dcterms:modified xsi:type="dcterms:W3CDTF">2015-07-19T18:54:49Z</dcterms:modified>
</cp:coreProperties>
</file>