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sldIdLst>
    <p:sldId id="256" r:id="rId2"/>
    <p:sldId id="257" r:id="rId3"/>
    <p:sldId id="258" r:id="rId4"/>
    <p:sldId id="272" r:id="rId5"/>
    <p:sldId id="271" r:id="rId6"/>
    <p:sldId id="259" r:id="rId7"/>
    <p:sldId id="260" r:id="rId8"/>
    <p:sldId id="261" r:id="rId9"/>
    <p:sldId id="262" r:id="rId10"/>
    <p:sldId id="269" r:id="rId11"/>
    <p:sldId id="263" r:id="rId12"/>
    <p:sldId id="264" r:id="rId13"/>
    <p:sldId id="270" r:id="rId14"/>
    <p:sldId id="265" r:id="rId15"/>
    <p:sldId id="266" r:id="rId16"/>
    <p:sldId id="268" r:id="rId17"/>
    <p:sldId id="267" r:id="rId18"/>
    <p:sldId id="273" r:id="rId19"/>
    <p:sldId id="279" r:id="rId20"/>
    <p:sldId id="280" r:id="rId21"/>
    <p:sldId id="281" r:id="rId22"/>
    <p:sldId id="275" r:id="rId23"/>
    <p:sldId id="277" r:id="rId24"/>
    <p:sldId id="276"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307"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7" d="100"/>
          <a:sy n="67" d="100"/>
        </p:scale>
        <p:origin x="-19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BBE3DE-11DE-8D40-B30C-9ED03C0C744C}" type="datetimeFigureOut">
              <a:rPr lang="en-US" smtClean="0"/>
              <a:t>7/18/15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E685FB-8C13-F94B-BAC4-28C97E797B3B}" type="slidenum">
              <a:rPr lang="en-US" smtClean="0"/>
              <a:t>‹#›</a:t>
            </a:fld>
            <a:endParaRPr lang="en-US"/>
          </a:p>
        </p:txBody>
      </p:sp>
    </p:spTree>
    <p:extLst>
      <p:ext uri="{BB962C8B-B14F-4D97-AF65-F5344CB8AC3E}">
        <p14:creationId xmlns:p14="http://schemas.microsoft.com/office/powerpoint/2010/main" val="20227416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E685FB-8C13-F94B-BAC4-28C97E797B3B}" type="slidenum">
              <a:rPr lang="en-US" smtClean="0"/>
              <a:t>19</a:t>
            </a:fld>
            <a:endParaRPr lang="en-US"/>
          </a:p>
        </p:txBody>
      </p:sp>
    </p:spTree>
    <p:extLst>
      <p:ext uri="{BB962C8B-B14F-4D97-AF65-F5344CB8AC3E}">
        <p14:creationId xmlns:p14="http://schemas.microsoft.com/office/powerpoint/2010/main" val="959837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E7E685FB-8C13-F94B-BAC4-28C97E797B3B}" type="slidenum">
              <a:rPr lang="en-US" smtClean="0"/>
              <a:t>20</a:t>
            </a:fld>
            <a:endParaRPr lang="en-US"/>
          </a:p>
        </p:txBody>
      </p:sp>
    </p:spTree>
    <p:extLst>
      <p:ext uri="{BB962C8B-B14F-4D97-AF65-F5344CB8AC3E}">
        <p14:creationId xmlns:p14="http://schemas.microsoft.com/office/powerpoint/2010/main" val="316614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E7E685FB-8C13-F94B-BAC4-28C97E797B3B}" type="slidenum">
              <a:rPr lang="en-US" smtClean="0"/>
              <a:t>21</a:t>
            </a:fld>
            <a:endParaRPr lang="en-US"/>
          </a:p>
        </p:txBody>
      </p:sp>
    </p:spTree>
    <p:extLst>
      <p:ext uri="{BB962C8B-B14F-4D97-AF65-F5344CB8AC3E}">
        <p14:creationId xmlns:p14="http://schemas.microsoft.com/office/powerpoint/2010/main" val="2513438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E685FB-8C13-F94B-BAC4-28C97E797B3B}" type="slidenum">
              <a:rPr lang="en-US" smtClean="0"/>
              <a:t>22</a:t>
            </a:fld>
            <a:endParaRPr lang="en-US"/>
          </a:p>
        </p:txBody>
      </p:sp>
    </p:spTree>
    <p:extLst>
      <p:ext uri="{BB962C8B-B14F-4D97-AF65-F5344CB8AC3E}">
        <p14:creationId xmlns:p14="http://schemas.microsoft.com/office/powerpoint/2010/main" val="526899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E7E685FB-8C13-F94B-BAC4-28C97E797B3B}" type="slidenum">
              <a:rPr lang="en-US" smtClean="0"/>
              <a:t>23</a:t>
            </a:fld>
            <a:endParaRPr lang="en-US"/>
          </a:p>
        </p:txBody>
      </p:sp>
    </p:spTree>
    <p:extLst>
      <p:ext uri="{BB962C8B-B14F-4D97-AF65-F5344CB8AC3E}">
        <p14:creationId xmlns:p14="http://schemas.microsoft.com/office/powerpoint/2010/main" val="1728581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E685FB-8C13-F94B-BAC4-28C97E797B3B}" type="slidenum">
              <a:rPr lang="en-US" smtClean="0"/>
              <a:t>24</a:t>
            </a:fld>
            <a:endParaRPr lang="en-US"/>
          </a:p>
        </p:txBody>
      </p:sp>
    </p:spTree>
    <p:extLst>
      <p:ext uri="{BB962C8B-B14F-4D97-AF65-F5344CB8AC3E}">
        <p14:creationId xmlns:p14="http://schemas.microsoft.com/office/powerpoint/2010/main" val="1659945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E7678A2-268A-9842-944F-58E837883762}" type="datetimeFigureOut">
              <a:rPr lang="en-US" smtClean="0"/>
              <a:t>7/17/15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1BD98-C9DF-B34B-9C18-BA5E754BDB40}" type="slidenum">
              <a:rPr lang="en-US" smtClean="0"/>
              <a:t>‹#›</a:t>
            </a:fld>
            <a:endParaRPr lang="en-US"/>
          </a:p>
        </p:txBody>
      </p:sp>
    </p:spTree>
    <p:extLst>
      <p:ext uri="{BB962C8B-B14F-4D97-AF65-F5344CB8AC3E}">
        <p14:creationId xmlns:p14="http://schemas.microsoft.com/office/powerpoint/2010/main" val="1464745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7678A2-268A-9842-944F-58E837883762}" type="datetimeFigureOut">
              <a:rPr lang="en-US" smtClean="0"/>
              <a:t>7/17/15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1BD98-C9DF-B34B-9C18-BA5E754BDB40}" type="slidenum">
              <a:rPr lang="en-US" smtClean="0"/>
              <a:t>‹#›</a:t>
            </a:fld>
            <a:endParaRPr lang="en-US"/>
          </a:p>
        </p:txBody>
      </p:sp>
    </p:spTree>
    <p:extLst>
      <p:ext uri="{BB962C8B-B14F-4D97-AF65-F5344CB8AC3E}">
        <p14:creationId xmlns:p14="http://schemas.microsoft.com/office/powerpoint/2010/main" val="2830145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7678A2-268A-9842-944F-58E837883762}" type="datetimeFigureOut">
              <a:rPr lang="en-US" smtClean="0"/>
              <a:t>7/17/15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1BD98-C9DF-B34B-9C18-BA5E754BDB40}" type="slidenum">
              <a:rPr lang="en-US" smtClean="0"/>
              <a:t>‹#›</a:t>
            </a:fld>
            <a:endParaRPr lang="en-US"/>
          </a:p>
        </p:txBody>
      </p:sp>
    </p:spTree>
    <p:extLst>
      <p:ext uri="{BB962C8B-B14F-4D97-AF65-F5344CB8AC3E}">
        <p14:creationId xmlns:p14="http://schemas.microsoft.com/office/powerpoint/2010/main" val="836854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7678A2-268A-9842-944F-58E837883762}" type="datetimeFigureOut">
              <a:rPr lang="en-US" smtClean="0"/>
              <a:t>7/17/15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1BD98-C9DF-B34B-9C18-BA5E754BDB40}" type="slidenum">
              <a:rPr lang="en-US" smtClean="0"/>
              <a:t>‹#›</a:t>
            </a:fld>
            <a:endParaRPr lang="en-US"/>
          </a:p>
        </p:txBody>
      </p:sp>
    </p:spTree>
    <p:extLst>
      <p:ext uri="{BB962C8B-B14F-4D97-AF65-F5344CB8AC3E}">
        <p14:creationId xmlns:p14="http://schemas.microsoft.com/office/powerpoint/2010/main" val="3461090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7678A2-268A-9842-944F-58E837883762}" type="datetimeFigureOut">
              <a:rPr lang="en-US" smtClean="0"/>
              <a:t>7/17/15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1BD98-C9DF-B34B-9C18-BA5E754BDB40}" type="slidenum">
              <a:rPr lang="en-US" smtClean="0"/>
              <a:t>‹#›</a:t>
            </a:fld>
            <a:endParaRPr lang="en-US"/>
          </a:p>
        </p:txBody>
      </p:sp>
    </p:spTree>
    <p:extLst>
      <p:ext uri="{BB962C8B-B14F-4D97-AF65-F5344CB8AC3E}">
        <p14:creationId xmlns:p14="http://schemas.microsoft.com/office/powerpoint/2010/main" val="3495143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E7678A2-268A-9842-944F-58E837883762}" type="datetimeFigureOut">
              <a:rPr lang="en-US" smtClean="0"/>
              <a:t>7/17/15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1BD98-C9DF-B34B-9C18-BA5E754BDB40}" type="slidenum">
              <a:rPr lang="en-US" smtClean="0"/>
              <a:t>‹#›</a:t>
            </a:fld>
            <a:endParaRPr lang="en-US"/>
          </a:p>
        </p:txBody>
      </p:sp>
    </p:spTree>
    <p:extLst>
      <p:ext uri="{BB962C8B-B14F-4D97-AF65-F5344CB8AC3E}">
        <p14:creationId xmlns:p14="http://schemas.microsoft.com/office/powerpoint/2010/main" val="2452979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E7678A2-268A-9842-944F-58E837883762}" type="datetimeFigureOut">
              <a:rPr lang="en-US" smtClean="0"/>
              <a:t>7/17/15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21BD98-C9DF-B34B-9C18-BA5E754BDB40}" type="slidenum">
              <a:rPr lang="en-US" smtClean="0"/>
              <a:t>‹#›</a:t>
            </a:fld>
            <a:endParaRPr lang="en-US"/>
          </a:p>
        </p:txBody>
      </p:sp>
    </p:spTree>
    <p:extLst>
      <p:ext uri="{BB962C8B-B14F-4D97-AF65-F5344CB8AC3E}">
        <p14:creationId xmlns:p14="http://schemas.microsoft.com/office/powerpoint/2010/main" val="1048906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7678A2-268A-9842-944F-58E837883762}" type="datetimeFigureOut">
              <a:rPr lang="en-US" smtClean="0"/>
              <a:t>7/17/15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21BD98-C9DF-B34B-9C18-BA5E754BDB40}" type="slidenum">
              <a:rPr lang="en-US" smtClean="0"/>
              <a:t>‹#›</a:t>
            </a:fld>
            <a:endParaRPr lang="en-US"/>
          </a:p>
        </p:txBody>
      </p:sp>
    </p:spTree>
    <p:extLst>
      <p:ext uri="{BB962C8B-B14F-4D97-AF65-F5344CB8AC3E}">
        <p14:creationId xmlns:p14="http://schemas.microsoft.com/office/powerpoint/2010/main" val="3011521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7678A2-268A-9842-944F-58E837883762}" type="datetimeFigureOut">
              <a:rPr lang="en-US" smtClean="0"/>
              <a:t>7/17/15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21BD98-C9DF-B34B-9C18-BA5E754BDB40}" type="slidenum">
              <a:rPr lang="en-US" smtClean="0"/>
              <a:t>‹#›</a:t>
            </a:fld>
            <a:endParaRPr lang="en-US"/>
          </a:p>
        </p:txBody>
      </p:sp>
    </p:spTree>
    <p:extLst>
      <p:ext uri="{BB962C8B-B14F-4D97-AF65-F5344CB8AC3E}">
        <p14:creationId xmlns:p14="http://schemas.microsoft.com/office/powerpoint/2010/main" val="417540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7678A2-268A-9842-944F-58E837883762}" type="datetimeFigureOut">
              <a:rPr lang="en-US" smtClean="0"/>
              <a:t>7/17/15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1BD98-C9DF-B34B-9C18-BA5E754BDB40}" type="slidenum">
              <a:rPr lang="en-US" smtClean="0"/>
              <a:t>‹#›</a:t>
            </a:fld>
            <a:endParaRPr lang="en-US"/>
          </a:p>
        </p:txBody>
      </p:sp>
    </p:spTree>
    <p:extLst>
      <p:ext uri="{BB962C8B-B14F-4D97-AF65-F5344CB8AC3E}">
        <p14:creationId xmlns:p14="http://schemas.microsoft.com/office/powerpoint/2010/main" val="2917180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7678A2-268A-9842-944F-58E837883762}" type="datetimeFigureOut">
              <a:rPr lang="en-US" smtClean="0"/>
              <a:t>7/17/15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1BD98-C9DF-B34B-9C18-BA5E754BDB40}" type="slidenum">
              <a:rPr lang="en-US" smtClean="0"/>
              <a:t>‹#›</a:t>
            </a:fld>
            <a:endParaRPr lang="en-US"/>
          </a:p>
        </p:txBody>
      </p:sp>
    </p:spTree>
    <p:extLst>
      <p:ext uri="{BB962C8B-B14F-4D97-AF65-F5344CB8AC3E}">
        <p14:creationId xmlns:p14="http://schemas.microsoft.com/office/powerpoint/2010/main" val="125208997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7678A2-268A-9842-944F-58E837883762}" type="datetimeFigureOut">
              <a:rPr lang="en-US" smtClean="0"/>
              <a:t>7/17/15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21BD98-C9DF-B34B-9C18-BA5E754BDB40}" type="slidenum">
              <a:rPr lang="en-US" smtClean="0"/>
              <a:t>‹#›</a:t>
            </a:fld>
            <a:endParaRPr lang="en-US"/>
          </a:p>
        </p:txBody>
      </p:sp>
    </p:spTree>
    <p:extLst>
      <p:ext uri="{BB962C8B-B14F-4D97-AF65-F5344CB8AC3E}">
        <p14:creationId xmlns:p14="http://schemas.microsoft.com/office/powerpoint/2010/main" val="37168259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5688201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Corbel"/>
                <a:cs typeface="Corbel"/>
              </a:rPr>
              <a:t>Gossip brings </a:t>
            </a:r>
            <a:r>
              <a:rPr lang="en-US" b="1" dirty="0" smtClean="0">
                <a:latin typeface="Corbel"/>
                <a:cs typeface="Corbel"/>
              </a:rPr>
              <a:t>ANGER: Prov. </a:t>
            </a:r>
            <a:r>
              <a:rPr lang="en-US" b="1" dirty="0" smtClean="0">
                <a:latin typeface="Corbel"/>
                <a:cs typeface="Corbel"/>
              </a:rPr>
              <a:t>25.23</a:t>
            </a:r>
            <a:endParaRPr lang="en-US" b="1" dirty="0">
              <a:latin typeface="Corbel"/>
              <a:cs typeface="Corbel"/>
            </a:endParaRPr>
          </a:p>
        </p:txBody>
      </p:sp>
      <p:sp>
        <p:nvSpPr>
          <p:cNvPr id="3" name="Content Placeholder 2"/>
          <p:cNvSpPr>
            <a:spLocks noGrp="1"/>
          </p:cNvSpPr>
          <p:nvPr>
            <p:ph idx="1"/>
          </p:nvPr>
        </p:nvSpPr>
        <p:spPr>
          <a:xfrm>
            <a:off x="457200" y="1600200"/>
            <a:ext cx="8229600" cy="5257800"/>
          </a:xfrm>
        </p:spPr>
        <p:txBody>
          <a:bodyPr>
            <a:normAutofit fontScale="92500" lnSpcReduction="10000"/>
          </a:bodyPr>
          <a:lstStyle/>
          <a:p>
            <a:pPr marL="0" indent="0">
              <a:buNone/>
            </a:pPr>
            <a:r>
              <a:rPr lang="en-US" dirty="0" smtClean="0">
                <a:latin typeface="Corbel"/>
                <a:cs typeface="Corbel"/>
              </a:rPr>
              <a:t>NKJV: </a:t>
            </a:r>
            <a:r>
              <a:rPr lang="en-US" dirty="0">
                <a:latin typeface="Corbel"/>
                <a:cs typeface="Corbel"/>
              </a:rPr>
              <a:t>The north wind brings forth rain</a:t>
            </a:r>
            <a:r>
              <a:rPr lang="en-US" dirty="0" smtClean="0">
                <a:latin typeface="Corbel"/>
                <a:cs typeface="Corbel"/>
              </a:rPr>
              <a:t>, And </a:t>
            </a:r>
            <a:r>
              <a:rPr lang="en-US" dirty="0">
                <a:latin typeface="Corbel"/>
                <a:cs typeface="Corbel"/>
              </a:rPr>
              <a:t>a backbiting tongue an angry countenance</a:t>
            </a:r>
            <a:endParaRPr lang="en-US" dirty="0" smtClean="0">
              <a:latin typeface="Corbel"/>
              <a:cs typeface="Corbel"/>
            </a:endParaRPr>
          </a:p>
          <a:p>
            <a:pPr marL="0" indent="0">
              <a:buNone/>
            </a:pPr>
            <a:endParaRPr lang="en-US" dirty="0" smtClean="0">
              <a:latin typeface="Corbel"/>
              <a:cs typeface="Corbel"/>
            </a:endParaRPr>
          </a:p>
          <a:p>
            <a:pPr marL="0" indent="0">
              <a:buNone/>
            </a:pPr>
            <a:r>
              <a:rPr lang="en-US" dirty="0" smtClean="0">
                <a:latin typeface="Corbel"/>
                <a:cs typeface="Corbel"/>
              </a:rPr>
              <a:t>ESV</a:t>
            </a:r>
            <a:r>
              <a:rPr lang="en-US" dirty="0" smtClean="0">
                <a:latin typeface="Corbel"/>
                <a:cs typeface="Corbel"/>
              </a:rPr>
              <a:t>: </a:t>
            </a:r>
            <a:r>
              <a:rPr lang="en-US" dirty="0">
                <a:latin typeface="Corbel"/>
                <a:cs typeface="Corbel"/>
              </a:rPr>
              <a:t>The north wind brings forth rain</a:t>
            </a:r>
            <a:r>
              <a:rPr lang="en-US" dirty="0" smtClean="0">
                <a:latin typeface="Corbel"/>
                <a:cs typeface="Corbel"/>
              </a:rPr>
              <a:t>, and </a:t>
            </a:r>
            <a:r>
              <a:rPr lang="en-US" dirty="0">
                <a:latin typeface="Corbel"/>
                <a:cs typeface="Corbel"/>
              </a:rPr>
              <a:t>a backbiting tongue, angry looks.</a:t>
            </a:r>
            <a:endParaRPr lang="en-US" dirty="0" smtClean="0">
              <a:latin typeface="Corbel"/>
              <a:cs typeface="Corbel"/>
            </a:endParaRPr>
          </a:p>
          <a:p>
            <a:pPr marL="0" indent="0">
              <a:buNone/>
            </a:pPr>
            <a:endParaRPr lang="en-US" dirty="0" smtClean="0">
              <a:latin typeface="Corbel"/>
              <a:cs typeface="Corbel"/>
            </a:endParaRPr>
          </a:p>
          <a:p>
            <a:pPr marL="0" indent="0">
              <a:buNone/>
            </a:pPr>
            <a:r>
              <a:rPr lang="en-US" dirty="0" smtClean="0">
                <a:latin typeface="Corbel"/>
                <a:cs typeface="Corbel"/>
              </a:rPr>
              <a:t>NIV</a:t>
            </a:r>
            <a:r>
              <a:rPr lang="en-US" dirty="0" smtClean="0">
                <a:latin typeface="Corbel"/>
                <a:cs typeface="Corbel"/>
              </a:rPr>
              <a:t>: </a:t>
            </a:r>
            <a:r>
              <a:rPr lang="en-US" dirty="0">
                <a:latin typeface="Corbel"/>
                <a:cs typeface="Corbel"/>
              </a:rPr>
              <a:t>Like a north wind that brings unexpected </a:t>
            </a:r>
            <a:r>
              <a:rPr lang="en-US" dirty="0" smtClean="0">
                <a:latin typeface="Corbel"/>
                <a:cs typeface="Corbel"/>
              </a:rPr>
              <a:t>rain is </a:t>
            </a:r>
            <a:r>
              <a:rPr lang="en-US" dirty="0">
                <a:latin typeface="Corbel"/>
                <a:cs typeface="Corbel"/>
              </a:rPr>
              <a:t>a sly tongue—which provokes a horrified look.</a:t>
            </a:r>
            <a:endParaRPr lang="en-US" dirty="0" smtClean="0">
              <a:latin typeface="Corbel"/>
              <a:cs typeface="Corbel"/>
            </a:endParaRPr>
          </a:p>
          <a:p>
            <a:pPr marL="0" indent="0">
              <a:buNone/>
            </a:pPr>
            <a:endParaRPr lang="en-US" dirty="0" smtClean="0">
              <a:latin typeface="Corbel"/>
              <a:cs typeface="Corbel"/>
            </a:endParaRPr>
          </a:p>
          <a:p>
            <a:pPr marL="0" indent="0">
              <a:buNone/>
            </a:pPr>
            <a:r>
              <a:rPr lang="en-US" dirty="0" smtClean="0">
                <a:latin typeface="Corbel"/>
                <a:cs typeface="Corbel"/>
              </a:rPr>
              <a:t>ERV</a:t>
            </a:r>
            <a:r>
              <a:rPr lang="en-US" dirty="0" smtClean="0">
                <a:latin typeface="Corbel"/>
                <a:cs typeface="Corbel"/>
              </a:rPr>
              <a:t>: </a:t>
            </a:r>
            <a:r>
              <a:rPr lang="en-US" dirty="0">
                <a:latin typeface="Corbel"/>
                <a:cs typeface="Corbel"/>
              </a:rPr>
              <a:t>Just as wind blowing from the north brings rain, telling secrets brings anger.</a:t>
            </a:r>
            <a:endParaRPr lang="en-US" dirty="0" smtClean="0">
              <a:latin typeface="Corbel"/>
              <a:cs typeface="Corbel"/>
            </a:endParaRPr>
          </a:p>
        </p:txBody>
      </p:sp>
    </p:spTree>
    <p:extLst>
      <p:ext uri="{BB962C8B-B14F-4D97-AF65-F5344CB8AC3E}">
        <p14:creationId xmlns:p14="http://schemas.microsoft.com/office/powerpoint/2010/main" val="322040780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latin typeface="Corbel"/>
                <a:cs typeface="Corbel"/>
              </a:rPr>
              <a:t>Gossip </a:t>
            </a:r>
            <a:r>
              <a:rPr lang="en-US" sz="2800" b="1" dirty="0" smtClean="0">
                <a:latin typeface="Corbel"/>
                <a:cs typeface="Corbel"/>
              </a:rPr>
              <a:t>FEEDS strife and quarreling: Prov. </a:t>
            </a:r>
            <a:r>
              <a:rPr lang="en-US" sz="2800" b="1" dirty="0" smtClean="0">
                <a:latin typeface="Corbel"/>
                <a:cs typeface="Corbel"/>
              </a:rPr>
              <a:t>26.20</a:t>
            </a:r>
            <a:endParaRPr lang="en-US" sz="2800" b="1" dirty="0">
              <a:latin typeface="Corbel"/>
              <a:cs typeface="Corbel"/>
            </a:endParaRPr>
          </a:p>
        </p:txBody>
      </p:sp>
      <p:sp>
        <p:nvSpPr>
          <p:cNvPr id="3" name="Content Placeholder 2"/>
          <p:cNvSpPr>
            <a:spLocks noGrp="1"/>
          </p:cNvSpPr>
          <p:nvPr>
            <p:ph idx="1"/>
          </p:nvPr>
        </p:nvSpPr>
        <p:spPr>
          <a:xfrm>
            <a:off x="457200" y="1600200"/>
            <a:ext cx="8229600" cy="5257800"/>
          </a:xfrm>
        </p:spPr>
        <p:txBody>
          <a:bodyPr>
            <a:normAutofit fontScale="92500" lnSpcReduction="10000"/>
          </a:bodyPr>
          <a:lstStyle/>
          <a:p>
            <a:pPr marL="0" indent="0">
              <a:buNone/>
            </a:pPr>
            <a:r>
              <a:rPr lang="en-US" dirty="0" smtClean="0">
                <a:latin typeface="Corbel"/>
                <a:cs typeface="Corbel"/>
              </a:rPr>
              <a:t>NKJV: Where there is no wood, the fire goes out; And where there is no talebearer, strife ceases.</a:t>
            </a:r>
          </a:p>
          <a:p>
            <a:pPr marL="0" indent="0">
              <a:buNone/>
            </a:pPr>
            <a:endParaRPr lang="en-US" dirty="0" smtClean="0">
              <a:latin typeface="Corbel"/>
              <a:cs typeface="Corbel"/>
            </a:endParaRPr>
          </a:p>
          <a:p>
            <a:pPr marL="0" indent="0">
              <a:buNone/>
            </a:pPr>
            <a:r>
              <a:rPr lang="en-US" dirty="0" smtClean="0">
                <a:latin typeface="Corbel"/>
                <a:cs typeface="Corbel"/>
              </a:rPr>
              <a:t>ESV: For lack of wood the fire goes out, and where there is no whisperer, quarreling ceases.</a:t>
            </a:r>
          </a:p>
          <a:p>
            <a:pPr marL="0" indent="0">
              <a:buNone/>
            </a:pPr>
            <a:endParaRPr lang="en-US" dirty="0" smtClean="0">
              <a:latin typeface="Corbel"/>
              <a:cs typeface="Corbel"/>
            </a:endParaRPr>
          </a:p>
          <a:p>
            <a:pPr marL="0" indent="0">
              <a:buNone/>
            </a:pPr>
            <a:r>
              <a:rPr lang="en-US" dirty="0" smtClean="0">
                <a:latin typeface="Corbel"/>
                <a:cs typeface="Corbel"/>
              </a:rPr>
              <a:t>NIV: Without wood a fire goes out; without a gossip a quarrel dies down.</a:t>
            </a:r>
          </a:p>
          <a:p>
            <a:pPr marL="0" indent="0">
              <a:buNone/>
            </a:pPr>
            <a:endParaRPr lang="en-US" dirty="0" smtClean="0">
              <a:latin typeface="Corbel"/>
              <a:cs typeface="Corbel"/>
            </a:endParaRPr>
          </a:p>
          <a:p>
            <a:pPr marL="0" indent="0">
              <a:buNone/>
            </a:pPr>
            <a:r>
              <a:rPr lang="en-US" dirty="0" smtClean="0">
                <a:latin typeface="Corbel"/>
                <a:cs typeface="Corbel"/>
              </a:rPr>
              <a:t>ERV: Without wood, a fire goes out. Without gossip, arguments stop.</a:t>
            </a:r>
          </a:p>
        </p:txBody>
      </p:sp>
    </p:spTree>
    <p:extLst>
      <p:ext uri="{BB962C8B-B14F-4D97-AF65-F5344CB8AC3E}">
        <p14:creationId xmlns:p14="http://schemas.microsoft.com/office/powerpoint/2010/main" val="147135378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latin typeface="Corbel"/>
                <a:cs typeface="Corbel"/>
              </a:rPr>
              <a:t>Gossip taste </a:t>
            </a:r>
            <a:r>
              <a:rPr lang="en-US" sz="2800" b="1" dirty="0" smtClean="0">
                <a:latin typeface="Corbel"/>
                <a:cs typeface="Corbel"/>
              </a:rPr>
              <a:t>GOOD; listener </a:t>
            </a:r>
            <a:r>
              <a:rPr lang="en-US" sz="2800" b="1" dirty="0">
                <a:latin typeface="Corbel"/>
                <a:cs typeface="Corbel"/>
              </a:rPr>
              <a:t>is </a:t>
            </a:r>
            <a:r>
              <a:rPr lang="en-US" sz="2800" b="1" dirty="0" smtClean="0">
                <a:latin typeface="Corbel"/>
                <a:cs typeface="Corbel"/>
              </a:rPr>
              <a:t>GUILTY: </a:t>
            </a:r>
            <a:r>
              <a:rPr lang="en-US" sz="2800" b="1" dirty="0">
                <a:latin typeface="Corbel"/>
                <a:cs typeface="Corbel"/>
              </a:rPr>
              <a:t>Prov. </a:t>
            </a:r>
            <a:r>
              <a:rPr lang="en-US" sz="2800" b="1" dirty="0" smtClean="0">
                <a:latin typeface="Corbel"/>
                <a:cs typeface="Corbel"/>
              </a:rPr>
              <a:t>26.22</a:t>
            </a:r>
            <a:endParaRPr lang="en-US" sz="2800" b="1" dirty="0">
              <a:latin typeface="Corbel"/>
              <a:cs typeface="Corbel"/>
            </a:endParaRPr>
          </a:p>
        </p:txBody>
      </p:sp>
      <p:sp>
        <p:nvSpPr>
          <p:cNvPr id="3" name="Content Placeholder 2"/>
          <p:cNvSpPr>
            <a:spLocks noGrp="1"/>
          </p:cNvSpPr>
          <p:nvPr>
            <p:ph idx="1"/>
          </p:nvPr>
        </p:nvSpPr>
        <p:spPr>
          <a:xfrm>
            <a:off x="457200" y="1600200"/>
            <a:ext cx="8229600" cy="5257800"/>
          </a:xfrm>
        </p:spPr>
        <p:txBody>
          <a:bodyPr>
            <a:normAutofit fontScale="92500" lnSpcReduction="20000"/>
          </a:bodyPr>
          <a:lstStyle/>
          <a:p>
            <a:pPr marL="0" indent="0">
              <a:buNone/>
            </a:pPr>
            <a:r>
              <a:rPr lang="en-US" dirty="0" smtClean="0">
                <a:latin typeface="Corbel"/>
                <a:cs typeface="Corbel"/>
              </a:rPr>
              <a:t>NKJV</a:t>
            </a:r>
            <a:r>
              <a:rPr lang="en-US" dirty="0">
                <a:latin typeface="Corbel"/>
                <a:cs typeface="Corbel"/>
              </a:rPr>
              <a:t>: The words of a talebearer are like tasty trifles, And they go down into the inmost body.</a:t>
            </a:r>
          </a:p>
          <a:p>
            <a:pPr marL="0" indent="0">
              <a:buNone/>
            </a:pPr>
            <a:endParaRPr lang="en-US" dirty="0" smtClean="0">
              <a:latin typeface="Corbel"/>
              <a:cs typeface="Corbel"/>
            </a:endParaRPr>
          </a:p>
          <a:p>
            <a:pPr marL="0" indent="0">
              <a:buNone/>
            </a:pPr>
            <a:r>
              <a:rPr lang="en-US" dirty="0" smtClean="0">
                <a:latin typeface="Corbel"/>
                <a:cs typeface="Corbel"/>
              </a:rPr>
              <a:t>ESV</a:t>
            </a:r>
            <a:r>
              <a:rPr lang="en-US" dirty="0">
                <a:latin typeface="Corbel"/>
                <a:cs typeface="Corbel"/>
              </a:rPr>
              <a:t>: The words of a whisperer are like delicious morsels; they go down into the inner parts of the body.</a:t>
            </a:r>
          </a:p>
          <a:p>
            <a:pPr marL="0" indent="0">
              <a:buNone/>
            </a:pPr>
            <a:endParaRPr lang="en-US" dirty="0" smtClean="0">
              <a:latin typeface="Corbel"/>
              <a:cs typeface="Corbel"/>
            </a:endParaRPr>
          </a:p>
          <a:p>
            <a:pPr marL="0" indent="0">
              <a:buNone/>
            </a:pPr>
            <a:r>
              <a:rPr lang="en-US" dirty="0" smtClean="0">
                <a:latin typeface="Corbel"/>
                <a:cs typeface="Corbel"/>
              </a:rPr>
              <a:t>NIV</a:t>
            </a:r>
            <a:r>
              <a:rPr lang="en-US" dirty="0">
                <a:latin typeface="Corbel"/>
                <a:cs typeface="Corbel"/>
              </a:rPr>
              <a:t>: The words of a gossip are like choice morsels; they go down to the inmost parts.</a:t>
            </a:r>
          </a:p>
          <a:p>
            <a:pPr marL="0" indent="0">
              <a:buNone/>
            </a:pPr>
            <a:endParaRPr lang="en-US" dirty="0" smtClean="0">
              <a:latin typeface="Corbel"/>
              <a:cs typeface="Corbel"/>
            </a:endParaRPr>
          </a:p>
          <a:p>
            <a:pPr marL="0" indent="0">
              <a:buNone/>
            </a:pPr>
            <a:r>
              <a:rPr lang="en-US" dirty="0" smtClean="0">
                <a:latin typeface="Corbel"/>
                <a:cs typeface="Corbel"/>
              </a:rPr>
              <a:t>ERV</a:t>
            </a:r>
            <a:r>
              <a:rPr lang="en-US" dirty="0">
                <a:latin typeface="Corbel"/>
                <a:cs typeface="Corbel"/>
              </a:rPr>
              <a:t>: People love to hear gossip. It is like tasty food on its way to the stomach.</a:t>
            </a:r>
          </a:p>
        </p:txBody>
      </p:sp>
    </p:spTree>
    <p:extLst>
      <p:ext uri="{BB962C8B-B14F-4D97-AF65-F5344CB8AC3E}">
        <p14:creationId xmlns:p14="http://schemas.microsoft.com/office/powerpoint/2010/main" val="73644680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latin typeface="Corbel"/>
                <a:cs typeface="Corbel"/>
              </a:rPr>
              <a:t>Gossip is usually </a:t>
            </a:r>
            <a:r>
              <a:rPr lang="en-US" sz="3600" b="1" dirty="0" smtClean="0">
                <a:latin typeface="Corbel"/>
                <a:cs typeface="Corbel"/>
              </a:rPr>
              <a:t>ONE-SIDED: </a:t>
            </a:r>
            <a:r>
              <a:rPr lang="en-US" sz="3600" b="1" dirty="0">
                <a:latin typeface="Corbel"/>
                <a:cs typeface="Corbel"/>
              </a:rPr>
              <a:t>Prov. </a:t>
            </a:r>
            <a:r>
              <a:rPr lang="en-US" sz="3600" b="1" dirty="0" smtClean="0">
                <a:latin typeface="Corbel"/>
                <a:cs typeface="Corbel"/>
              </a:rPr>
              <a:t>18.17</a:t>
            </a:r>
            <a:endParaRPr lang="en-US" sz="3600" b="1" dirty="0">
              <a:latin typeface="Corbel"/>
              <a:cs typeface="Corbel"/>
            </a:endParaRPr>
          </a:p>
        </p:txBody>
      </p:sp>
      <p:sp>
        <p:nvSpPr>
          <p:cNvPr id="3" name="Content Placeholder 2"/>
          <p:cNvSpPr>
            <a:spLocks noGrp="1"/>
          </p:cNvSpPr>
          <p:nvPr>
            <p:ph idx="1"/>
          </p:nvPr>
        </p:nvSpPr>
        <p:spPr>
          <a:xfrm>
            <a:off x="457200" y="1600200"/>
            <a:ext cx="8229600" cy="5257800"/>
          </a:xfrm>
        </p:spPr>
        <p:txBody>
          <a:bodyPr>
            <a:normAutofit/>
          </a:bodyPr>
          <a:lstStyle/>
          <a:p>
            <a:pPr marL="0" indent="0">
              <a:buNone/>
            </a:pPr>
            <a:r>
              <a:rPr lang="en-US" dirty="0" smtClean="0">
                <a:latin typeface="Corbel"/>
                <a:cs typeface="Corbel"/>
              </a:rPr>
              <a:t>ESV</a:t>
            </a:r>
            <a:r>
              <a:rPr lang="en-US" dirty="0">
                <a:latin typeface="Corbel"/>
                <a:cs typeface="Corbel"/>
              </a:rPr>
              <a:t>: The one who states his case first seems right</a:t>
            </a:r>
            <a:r>
              <a:rPr lang="en-US" dirty="0" smtClean="0">
                <a:latin typeface="Corbel"/>
                <a:cs typeface="Corbel"/>
              </a:rPr>
              <a:t>, until </a:t>
            </a:r>
            <a:r>
              <a:rPr lang="en-US" dirty="0">
                <a:latin typeface="Corbel"/>
                <a:cs typeface="Corbel"/>
              </a:rPr>
              <a:t>the other comes and examines him.</a:t>
            </a:r>
            <a:endParaRPr lang="en-US" dirty="0" smtClean="0">
              <a:latin typeface="Corbel"/>
              <a:cs typeface="Corbel"/>
            </a:endParaRPr>
          </a:p>
          <a:p>
            <a:pPr marL="0" indent="0">
              <a:buNone/>
            </a:pPr>
            <a:endParaRPr lang="en-US" dirty="0">
              <a:latin typeface="Corbel"/>
              <a:cs typeface="Corbel"/>
            </a:endParaRPr>
          </a:p>
          <a:p>
            <a:pPr marL="0" indent="0">
              <a:buNone/>
            </a:pPr>
            <a:r>
              <a:rPr lang="en-US" dirty="0" smtClean="0">
                <a:latin typeface="Corbel"/>
                <a:cs typeface="Corbel"/>
              </a:rPr>
              <a:t>NIV</a:t>
            </a:r>
            <a:r>
              <a:rPr lang="en-US" dirty="0">
                <a:latin typeface="Corbel"/>
                <a:cs typeface="Corbel"/>
              </a:rPr>
              <a:t>: </a:t>
            </a:r>
            <a:r>
              <a:rPr lang="en-US" dirty="0">
                <a:latin typeface="Corbel"/>
                <a:cs typeface="Corbel"/>
              </a:rPr>
              <a:t>In a lawsuit the first to speak seems right</a:t>
            </a:r>
            <a:r>
              <a:rPr lang="en-US" dirty="0" smtClean="0">
                <a:latin typeface="Corbel"/>
                <a:cs typeface="Corbel"/>
              </a:rPr>
              <a:t>, until </a:t>
            </a:r>
            <a:r>
              <a:rPr lang="en-US" dirty="0">
                <a:latin typeface="Corbel"/>
                <a:cs typeface="Corbel"/>
              </a:rPr>
              <a:t>someone comes forward and cross-examines.</a:t>
            </a:r>
            <a:endParaRPr lang="en-US" dirty="0">
              <a:latin typeface="Corbel"/>
              <a:cs typeface="Corbel"/>
            </a:endParaRPr>
          </a:p>
        </p:txBody>
      </p:sp>
    </p:spTree>
    <p:extLst>
      <p:ext uri="{BB962C8B-B14F-4D97-AF65-F5344CB8AC3E}">
        <p14:creationId xmlns:p14="http://schemas.microsoft.com/office/powerpoint/2010/main" val="422642890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Corbel"/>
                <a:cs typeface="Corbel"/>
              </a:rPr>
              <a:t>Put in the same category as </a:t>
            </a:r>
            <a:r>
              <a:rPr lang="en-US" b="1" dirty="0" smtClean="0">
                <a:latin typeface="Corbel"/>
                <a:cs typeface="Corbel"/>
              </a:rPr>
              <a:t>HOMOSEXUALS: Rom. </a:t>
            </a:r>
            <a:r>
              <a:rPr lang="en-US" b="1" dirty="0" smtClean="0">
                <a:latin typeface="Corbel"/>
                <a:cs typeface="Corbel"/>
              </a:rPr>
              <a:t>1.29</a:t>
            </a:r>
            <a:endParaRPr lang="en-US" b="1" dirty="0">
              <a:latin typeface="Corbel"/>
              <a:cs typeface="Corbel"/>
            </a:endParaRPr>
          </a:p>
        </p:txBody>
      </p:sp>
      <p:sp>
        <p:nvSpPr>
          <p:cNvPr id="3" name="Content Placeholder 2"/>
          <p:cNvSpPr>
            <a:spLocks noGrp="1"/>
          </p:cNvSpPr>
          <p:nvPr>
            <p:ph idx="1"/>
          </p:nvPr>
        </p:nvSpPr>
        <p:spPr>
          <a:xfrm>
            <a:off x="457200" y="1600200"/>
            <a:ext cx="8229600" cy="5257800"/>
          </a:xfrm>
        </p:spPr>
        <p:txBody>
          <a:bodyPr>
            <a:normAutofit/>
          </a:bodyPr>
          <a:lstStyle/>
          <a:p>
            <a:pPr marL="0" indent="0">
              <a:buNone/>
            </a:pPr>
            <a:r>
              <a:rPr lang="en-US" dirty="0" smtClean="0">
                <a:latin typeface="Corbel"/>
                <a:cs typeface="Corbel"/>
              </a:rPr>
              <a:t>NKJV: being filled with all unrighteousness, sexual immorality, wickedness, covetousness, maliciousness; full of envy, murder, strife, deceit, evil-mindedness; they are whisperers…</a:t>
            </a:r>
          </a:p>
          <a:p>
            <a:pPr marL="0" indent="0">
              <a:buNone/>
            </a:pPr>
            <a:endParaRPr lang="en-US" dirty="0" smtClean="0">
              <a:latin typeface="Corbel"/>
              <a:cs typeface="Corbel"/>
            </a:endParaRPr>
          </a:p>
          <a:p>
            <a:pPr marL="0" indent="0">
              <a:buNone/>
            </a:pPr>
            <a:r>
              <a:rPr lang="en-US" dirty="0" smtClean="0">
                <a:latin typeface="Corbel"/>
                <a:cs typeface="Corbel"/>
              </a:rPr>
              <a:t>ESV: They were filled with all manner of unrighteousness, evil, covetousness, malice. They are full of envy, murder, strife, deceit, maliciousness. They are gossips…</a:t>
            </a:r>
          </a:p>
        </p:txBody>
      </p:sp>
    </p:spTree>
    <p:extLst>
      <p:ext uri="{BB962C8B-B14F-4D97-AF65-F5344CB8AC3E}">
        <p14:creationId xmlns:p14="http://schemas.microsoft.com/office/powerpoint/2010/main" val="114785590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800" b="1" dirty="0">
                <a:latin typeface="Corbel"/>
                <a:cs typeface="Corbel"/>
              </a:rPr>
              <a:t>Gossip caused by </a:t>
            </a:r>
            <a:r>
              <a:rPr lang="en-US" sz="3800" b="1" dirty="0" smtClean="0">
                <a:latin typeface="Corbel"/>
                <a:cs typeface="Corbel"/>
              </a:rPr>
              <a:t>MEDDLING in </a:t>
            </a:r>
            <a:r>
              <a:rPr lang="en-US" sz="3800" b="1" dirty="0">
                <a:latin typeface="Corbel"/>
                <a:cs typeface="Corbel"/>
              </a:rPr>
              <a:t>other </a:t>
            </a:r>
            <a:r>
              <a:rPr lang="en-US" sz="3800" b="1" dirty="0" smtClean="0">
                <a:latin typeface="Corbel"/>
                <a:cs typeface="Corbel"/>
              </a:rPr>
              <a:t>people’s business: </a:t>
            </a:r>
            <a:r>
              <a:rPr lang="en-US" sz="3800" b="1" dirty="0">
                <a:latin typeface="Corbel"/>
                <a:cs typeface="Corbel"/>
              </a:rPr>
              <a:t>2 </a:t>
            </a:r>
            <a:r>
              <a:rPr lang="en-US" sz="3800" b="1" dirty="0" smtClean="0">
                <a:latin typeface="Corbel"/>
                <a:cs typeface="Corbel"/>
              </a:rPr>
              <a:t>Thess. </a:t>
            </a:r>
            <a:r>
              <a:rPr lang="en-US" sz="3800" b="1" dirty="0" smtClean="0">
                <a:latin typeface="Corbel"/>
                <a:cs typeface="Corbel"/>
              </a:rPr>
              <a:t>3.11</a:t>
            </a:r>
            <a:endParaRPr lang="en-US" sz="3800" b="1" dirty="0">
              <a:latin typeface="Corbel"/>
              <a:cs typeface="Corbel"/>
            </a:endParaRPr>
          </a:p>
        </p:txBody>
      </p:sp>
      <p:sp>
        <p:nvSpPr>
          <p:cNvPr id="3" name="Content Placeholder 2"/>
          <p:cNvSpPr>
            <a:spLocks noGrp="1"/>
          </p:cNvSpPr>
          <p:nvPr>
            <p:ph idx="1"/>
          </p:nvPr>
        </p:nvSpPr>
        <p:spPr>
          <a:xfrm>
            <a:off x="457200" y="1600200"/>
            <a:ext cx="8229600" cy="5257800"/>
          </a:xfrm>
        </p:spPr>
        <p:txBody>
          <a:bodyPr>
            <a:normAutofit/>
          </a:bodyPr>
          <a:lstStyle/>
          <a:p>
            <a:pPr marL="0" indent="0">
              <a:buNone/>
            </a:pPr>
            <a:r>
              <a:rPr lang="en-US" dirty="0" smtClean="0">
                <a:latin typeface="Corbel"/>
                <a:cs typeface="Corbel"/>
              </a:rPr>
              <a:t>NKJV: For we hear that there are some who walk among you in a disorderly manner, not working at all, but are busybodies.</a:t>
            </a:r>
          </a:p>
          <a:p>
            <a:pPr marL="0" indent="0">
              <a:buNone/>
            </a:pPr>
            <a:endParaRPr lang="en-US" dirty="0" smtClean="0">
              <a:latin typeface="Corbel"/>
              <a:cs typeface="Corbel"/>
            </a:endParaRPr>
          </a:p>
          <a:p>
            <a:pPr marL="0" indent="0">
              <a:buNone/>
            </a:pPr>
            <a:r>
              <a:rPr lang="en-US" dirty="0" smtClean="0">
                <a:latin typeface="Corbel"/>
                <a:cs typeface="Corbel"/>
              </a:rPr>
              <a:t>ESV: For we hear that some among you walk in idleness, not busy at work, but busybodies.</a:t>
            </a:r>
          </a:p>
        </p:txBody>
      </p:sp>
    </p:spTree>
    <p:extLst>
      <p:ext uri="{BB962C8B-B14F-4D97-AF65-F5344CB8AC3E}">
        <p14:creationId xmlns:p14="http://schemas.microsoft.com/office/powerpoint/2010/main" val="292129859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Corbel"/>
                <a:cs typeface="Corbel"/>
              </a:rPr>
              <a:t>Gossip caused by MEDDLING in other </a:t>
            </a:r>
            <a:r>
              <a:rPr lang="en-US" b="1" dirty="0" smtClean="0">
                <a:latin typeface="Corbel"/>
                <a:cs typeface="Corbel"/>
              </a:rPr>
              <a:t>people’s </a:t>
            </a:r>
            <a:r>
              <a:rPr lang="en-US" b="1" dirty="0">
                <a:latin typeface="Corbel"/>
                <a:cs typeface="Corbel"/>
              </a:rPr>
              <a:t>business: 1 </a:t>
            </a:r>
            <a:r>
              <a:rPr lang="en-US" b="1" dirty="0" smtClean="0">
                <a:latin typeface="Corbel"/>
                <a:cs typeface="Corbel"/>
              </a:rPr>
              <a:t>Peter 4.15</a:t>
            </a:r>
            <a:endParaRPr lang="en-US" b="1" dirty="0">
              <a:latin typeface="Corbel"/>
              <a:cs typeface="Corbel"/>
            </a:endParaRPr>
          </a:p>
        </p:txBody>
      </p:sp>
      <p:sp>
        <p:nvSpPr>
          <p:cNvPr id="3" name="Content Placeholder 2"/>
          <p:cNvSpPr>
            <a:spLocks noGrp="1"/>
          </p:cNvSpPr>
          <p:nvPr>
            <p:ph idx="1"/>
          </p:nvPr>
        </p:nvSpPr>
        <p:spPr>
          <a:xfrm>
            <a:off x="457200" y="1600200"/>
            <a:ext cx="8229600" cy="5257800"/>
          </a:xfrm>
        </p:spPr>
        <p:txBody>
          <a:bodyPr>
            <a:normAutofit/>
          </a:bodyPr>
          <a:lstStyle/>
          <a:p>
            <a:pPr marL="0" indent="0">
              <a:buNone/>
            </a:pPr>
            <a:r>
              <a:rPr lang="en-US" dirty="0" smtClean="0">
                <a:latin typeface="Corbel"/>
                <a:cs typeface="Corbel"/>
              </a:rPr>
              <a:t>NKJV: But let none of you suffer as a murderer, a thief, an evildoer, or as a busybody in other people’s matters.</a:t>
            </a:r>
          </a:p>
          <a:p>
            <a:pPr marL="0" indent="0">
              <a:buNone/>
            </a:pPr>
            <a:endParaRPr lang="en-US" dirty="0" smtClean="0">
              <a:latin typeface="Corbel"/>
              <a:cs typeface="Corbel"/>
            </a:endParaRPr>
          </a:p>
          <a:p>
            <a:pPr marL="0" indent="0">
              <a:buNone/>
            </a:pPr>
            <a:r>
              <a:rPr lang="en-US" dirty="0" smtClean="0">
                <a:latin typeface="Corbel"/>
                <a:cs typeface="Corbel"/>
              </a:rPr>
              <a:t>ESV: But let none of you suffer as a murderer or a thief or an evildoer or as a meddler.</a:t>
            </a:r>
          </a:p>
        </p:txBody>
      </p:sp>
    </p:spTree>
    <p:extLst>
      <p:ext uri="{BB962C8B-B14F-4D97-AF65-F5344CB8AC3E}">
        <p14:creationId xmlns:p14="http://schemas.microsoft.com/office/powerpoint/2010/main" val="132004466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Corbel"/>
                <a:cs typeface="Corbel"/>
              </a:rPr>
              <a:t>Gossip caused by </a:t>
            </a:r>
            <a:r>
              <a:rPr lang="en-US" sz="3600" b="1" dirty="0" smtClean="0">
                <a:latin typeface="Corbel"/>
                <a:cs typeface="Corbel"/>
              </a:rPr>
              <a:t>IDLENESS : </a:t>
            </a:r>
            <a:r>
              <a:rPr lang="en-US" sz="3600" b="1" dirty="0">
                <a:latin typeface="Corbel"/>
                <a:cs typeface="Corbel"/>
              </a:rPr>
              <a:t>1 </a:t>
            </a:r>
            <a:r>
              <a:rPr lang="en-US" sz="3600" b="1" dirty="0" smtClean="0">
                <a:latin typeface="Corbel"/>
                <a:cs typeface="Corbel"/>
              </a:rPr>
              <a:t>Tim. </a:t>
            </a:r>
            <a:r>
              <a:rPr lang="en-US" sz="3600" b="1" dirty="0" smtClean="0">
                <a:latin typeface="Corbel"/>
                <a:cs typeface="Corbel"/>
              </a:rPr>
              <a:t>5.13</a:t>
            </a:r>
            <a:endParaRPr lang="en-US" sz="3600" b="1" dirty="0">
              <a:latin typeface="Corbel"/>
              <a:cs typeface="Corbel"/>
            </a:endParaRPr>
          </a:p>
        </p:txBody>
      </p:sp>
      <p:sp>
        <p:nvSpPr>
          <p:cNvPr id="3" name="Content Placeholder 2"/>
          <p:cNvSpPr>
            <a:spLocks noGrp="1"/>
          </p:cNvSpPr>
          <p:nvPr>
            <p:ph idx="1"/>
          </p:nvPr>
        </p:nvSpPr>
        <p:spPr>
          <a:xfrm>
            <a:off x="457200" y="1600200"/>
            <a:ext cx="8229600" cy="5257800"/>
          </a:xfrm>
        </p:spPr>
        <p:txBody>
          <a:bodyPr>
            <a:normAutofit/>
          </a:bodyPr>
          <a:lstStyle/>
          <a:p>
            <a:pPr marL="0" indent="0">
              <a:buNone/>
            </a:pPr>
            <a:r>
              <a:rPr lang="en-US" dirty="0" smtClean="0">
                <a:latin typeface="Corbel"/>
                <a:cs typeface="Corbel"/>
              </a:rPr>
              <a:t>KJV: And withal they learn to be idle, wandering about from house to house; and not only idle, but tattlers also and busybodies, speaking things which they ought not.</a:t>
            </a:r>
          </a:p>
          <a:p>
            <a:pPr marL="0" indent="0">
              <a:buNone/>
            </a:pPr>
            <a:endParaRPr lang="en-US" dirty="0" smtClean="0">
              <a:latin typeface="Corbel"/>
              <a:cs typeface="Corbel"/>
            </a:endParaRPr>
          </a:p>
          <a:p>
            <a:pPr marL="0" indent="0">
              <a:buNone/>
            </a:pPr>
            <a:r>
              <a:rPr lang="en-US" dirty="0" smtClean="0">
                <a:latin typeface="Corbel"/>
                <a:cs typeface="Corbel"/>
              </a:rPr>
              <a:t>ESV: Besides that, they learn to be idlers, going about from house to house, and not only idlers, but also gossips and busybodies, saying what they should not.</a:t>
            </a:r>
          </a:p>
        </p:txBody>
      </p:sp>
    </p:spTree>
    <p:extLst>
      <p:ext uri="{BB962C8B-B14F-4D97-AF65-F5344CB8AC3E}">
        <p14:creationId xmlns:p14="http://schemas.microsoft.com/office/powerpoint/2010/main" val="303566436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b="1" dirty="0">
                <a:latin typeface="Corbel"/>
                <a:cs typeface="Corbel"/>
              </a:rPr>
              <a:t>What Fits Under The Gossip Umbrella?</a:t>
            </a:r>
          </a:p>
        </p:txBody>
      </p:sp>
      <p:sp>
        <p:nvSpPr>
          <p:cNvPr id="6" name="Content Placeholder 5"/>
          <p:cNvSpPr>
            <a:spLocks noGrp="1"/>
          </p:cNvSpPr>
          <p:nvPr>
            <p:ph idx="1"/>
          </p:nvPr>
        </p:nvSpPr>
        <p:spPr/>
        <p:txBody>
          <a:bodyPr>
            <a:normAutofit/>
          </a:bodyPr>
          <a:lstStyle/>
          <a:p>
            <a:pPr marL="0" indent="0">
              <a:buNone/>
            </a:pPr>
            <a:r>
              <a:rPr lang="en-US" dirty="0">
                <a:latin typeface="Corbel"/>
                <a:cs typeface="Corbel"/>
              </a:rPr>
              <a:t>Seeking </a:t>
            </a:r>
            <a:r>
              <a:rPr lang="en-US" dirty="0" smtClean="0">
                <a:latin typeface="Corbel"/>
                <a:cs typeface="Corbel"/>
              </a:rPr>
              <a:t>COUNSEL </a:t>
            </a:r>
            <a:r>
              <a:rPr lang="en-US" dirty="0">
                <a:latin typeface="Corbel"/>
                <a:cs typeface="Corbel"/>
              </a:rPr>
              <a:t>is not necessarily gossip: Prov. 11.14; 12.15; 15.22; 19.20; </a:t>
            </a:r>
            <a:r>
              <a:rPr lang="en-US" dirty="0" smtClean="0">
                <a:latin typeface="Corbel"/>
                <a:cs typeface="Corbel"/>
              </a:rPr>
              <a:t>24.6; 1 Cor. 1.11; Phil. </a:t>
            </a:r>
            <a:r>
              <a:rPr lang="en-US" smtClean="0">
                <a:latin typeface="Corbel"/>
                <a:cs typeface="Corbel"/>
              </a:rPr>
              <a:t>1.27</a:t>
            </a:r>
            <a:endParaRPr lang="en-US" dirty="0" smtClean="0">
              <a:latin typeface="Corbel"/>
              <a:cs typeface="Corbel"/>
            </a:endParaRPr>
          </a:p>
          <a:p>
            <a:pPr marL="0" indent="0">
              <a:buNone/>
            </a:pPr>
            <a:endParaRPr lang="en-US" dirty="0">
              <a:latin typeface="Corbel"/>
              <a:cs typeface="Corbel"/>
            </a:endParaRPr>
          </a:p>
          <a:p>
            <a:pPr marL="0" indent="0">
              <a:buNone/>
            </a:pPr>
            <a:r>
              <a:rPr lang="en-US" dirty="0">
                <a:latin typeface="Corbel"/>
                <a:cs typeface="Corbel"/>
              </a:rPr>
              <a:t>Saying something </a:t>
            </a:r>
            <a:r>
              <a:rPr lang="en-US" dirty="0" smtClean="0">
                <a:latin typeface="Corbel"/>
                <a:cs typeface="Corbel"/>
              </a:rPr>
              <a:t>NEGATIVE behind </a:t>
            </a:r>
            <a:r>
              <a:rPr lang="en-US" dirty="0">
                <a:latin typeface="Corbel"/>
                <a:cs typeface="Corbel"/>
              </a:rPr>
              <a:t>someone’s back is not necessarily </a:t>
            </a:r>
            <a:r>
              <a:rPr lang="en-US" dirty="0" smtClean="0">
                <a:latin typeface="Corbel"/>
                <a:cs typeface="Corbel"/>
              </a:rPr>
              <a:t>gossip:</a:t>
            </a:r>
          </a:p>
        </p:txBody>
      </p:sp>
    </p:spTree>
    <p:extLst>
      <p:ext uri="{BB962C8B-B14F-4D97-AF65-F5344CB8AC3E}">
        <p14:creationId xmlns:p14="http://schemas.microsoft.com/office/powerpoint/2010/main" val="968035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b="1" dirty="0">
                <a:latin typeface="Corbel"/>
                <a:cs typeface="Corbel"/>
              </a:rPr>
              <a:t>What Fits Under The Gossip Umbrella?</a:t>
            </a:r>
          </a:p>
        </p:txBody>
      </p:sp>
      <p:sp>
        <p:nvSpPr>
          <p:cNvPr id="6" name="Content Placeholder 5"/>
          <p:cNvSpPr>
            <a:spLocks noGrp="1"/>
          </p:cNvSpPr>
          <p:nvPr>
            <p:ph idx="1"/>
          </p:nvPr>
        </p:nvSpPr>
        <p:spPr/>
        <p:txBody>
          <a:bodyPr>
            <a:normAutofit fontScale="92500"/>
          </a:bodyPr>
          <a:lstStyle/>
          <a:p>
            <a:pPr marL="0" indent="0">
              <a:buNone/>
            </a:pPr>
            <a:r>
              <a:rPr lang="en-US" dirty="0">
                <a:latin typeface="Corbel"/>
                <a:cs typeface="Corbel"/>
              </a:rPr>
              <a:t>holding faith and a good conscience. By rejecting this, some have made shipwreck of their faith, </a:t>
            </a:r>
            <a:r>
              <a:rPr lang="en-US" dirty="0" smtClean="0">
                <a:latin typeface="Corbel"/>
                <a:cs typeface="Corbel"/>
              </a:rPr>
              <a:t>among </a:t>
            </a:r>
            <a:r>
              <a:rPr lang="en-US" dirty="0">
                <a:latin typeface="Corbel"/>
                <a:cs typeface="Corbel"/>
              </a:rPr>
              <a:t>whom are </a:t>
            </a:r>
            <a:r>
              <a:rPr lang="en-US" dirty="0" err="1">
                <a:latin typeface="Corbel"/>
                <a:cs typeface="Corbel"/>
              </a:rPr>
              <a:t>Hymenaeus</a:t>
            </a:r>
            <a:r>
              <a:rPr lang="en-US" dirty="0">
                <a:latin typeface="Corbel"/>
                <a:cs typeface="Corbel"/>
              </a:rPr>
              <a:t> and Alexander, whom I have handed over to Satan that they may learn not to blaspheme</a:t>
            </a:r>
            <a:r>
              <a:rPr lang="en-US" dirty="0" smtClean="0">
                <a:latin typeface="Corbel"/>
                <a:cs typeface="Corbel"/>
              </a:rPr>
              <a:t>. 1 Tim. 1.19-20</a:t>
            </a:r>
          </a:p>
          <a:p>
            <a:pPr marL="0" indent="0">
              <a:buNone/>
            </a:pPr>
            <a:endParaRPr lang="en-US" dirty="0">
              <a:latin typeface="Corbel"/>
              <a:cs typeface="Corbel"/>
            </a:endParaRPr>
          </a:p>
          <a:p>
            <a:pPr marL="0" indent="0">
              <a:buNone/>
            </a:pPr>
            <a:r>
              <a:rPr lang="en-US" dirty="0">
                <a:latin typeface="Corbel"/>
                <a:cs typeface="Corbel"/>
              </a:rPr>
              <a:t>I have written something to the church, but Diotrephes, who likes to put himself first, does not acknowledge our authority. 3 John </a:t>
            </a:r>
            <a:r>
              <a:rPr lang="en-US" dirty="0" smtClean="0">
                <a:latin typeface="Corbel"/>
                <a:cs typeface="Corbel"/>
              </a:rPr>
              <a:t>9</a:t>
            </a:r>
            <a:endParaRPr lang="en-US" dirty="0">
              <a:latin typeface="Corbel"/>
              <a:cs typeface="Corbel"/>
            </a:endParaRPr>
          </a:p>
        </p:txBody>
      </p:sp>
    </p:spTree>
    <p:extLst>
      <p:ext uri="{BB962C8B-B14F-4D97-AF65-F5344CB8AC3E}">
        <p14:creationId xmlns:p14="http://schemas.microsoft.com/office/powerpoint/2010/main" val="76632981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3075125"/>
      </p:ext>
    </p:extLst>
  </p:cSld>
  <p:clrMapOvr>
    <a:masterClrMapping/>
  </p:clrMapOvr>
  <mc:AlternateContent xmlns:mc="http://schemas.openxmlformats.org/markup-compatibility/2006" xmlns:p14="http://schemas.microsoft.com/office/powerpoint/2010/main">
    <mc:Choice Requires="p14">
      <p:transition spd="slow" p14:dur="2000">
        <p14:flash/>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b="1" dirty="0">
                <a:latin typeface="Corbel"/>
                <a:cs typeface="Corbel"/>
              </a:rPr>
              <a:t>What Fits Under The Gossip Umbrella?</a:t>
            </a:r>
          </a:p>
        </p:txBody>
      </p:sp>
      <p:sp>
        <p:nvSpPr>
          <p:cNvPr id="6" name="Content Placeholder 5"/>
          <p:cNvSpPr>
            <a:spLocks noGrp="1"/>
          </p:cNvSpPr>
          <p:nvPr>
            <p:ph idx="1"/>
          </p:nvPr>
        </p:nvSpPr>
        <p:spPr/>
        <p:txBody>
          <a:bodyPr>
            <a:normAutofit/>
          </a:bodyPr>
          <a:lstStyle/>
          <a:p>
            <a:pPr marL="0" indent="0">
              <a:buNone/>
            </a:pPr>
            <a:r>
              <a:rPr lang="en-US" dirty="0" smtClean="0">
                <a:latin typeface="Corbel"/>
                <a:cs typeface="Corbel"/>
              </a:rPr>
              <a:t>But </a:t>
            </a:r>
            <a:r>
              <a:rPr lang="en-US" dirty="0">
                <a:latin typeface="Corbel"/>
                <a:cs typeface="Corbel"/>
              </a:rPr>
              <a:t>avoid irreverent babble, for it will lead people into more and more ungodliness</a:t>
            </a:r>
            <a:r>
              <a:rPr lang="en-US" dirty="0" smtClean="0">
                <a:latin typeface="Corbel"/>
                <a:cs typeface="Corbel"/>
              </a:rPr>
              <a:t>,</a:t>
            </a:r>
            <a:r>
              <a:rPr lang="en-US" dirty="0">
                <a:latin typeface="Corbel"/>
                <a:cs typeface="Corbel"/>
              </a:rPr>
              <a:t> and their talk will spread like gangrene. Among them are </a:t>
            </a:r>
            <a:r>
              <a:rPr lang="en-US" dirty="0" err="1">
                <a:latin typeface="Corbel"/>
                <a:cs typeface="Corbel"/>
              </a:rPr>
              <a:t>Hymenaeus</a:t>
            </a:r>
            <a:r>
              <a:rPr lang="en-US" dirty="0">
                <a:latin typeface="Corbel"/>
                <a:cs typeface="Corbel"/>
              </a:rPr>
              <a:t> and </a:t>
            </a:r>
            <a:r>
              <a:rPr lang="en-US" dirty="0" err="1">
                <a:latin typeface="Corbel"/>
                <a:cs typeface="Corbel"/>
              </a:rPr>
              <a:t>Philetus</a:t>
            </a:r>
            <a:r>
              <a:rPr lang="en-US" dirty="0" smtClean="0">
                <a:latin typeface="Corbel"/>
                <a:cs typeface="Corbel"/>
              </a:rPr>
              <a:t>,</a:t>
            </a:r>
            <a:r>
              <a:rPr lang="en-US" dirty="0">
                <a:latin typeface="Corbel"/>
                <a:cs typeface="Corbel"/>
              </a:rPr>
              <a:t> who have swerved from the truth, saying that the resurrection has already happened. They are upsetting the faith of some</a:t>
            </a:r>
            <a:r>
              <a:rPr lang="en-US" dirty="0" smtClean="0">
                <a:latin typeface="Corbel"/>
                <a:cs typeface="Corbel"/>
              </a:rPr>
              <a:t>. </a:t>
            </a:r>
            <a:r>
              <a:rPr lang="en-US" dirty="0">
                <a:latin typeface="Corbel"/>
                <a:cs typeface="Corbel"/>
              </a:rPr>
              <a:t>2 </a:t>
            </a:r>
            <a:r>
              <a:rPr lang="en-US" dirty="0" smtClean="0">
                <a:latin typeface="Corbel"/>
                <a:cs typeface="Corbel"/>
              </a:rPr>
              <a:t>Tim. 2.16</a:t>
            </a:r>
            <a:r>
              <a:rPr lang="en-US" dirty="0">
                <a:latin typeface="Corbel"/>
                <a:cs typeface="Corbel"/>
              </a:rPr>
              <a:t>-</a:t>
            </a:r>
            <a:r>
              <a:rPr lang="en-US" dirty="0" smtClean="0">
                <a:latin typeface="Corbel"/>
                <a:cs typeface="Corbel"/>
              </a:rPr>
              <a:t>18</a:t>
            </a:r>
            <a:endParaRPr lang="en-US" dirty="0">
              <a:latin typeface="Corbel"/>
              <a:cs typeface="Corbel"/>
            </a:endParaRPr>
          </a:p>
        </p:txBody>
      </p:sp>
    </p:spTree>
    <p:extLst>
      <p:ext uri="{BB962C8B-B14F-4D97-AF65-F5344CB8AC3E}">
        <p14:creationId xmlns:p14="http://schemas.microsoft.com/office/powerpoint/2010/main" val="142622189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b="1" dirty="0">
                <a:latin typeface="Corbel"/>
                <a:cs typeface="Corbel"/>
              </a:rPr>
              <a:t>What Fits Under The Gossip Umbrella?</a:t>
            </a:r>
          </a:p>
        </p:txBody>
      </p:sp>
      <p:sp>
        <p:nvSpPr>
          <p:cNvPr id="6" name="Content Placeholder 5"/>
          <p:cNvSpPr>
            <a:spLocks noGrp="1"/>
          </p:cNvSpPr>
          <p:nvPr>
            <p:ph idx="1"/>
          </p:nvPr>
        </p:nvSpPr>
        <p:spPr/>
        <p:txBody>
          <a:bodyPr>
            <a:normAutofit/>
          </a:bodyPr>
          <a:lstStyle/>
          <a:p>
            <a:pPr marL="0" indent="0">
              <a:buNone/>
            </a:pPr>
            <a:r>
              <a:rPr lang="en-US" dirty="0"/>
              <a:t>Do your best to come to me soon</a:t>
            </a:r>
            <a:r>
              <a:rPr lang="en-US" dirty="0" smtClean="0"/>
              <a:t>.</a:t>
            </a:r>
            <a:r>
              <a:rPr lang="en-US" b="1" dirty="0"/>
              <a:t> </a:t>
            </a:r>
            <a:r>
              <a:rPr lang="en-US" dirty="0"/>
              <a:t>For Demas, in love with this present world, has deserted me and gone to Thessalonica. </a:t>
            </a:r>
            <a:r>
              <a:rPr lang="en-US" dirty="0" err="1"/>
              <a:t>Crescens</a:t>
            </a:r>
            <a:r>
              <a:rPr lang="en-US" dirty="0"/>
              <a:t> has gone to Galatia</a:t>
            </a:r>
            <a:r>
              <a:rPr lang="en-US" dirty="0" smtClean="0"/>
              <a:t>,</a:t>
            </a:r>
            <a:r>
              <a:rPr lang="en-US" dirty="0"/>
              <a:t> </a:t>
            </a:r>
            <a:r>
              <a:rPr lang="en-US" dirty="0" smtClean="0"/>
              <a:t>Titus </a:t>
            </a:r>
            <a:r>
              <a:rPr lang="en-US" dirty="0"/>
              <a:t>to Dalmatia</a:t>
            </a:r>
            <a:r>
              <a:rPr lang="en-US" dirty="0"/>
              <a:t>. 2 </a:t>
            </a:r>
            <a:r>
              <a:rPr lang="en-US" dirty="0" smtClean="0"/>
              <a:t>Tim. 4.9</a:t>
            </a:r>
            <a:r>
              <a:rPr lang="en-US" dirty="0"/>
              <a:t>-</a:t>
            </a:r>
            <a:r>
              <a:rPr lang="en-US" dirty="0" smtClean="0"/>
              <a:t>10</a:t>
            </a:r>
          </a:p>
          <a:p>
            <a:pPr marL="0" indent="0">
              <a:buNone/>
            </a:pPr>
            <a:endParaRPr lang="en-US" dirty="0">
              <a:latin typeface="Corbel"/>
              <a:cs typeface="Corbel"/>
            </a:endParaRPr>
          </a:p>
          <a:p>
            <a:pPr marL="0" indent="0">
              <a:buNone/>
            </a:pPr>
            <a:r>
              <a:rPr lang="en-US" dirty="0">
                <a:latin typeface="Corbel"/>
                <a:cs typeface="Corbel"/>
              </a:rPr>
              <a:t>Alexander the coppersmith did me great harm; the Lord will repay him according to his deeds. 2 </a:t>
            </a:r>
            <a:r>
              <a:rPr lang="en-US" dirty="0" smtClean="0">
                <a:latin typeface="Corbel"/>
                <a:cs typeface="Corbel"/>
              </a:rPr>
              <a:t>Tim. 4.14</a:t>
            </a:r>
            <a:endParaRPr lang="en-US" dirty="0">
              <a:latin typeface="Corbel"/>
              <a:cs typeface="Corbel"/>
            </a:endParaRPr>
          </a:p>
        </p:txBody>
      </p:sp>
    </p:spTree>
    <p:extLst>
      <p:ext uri="{BB962C8B-B14F-4D97-AF65-F5344CB8AC3E}">
        <p14:creationId xmlns:p14="http://schemas.microsoft.com/office/powerpoint/2010/main" val="409125942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b="1" dirty="0">
                <a:latin typeface="Corbel"/>
                <a:cs typeface="Corbel"/>
              </a:rPr>
              <a:t>What </a:t>
            </a:r>
            <a:r>
              <a:rPr lang="en-US" sz="3600" b="1" dirty="0" smtClean="0">
                <a:latin typeface="Corbel"/>
                <a:cs typeface="Corbel"/>
              </a:rPr>
              <a:t>Fits Under The Gossip Umbrella</a:t>
            </a:r>
            <a:r>
              <a:rPr lang="en-US" sz="3600" b="1" dirty="0">
                <a:latin typeface="Corbel"/>
                <a:cs typeface="Corbel"/>
              </a:rPr>
              <a:t>?</a:t>
            </a:r>
          </a:p>
        </p:txBody>
      </p:sp>
      <p:sp>
        <p:nvSpPr>
          <p:cNvPr id="6" name="Content Placeholder 5"/>
          <p:cNvSpPr>
            <a:spLocks noGrp="1"/>
          </p:cNvSpPr>
          <p:nvPr>
            <p:ph idx="1"/>
          </p:nvPr>
        </p:nvSpPr>
        <p:spPr/>
        <p:txBody>
          <a:bodyPr>
            <a:normAutofit/>
          </a:bodyPr>
          <a:lstStyle/>
          <a:p>
            <a:pPr marL="0" indent="0">
              <a:spcBef>
                <a:spcPts val="0"/>
              </a:spcBef>
              <a:buNone/>
            </a:pPr>
            <a:r>
              <a:rPr lang="en-US" dirty="0" smtClean="0">
                <a:latin typeface="Corbel"/>
                <a:cs typeface="Corbel"/>
              </a:rPr>
              <a:t>If we </a:t>
            </a:r>
            <a:r>
              <a:rPr lang="en-US" dirty="0">
                <a:latin typeface="Corbel"/>
                <a:cs typeface="Corbel"/>
              </a:rPr>
              <a:t>tell something negative about </a:t>
            </a:r>
            <a:r>
              <a:rPr lang="en-US" dirty="0" smtClean="0">
                <a:latin typeface="Corbel"/>
                <a:cs typeface="Corbel"/>
              </a:rPr>
              <a:t>someone for entertainment</a:t>
            </a:r>
            <a:r>
              <a:rPr lang="en-US" dirty="0">
                <a:latin typeface="Corbel"/>
                <a:cs typeface="Corbel"/>
              </a:rPr>
              <a:t>.</a:t>
            </a:r>
          </a:p>
          <a:p>
            <a:pPr marL="0" indent="0">
              <a:spcBef>
                <a:spcPts val="0"/>
              </a:spcBef>
              <a:buNone/>
            </a:pPr>
            <a:endParaRPr lang="en-US" dirty="0" smtClean="0">
              <a:latin typeface="Corbel"/>
              <a:cs typeface="Corbel"/>
            </a:endParaRPr>
          </a:p>
          <a:p>
            <a:pPr marL="0" indent="0">
              <a:spcBef>
                <a:spcPts val="0"/>
              </a:spcBef>
              <a:buNone/>
            </a:pPr>
            <a:r>
              <a:rPr lang="en-US" dirty="0" smtClean="0">
                <a:latin typeface="Corbel"/>
                <a:cs typeface="Corbel"/>
              </a:rPr>
              <a:t>If we </a:t>
            </a:r>
            <a:r>
              <a:rPr lang="en-US" dirty="0">
                <a:latin typeface="Corbel"/>
                <a:cs typeface="Corbel"/>
              </a:rPr>
              <a:t>tell something negative in order to build up our own </a:t>
            </a:r>
            <a:r>
              <a:rPr lang="en-US" dirty="0" smtClean="0">
                <a:latin typeface="Corbel"/>
                <a:cs typeface="Corbel"/>
              </a:rPr>
              <a:t>ego.</a:t>
            </a:r>
            <a:endParaRPr lang="en-US" dirty="0">
              <a:latin typeface="Corbel"/>
              <a:cs typeface="Corbel"/>
            </a:endParaRPr>
          </a:p>
          <a:p>
            <a:pPr marL="0" indent="0">
              <a:spcBef>
                <a:spcPts val="0"/>
              </a:spcBef>
              <a:buNone/>
            </a:pPr>
            <a:endParaRPr lang="en-US" dirty="0" smtClean="0">
              <a:latin typeface="Corbel"/>
              <a:cs typeface="Corbel"/>
            </a:endParaRPr>
          </a:p>
          <a:p>
            <a:pPr marL="0" indent="0">
              <a:spcBef>
                <a:spcPts val="0"/>
              </a:spcBef>
              <a:buNone/>
            </a:pPr>
            <a:r>
              <a:rPr lang="en-US" dirty="0" smtClean="0">
                <a:latin typeface="Corbel"/>
                <a:cs typeface="Corbel"/>
              </a:rPr>
              <a:t>If we </a:t>
            </a:r>
            <a:r>
              <a:rPr lang="en-US" dirty="0">
                <a:latin typeface="Corbel"/>
                <a:cs typeface="Corbel"/>
              </a:rPr>
              <a:t>tell something in order to get </a:t>
            </a:r>
            <a:r>
              <a:rPr lang="en-US" dirty="0" smtClean="0">
                <a:latin typeface="Corbel"/>
                <a:cs typeface="Corbel"/>
              </a:rPr>
              <a:t>revenge.</a:t>
            </a:r>
            <a:endParaRPr lang="en-US" dirty="0">
              <a:latin typeface="Corbel"/>
              <a:cs typeface="Corbel"/>
            </a:endParaRPr>
          </a:p>
        </p:txBody>
      </p:sp>
    </p:spTree>
    <p:extLst>
      <p:ext uri="{BB962C8B-B14F-4D97-AF65-F5344CB8AC3E}">
        <p14:creationId xmlns:p14="http://schemas.microsoft.com/office/powerpoint/2010/main" val="32716271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b="1" dirty="0">
                <a:latin typeface="Corbel"/>
                <a:cs typeface="Corbel"/>
              </a:rPr>
              <a:t>What </a:t>
            </a:r>
            <a:r>
              <a:rPr lang="en-US" sz="3600" b="1" dirty="0" smtClean="0">
                <a:latin typeface="Corbel"/>
                <a:cs typeface="Corbel"/>
              </a:rPr>
              <a:t>Fits Under The Gossip Umbrella</a:t>
            </a:r>
            <a:r>
              <a:rPr lang="en-US" sz="3600" b="1" dirty="0">
                <a:latin typeface="Corbel"/>
                <a:cs typeface="Corbel"/>
              </a:rPr>
              <a:t>?</a:t>
            </a:r>
          </a:p>
        </p:txBody>
      </p:sp>
      <p:sp>
        <p:nvSpPr>
          <p:cNvPr id="6" name="Content Placeholder 5"/>
          <p:cNvSpPr>
            <a:spLocks noGrp="1"/>
          </p:cNvSpPr>
          <p:nvPr>
            <p:ph idx="1"/>
          </p:nvPr>
        </p:nvSpPr>
        <p:spPr>
          <a:xfrm>
            <a:off x="457200" y="1600200"/>
            <a:ext cx="8229600" cy="5257800"/>
          </a:xfrm>
        </p:spPr>
        <p:txBody>
          <a:bodyPr>
            <a:normAutofit lnSpcReduction="10000"/>
          </a:bodyPr>
          <a:lstStyle/>
          <a:p>
            <a:pPr marL="0" indent="0">
              <a:spcBef>
                <a:spcPts val="0"/>
              </a:spcBef>
              <a:buNone/>
            </a:pPr>
            <a:r>
              <a:rPr lang="en-US" dirty="0" smtClean="0">
                <a:latin typeface="Corbel"/>
                <a:cs typeface="Corbel"/>
              </a:rPr>
              <a:t>If we </a:t>
            </a:r>
            <a:r>
              <a:rPr lang="en-US" dirty="0">
                <a:latin typeface="Corbel"/>
                <a:cs typeface="Corbel"/>
              </a:rPr>
              <a:t>tell something for spite.</a:t>
            </a:r>
          </a:p>
          <a:p>
            <a:pPr marL="0" indent="0">
              <a:spcBef>
                <a:spcPts val="0"/>
              </a:spcBef>
              <a:buNone/>
            </a:pPr>
            <a:endParaRPr lang="en-US" dirty="0">
              <a:latin typeface="Corbel"/>
              <a:cs typeface="Corbel"/>
            </a:endParaRPr>
          </a:p>
          <a:p>
            <a:pPr marL="0" indent="0">
              <a:spcBef>
                <a:spcPts val="0"/>
              </a:spcBef>
              <a:buNone/>
            </a:pPr>
            <a:r>
              <a:rPr lang="en-US" dirty="0" smtClean="0">
                <a:latin typeface="Corbel"/>
                <a:cs typeface="Corbel"/>
              </a:rPr>
              <a:t>If we </a:t>
            </a:r>
            <a:r>
              <a:rPr lang="en-US" dirty="0">
                <a:latin typeface="Corbel"/>
                <a:cs typeface="Corbel"/>
              </a:rPr>
              <a:t>tell something negative about others just to have something to say</a:t>
            </a:r>
            <a:r>
              <a:rPr lang="en-US" dirty="0" smtClean="0">
                <a:latin typeface="Corbel"/>
                <a:cs typeface="Corbel"/>
              </a:rPr>
              <a:t>.</a:t>
            </a:r>
          </a:p>
          <a:p>
            <a:pPr marL="0" indent="0">
              <a:spcBef>
                <a:spcPts val="0"/>
              </a:spcBef>
              <a:buNone/>
            </a:pPr>
            <a:endParaRPr lang="en-US" dirty="0" smtClean="0">
              <a:latin typeface="Corbel"/>
              <a:cs typeface="Corbel"/>
            </a:endParaRPr>
          </a:p>
          <a:p>
            <a:pPr marL="0" indent="0">
              <a:spcBef>
                <a:spcPts val="0"/>
              </a:spcBef>
              <a:buNone/>
            </a:pPr>
            <a:r>
              <a:rPr lang="en-US" dirty="0" smtClean="0">
                <a:latin typeface="Corbel"/>
                <a:cs typeface="Corbel"/>
              </a:rPr>
              <a:t>If we pass </a:t>
            </a:r>
            <a:r>
              <a:rPr lang="en-US" dirty="0">
                <a:latin typeface="Corbel"/>
                <a:cs typeface="Corbel"/>
              </a:rPr>
              <a:t>untrue information about someone around as if it were true</a:t>
            </a:r>
            <a:r>
              <a:rPr lang="en-US" dirty="0" smtClean="0">
                <a:latin typeface="Corbel"/>
                <a:cs typeface="Corbel"/>
              </a:rPr>
              <a:t>.</a:t>
            </a:r>
          </a:p>
          <a:p>
            <a:pPr marL="0" indent="0">
              <a:spcBef>
                <a:spcPts val="0"/>
              </a:spcBef>
              <a:buNone/>
            </a:pPr>
            <a:endParaRPr lang="en-US" dirty="0" smtClean="0">
              <a:latin typeface="Corbel"/>
              <a:cs typeface="Corbel"/>
            </a:endParaRPr>
          </a:p>
          <a:p>
            <a:pPr marL="0" indent="0">
              <a:spcBef>
                <a:spcPts val="0"/>
              </a:spcBef>
              <a:buNone/>
            </a:pPr>
            <a:r>
              <a:rPr lang="en-US" dirty="0" smtClean="0">
                <a:latin typeface="Corbel"/>
                <a:cs typeface="Corbel"/>
              </a:rPr>
              <a:t>If </a:t>
            </a:r>
            <a:r>
              <a:rPr lang="en-US" dirty="0">
                <a:latin typeface="Corbel"/>
                <a:cs typeface="Corbel"/>
              </a:rPr>
              <a:t>we share out-of-context or negative information that could damage someone's reputation</a:t>
            </a:r>
            <a:r>
              <a:rPr lang="en-US" dirty="0" smtClean="0">
                <a:latin typeface="Corbel"/>
                <a:cs typeface="Corbel"/>
              </a:rPr>
              <a:t>.</a:t>
            </a:r>
            <a:endParaRPr lang="en-US" dirty="0">
              <a:latin typeface="Corbel"/>
              <a:cs typeface="Corbel"/>
            </a:endParaRPr>
          </a:p>
        </p:txBody>
      </p:sp>
    </p:spTree>
    <p:extLst>
      <p:ext uri="{BB962C8B-B14F-4D97-AF65-F5344CB8AC3E}">
        <p14:creationId xmlns:p14="http://schemas.microsoft.com/office/powerpoint/2010/main" val="349740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fade">
                                      <p:cBhvr>
                                        <p:cTn id="2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b="1" dirty="0">
                <a:latin typeface="Corbel"/>
                <a:cs typeface="Corbel"/>
              </a:rPr>
              <a:t>What </a:t>
            </a:r>
            <a:r>
              <a:rPr lang="en-US" sz="3600" b="1" dirty="0" smtClean="0">
                <a:latin typeface="Corbel"/>
                <a:cs typeface="Corbel"/>
              </a:rPr>
              <a:t>Fits Under The Gossip Umbrella</a:t>
            </a:r>
            <a:r>
              <a:rPr lang="en-US" sz="3600" b="1" dirty="0">
                <a:latin typeface="Corbel"/>
                <a:cs typeface="Corbel"/>
              </a:rPr>
              <a:t>?</a:t>
            </a:r>
          </a:p>
        </p:txBody>
      </p:sp>
      <p:sp>
        <p:nvSpPr>
          <p:cNvPr id="6" name="Content Placeholder 5"/>
          <p:cNvSpPr>
            <a:spLocks noGrp="1"/>
          </p:cNvSpPr>
          <p:nvPr>
            <p:ph idx="1"/>
          </p:nvPr>
        </p:nvSpPr>
        <p:spPr/>
        <p:txBody>
          <a:bodyPr>
            <a:noAutofit/>
          </a:bodyPr>
          <a:lstStyle/>
          <a:p>
            <a:pPr marL="0" indent="0">
              <a:spcBef>
                <a:spcPts val="0"/>
              </a:spcBef>
              <a:buNone/>
            </a:pPr>
            <a:r>
              <a:rPr lang="en-US" dirty="0" smtClean="0">
                <a:latin typeface="Corbel"/>
                <a:cs typeface="Corbel"/>
              </a:rPr>
              <a:t>If we pass </a:t>
            </a:r>
            <a:r>
              <a:rPr lang="en-US" dirty="0">
                <a:latin typeface="Corbel"/>
                <a:cs typeface="Corbel"/>
              </a:rPr>
              <a:t>unverified or unverifiable information around.</a:t>
            </a:r>
          </a:p>
          <a:p>
            <a:pPr marL="0" indent="0">
              <a:spcBef>
                <a:spcPts val="0"/>
              </a:spcBef>
              <a:buNone/>
            </a:pPr>
            <a:endParaRPr lang="en-US" dirty="0">
              <a:latin typeface="Corbel"/>
              <a:cs typeface="Corbel"/>
            </a:endParaRPr>
          </a:p>
          <a:p>
            <a:pPr marL="0" indent="0">
              <a:spcBef>
                <a:spcPts val="0"/>
              </a:spcBef>
              <a:buNone/>
            </a:pPr>
            <a:r>
              <a:rPr lang="en-US" dirty="0" smtClean="0">
                <a:latin typeface="Corbel"/>
                <a:cs typeface="Corbel"/>
              </a:rPr>
              <a:t>If we complain </a:t>
            </a:r>
            <a:r>
              <a:rPr lang="en-US" dirty="0">
                <a:latin typeface="Corbel"/>
                <a:cs typeface="Corbel"/>
              </a:rPr>
              <a:t>about a brother's sins to others without talking to them first.</a:t>
            </a:r>
          </a:p>
          <a:p>
            <a:pPr marL="0" indent="0">
              <a:spcBef>
                <a:spcPts val="0"/>
              </a:spcBef>
              <a:buNone/>
            </a:pPr>
            <a:endParaRPr lang="en-US" dirty="0" smtClean="0">
              <a:latin typeface="Corbel"/>
              <a:cs typeface="Corbel"/>
            </a:endParaRPr>
          </a:p>
          <a:p>
            <a:pPr marL="0" indent="0">
              <a:spcBef>
                <a:spcPts val="0"/>
              </a:spcBef>
              <a:buNone/>
            </a:pPr>
            <a:r>
              <a:rPr lang="en-US" dirty="0" smtClean="0">
                <a:latin typeface="Corbel"/>
                <a:cs typeface="Corbel"/>
              </a:rPr>
              <a:t>If we complain </a:t>
            </a:r>
            <a:r>
              <a:rPr lang="en-US" dirty="0">
                <a:latin typeface="Corbel"/>
                <a:cs typeface="Corbel"/>
              </a:rPr>
              <a:t>about something someone said or did behind their back</a:t>
            </a:r>
            <a:r>
              <a:rPr lang="en-US" dirty="0" smtClean="0">
                <a:latin typeface="Corbel"/>
                <a:cs typeface="Corbel"/>
              </a:rPr>
              <a:t>.</a:t>
            </a:r>
          </a:p>
          <a:p>
            <a:pPr marL="0" indent="0">
              <a:spcBef>
                <a:spcPts val="0"/>
              </a:spcBef>
              <a:buNone/>
            </a:pPr>
            <a:endParaRPr lang="en-US" dirty="0">
              <a:latin typeface="Corbel"/>
              <a:cs typeface="Corbel"/>
            </a:endParaRPr>
          </a:p>
          <a:p>
            <a:pPr marL="0" indent="0">
              <a:spcBef>
                <a:spcPts val="0"/>
              </a:spcBef>
              <a:buNone/>
            </a:pPr>
            <a:endParaRPr lang="en-US" dirty="0">
              <a:latin typeface="Corbel"/>
              <a:cs typeface="Corbel"/>
            </a:endParaRPr>
          </a:p>
        </p:txBody>
      </p:sp>
    </p:spTree>
    <p:extLst>
      <p:ext uri="{BB962C8B-B14F-4D97-AF65-F5344CB8AC3E}">
        <p14:creationId xmlns:p14="http://schemas.microsoft.com/office/powerpoint/2010/main" val="8999425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b="1" dirty="0">
                <a:latin typeface="Corbel"/>
                <a:cs typeface="Corbel"/>
              </a:rPr>
              <a:t>What </a:t>
            </a:r>
            <a:r>
              <a:rPr lang="en-US" sz="3600" b="1" dirty="0" smtClean="0">
                <a:latin typeface="Corbel"/>
                <a:cs typeface="Corbel"/>
              </a:rPr>
              <a:t>Fits Under The Gossip Umbrella</a:t>
            </a:r>
            <a:r>
              <a:rPr lang="en-US" sz="3600" b="1" dirty="0">
                <a:latin typeface="Corbel"/>
                <a:cs typeface="Corbel"/>
              </a:rPr>
              <a:t>?</a:t>
            </a:r>
          </a:p>
        </p:txBody>
      </p:sp>
      <p:sp>
        <p:nvSpPr>
          <p:cNvPr id="6" name="Content Placeholder 5"/>
          <p:cNvSpPr>
            <a:spLocks noGrp="1"/>
          </p:cNvSpPr>
          <p:nvPr>
            <p:ph idx="1"/>
          </p:nvPr>
        </p:nvSpPr>
        <p:spPr/>
        <p:txBody>
          <a:bodyPr>
            <a:noAutofit/>
          </a:bodyPr>
          <a:lstStyle/>
          <a:p>
            <a:pPr marL="0" indent="0">
              <a:spcBef>
                <a:spcPts val="0"/>
              </a:spcBef>
              <a:buNone/>
            </a:pPr>
            <a:r>
              <a:rPr lang="en-US" sz="3000" dirty="0">
                <a:latin typeface="Corbel"/>
                <a:cs typeface="Corbel"/>
              </a:rPr>
              <a:t>A disclaimer doesn’t justify gossip: "I don't mean to gossip, but..</a:t>
            </a:r>
            <a:r>
              <a:rPr lang="en-US" sz="3000" dirty="0" smtClean="0">
                <a:latin typeface="Corbel"/>
                <a:cs typeface="Corbel"/>
              </a:rPr>
              <a:t>.”</a:t>
            </a:r>
          </a:p>
          <a:p>
            <a:pPr marL="0" indent="0">
              <a:spcBef>
                <a:spcPts val="0"/>
              </a:spcBef>
              <a:buNone/>
            </a:pPr>
            <a:endParaRPr lang="en-US" sz="3000" dirty="0">
              <a:latin typeface="Corbel"/>
              <a:cs typeface="Corbel"/>
            </a:endParaRPr>
          </a:p>
          <a:p>
            <a:pPr marL="0" indent="0">
              <a:spcBef>
                <a:spcPts val="0"/>
              </a:spcBef>
              <a:buNone/>
            </a:pPr>
            <a:r>
              <a:rPr lang="en-US" sz="3000" dirty="0" smtClean="0">
                <a:latin typeface="Corbel"/>
                <a:cs typeface="Corbel"/>
              </a:rPr>
              <a:t>Just because someone has done you wrong does not justify gossip.</a:t>
            </a:r>
          </a:p>
          <a:p>
            <a:pPr marL="0" indent="0">
              <a:spcBef>
                <a:spcPts val="0"/>
              </a:spcBef>
              <a:buNone/>
            </a:pPr>
            <a:endParaRPr lang="en-US" sz="3000" dirty="0" smtClean="0">
              <a:latin typeface="Corbel"/>
              <a:cs typeface="Corbel"/>
            </a:endParaRPr>
          </a:p>
          <a:p>
            <a:pPr marL="0" indent="0">
              <a:spcBef>
                <a:spcPts val="0"/>
              </a:spcBef>
              <a:buNone/>
            </a:pPr>
            <a:r>
              <a:rPr lang="en-US" sz="3000" dirty="0" smtClean="0">
                <a:latin typeface="Corbel"/>
                <a:cs typeface="Corbel"/>
              </a:rPr>
              <a:t>"</a:t>
            </a:r>
            <a:r>
              <a:rPr lang="en-US" sz="3000" dirty="0">
                <a:latin typeface="Corbel"/>
                <a:cs typeface="Corbel"/>
              </a:rPr>
              <a:t>Don’t say anything, but</a:t>
            </a:r>
            <a:r>
              <a:rPr lang="en-US" sz="3000" dirty="0" smtClean="0">
                <a:latin typeface="Corbel"/>
                <a:cs typeface="Corbel"/>
              </a:rPr>
              <a:t>…”</a:t>
            </a:r>
            <a:endParaRPr lang="en-US" sz="3000" dirty="0">
              <a:latin typeface="Corbel"/>
              <a:cs typeface="Corbel"/>
            </a:endParaRPr>
          </a:p>
        </p:txBody>
      </p:sp>
    </p:spTree>
    <p:extLst>
      <p:ext uri="{BB962C8B-B14F-4D97-AF65-F5344CB8AC3E}">
        <p14:creationId xmlns:p14="http://schemas.microsoft.com/office/powerpoint/2010/main" val="28659367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b="1" dirty="0" smtClean="0">
                <a:latin typeface="Corbel"/>
                <a:cs typeface="Corbel"/>
              </a:rPr>
              <a:t>Questions To Consider</a:t>
            </a:r>
            <a:endParaRPr lang="en-US" sz="3600" b="1" dirty="0">
              <a:latin typeface="Corbel"/>
              <a:cs typeface="Corbel"/>
            </a:endParaRPr>
          </a:p>
        </p:txBody>
      </p:sp>
      <p:sp>
        <p:nvSpPr>
          <p:cNvPr id="6" name="Content Placeholder 5"/>
          <p:cNvSpPr>
            <a:spLocks noGrp="1"/>
          </p:cNvSpPr>
          <p:nvPr>
            <p:ph idx="1"/>
          </p:nvPr>
        </p:nvSpPr>
        <p:spPr/>
        <p:txBody>
          <a:bodyPr>
            <a:noAutofit/>
          </a:bodyPr>
          <a:lstStyle/>
          <a:p>
            <a:pPr marL="0" indent="0">
              <a:spcBef>
                <a:spcPts val="0"/>
              </a:spcBef>
              <a:buNone/>
            </a:pPr>
            <a:r>
              <a:rPr lang="en-US" sz="2800" dirty="0" smtClean="0">
                <a:latin typeface="Corbel"/>
                <a:cs typeface="Corbel"/>
              </a:rPr>
              <a:t>Why </a:t>
            </a:r>
            <a:r>
              <a:rPr lang="en-US" sz="2800" dirty="0">
                <a:latin typeface="Corbel"/>
                <a:cs typeface="Corbel"/>
              </a:rPr>
              <a:t>do we feel compelled to gossip about another person? Is it because we like to be in the “know”?</a:t>
            </a:r>
          </a:p>
          <a:p>
            <a:pPr marL="0" indent="0">
              <a:spcBef>
                <a:spcPts val="0"/>
              </a:spcBef>
              <a:buNone/>
            </a:pPr>
            <a:endParaRPr lang="en-US" sz="2800" dirty="0" smtClean="0">
              <a:latin typeface="Corbel"/>
              <a:cs typeface="Corbel"/>
            </a:endParaRPr>
          </a:p>
          <a:p>
            <a:pPr marL="0" indent="0">
              <a:spcBef>
                <a:spcPts val="0"/>
              </a:spcBef>
              <a:buNone/>
            </a:pPr>
            <a:r>
              <a:rPr lang="en-US" sz="2800" dirty="0" smtClean="0">
                <a:latin typeface="Corbel"/>
                <a:cs typeface="Corbel"/>
              </a:rPr>
              <a:t>Do </a:t>
            </a:r>
            <a:r>
              <a:rPr lang="en-US" sz="2800" dirty="0">
                <a:latin typeface="Corbel"/>
                <a:cs typeface="Corbel"/>
              </a:rPr>
              <a:t>we enjoy the power that comes from knowing all the dirt?</a:t>
            </a:r>
          </a:p>
          <a:p>
            <a:pPr marL="0" indent="0">
              <a:spcBef>
                <a:spcPts val="0"/>
              </a:spcBef>
              <a:buNone/>
            </a:pPr>
            <a:endParaRPr lang="en-US" sz="2800" dirty="0" smtClean="0">
              <a:latin typeface="Corbel"/>
              <a:cs typeface="Corbel"/>
            </a:endParaRPr>
          </a:p>
          <a:p>
            <a:pPr marL="0" indent="0">
              <a:spcBef>
                <a:spcPts val="0"/>
              </a:spcBef>
              <a:buNone/>
            </a:pPr>
            <a:r>
              <a:rPr lang="en-US" sz="2800" dirty="0" smtClean="0">
                <a:latin typeface="Corbel"/>
                <a:cs typeface="Corbel"/>
              </a:rPr>
              <a:t>What </a:t>
            </a:r>
            <a:r>
              <a:rPr lang="en-US" sz="2800" dirty="0">
                <a:latin typeface="Corbel"/>
                <a:cs typeface="Corbel"/>
              </a:rPr>
              <a:t>do we believe we are accomplishing by gossiping about another person</a:t>
            </a:r>
            <a:r>
              <a:rPr lang="en-US" sz="2800" dirty="0" smtClean="0">
                <a:latin typeface="Corbel"/>
                <a:cs typeface="Corbel"/>
              </a:rPr>
              <a:t>?</a:t>
            </a:r>
            <a:endParaRPr lang="en-US" sz="2800" dirty="0">
              <a:latin typeface="Corbel"/>
              <a:cs typeface="Corbel"/>
            </a:endParaRPr>
          </a:p>
        </p:txBody>
      </p:sp>
    </p:spTree>
    <p:extLst>
      <p:ext uri="{BB962C8B-B14F-4D97-AF65-F5344CB8AC3E}">
        <p14:creationId xmlns:p14="http://schemas.microsoft.com/office/powerpoint/2010/main" val="15819160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b="1" dirty="0" smtClean="0">
                <a:latin typeface="Corbel"/>
                <a:cs typeface="Corbel"/>
              </a:rPr>
              <a:t>Questions To Consider</a:t>
            </a:r>
            <a:endParaRPr lang="en-US" sz="3600" b="1" dirty="0">
              <a:latin typeface="Corbel"/>
              <a:cs typeface="Corbel"/>
            </a:endParaRPr>
          </a:p>
        </p:txBody>
      </p:sp>
      <p:sp>
        <p:nvSpPr>
          <p:cNvPr id="6" name="Content Placeholder 5"/>
          <p:cNvSpPr>
            <a:spLocks noGrp="1"/>
          </p:cNvSpPr>
          <p:nvPr>
            <p:ph idx="1"/>
          </p:nvPr>
        </p:nvSpPr>
        <p:spPr/>
        <p:txBody>
          <a:bodyPr>
            <a:noAutofit/>
          </a:bodyPr>
          <a:lstStyle/>
          <a:p>
            <a:pPr marL="0" indent="0">
              <a:spcBef>
                <a:spcPts val="0"/>
              </a:spcBef>
              <a:buNone/>
            </a:pPr>
            <a:r>
              <a:rPr lang="en-US" sz="2800" dirty="0" smtClean="0">
                <a:latin typeface="Corbel"/>
                <a:cs typeface="Corbel"/>
              </a:rPr>
              <a:t>Is </a:t>
            </a:r>
            <a:r>
              <a:rPr lang="en-US" sz="2800" dirty="0">
                <a:latin typeface="Corbel"/>
                <a:cs typeface="Corbel"/>
              </a:rPr>
              <a:t>it really necessary to tell? Do they have a need to know?</a:t>
            </a:r>
          </a:p>
          <a:p>
            <a:pPr marL="0" indent="0">
              <a:spcBef>
                <a:spcPts val="0"/>
              </a:spcBef>
              <a:buNone/>
            </a:pPr>
            <a:endParaRPr lang="en-US" sz="2800" dirty="0" smtClean="0">
              <a:latin typeface="Corbel"/>
              <a:cs typeface="Corbel"/>
            </a:endParaRPr>
          </a:p>
          <a:p>
            <a:pPr marL="0" indent="0">
              <a:spcBef>
                <a:spcPts val="0"/>
              </a:spcBef>
              <a:buNone/>
            </a:pPr>
            <a:r>
              <a:rPr lang="en-US" sz="2800" dirty="0" smtClean="0">
                <a:latin typeface="Corbel"/>
                <a:cs typeface="Corbel"/>
              </a:rPr>
              <a:t>Where </a:t>
            </a:r>
            <a:r>
              <a:rPr lang="en-US" sz="2800" dirty="0">
                <a:latin typeface="Corbel"/>
                <a:cs typeface="Corbel"/>
              </a:rPr>
              <a:t>does our motivation come from to pick up the phone or meet someone in the parking lot to discuss another brother or sister</a:t>
            </a:r>
            <a:r>
              <a:rPr lang="en-US" sz="2800" dirty="0" smtClean="0">
                <a:latin typeface="Corbel"/>
                <a:cs typeface="Corbel"/>
              </a:rPr>
              <a:t>?</a:t>
            </a:r>
            <a:endParaRPr lang="en-US" sz="2800" dirty="0">
              <a:latin typeface="Corbel"/>
              <a:cs typeface="Corbel"/>
            </a:endParaRPr>
          </a:p>
        </p:txBody>
      </p:sp>
    </p:spTree>
    <p:extLst>
      <p:ext uri="{BB962C8B-B14F-4D97-AF65-F5344CB8AC3E}">
        <p14:creationId xmlns:p14="http://schemas.microsoft.com/office/powerpoint/2010/main" val="27504342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b="1" dirty="0" smtClean="0">
                <a:latin typeface="Corbel"/>
                <a:cs typeface="Corbel"/>
              </a:rPr>
              <a:t>Questions To Consider</a:t>
            </a:r>
            <a:endParaRPr lang="en-US" sz="3600" b="1" dirty="0">
              <a:latin typeface="Corbel"/>
              <a:cs typeface="Corbel"/>
            </a:endParaRPr>
          </a:p>
        </p:txBody>
      </p:sp>
      <p:sp>
        <p:nvSpPr>
          <p:cNvPr id="6" name="Content Placeholder 5"/>
          <p:cNvSpPr>
            <a:spLocks noGrp="1"/>
          </p:cNvSpPr>
          <p:nvPr>
            <p:ph idx="1"/>
          </p:nvPr>
        </p:nvSpPr>
        <p:spPr>
          <a:xfrm>
            <a:off x="457200" y="1600200"/>
            <a:ext cx="8229600" cy="5257800"/>
          </a:xfrm>
        </p:spPr>
        <p:txBody>
          <a:bodyPr>
            <a:noAutofit/>
          </a:bodyPr>
          <a:lstStyle/>
          <a:p>
            <a:pPr marL="0" indent="0">
              <a:spcBef>
                <a:spcPts val="0"/>
              </a:spcBef>
              <a:buNone/>
            </a:pPr>
            <a:r>
              <a:rPr lang="en-US" dirty="0" smtClean="0">
                <a:latin typeface="Corbel"/>
                <a:cs typeface="Corbel"/>
              </a:rPr>
              <a:t>The motivation to gossip cannot be LOVE!</a:t>
            </a:r>
            <a:endParaRPr lang="en-US" dirty="0">
              <a:latin typeface="Corbel"/>
              <a:cs typeface="Corbel"/>
            </a:endParaRPr>
          </a:p>
          <a:p>
            <a:pPr marL="0" indent="0">
              <a:spcBef>
                <a:spcPts val="0"/>
              </a:spcBef>
              <a:buNone/>
            </a:pPr>
            <a:endParaRPr lang="en-US" dirty="0" smtClean="0">
              <a:latin typeface="Corbel"/>
              <a:cs typeface="Corbel"/>
            </a:endParaRPr>
          </a:p>
          <a:p>
            <a:pPr marL="0" indent="0">
              <a:spcBef>
                <a:spcPts val="0"/>
              </a:spcBef>
              <a:buNone/>
            </a:pPr>
            <a:r>
              <a:rPr lang="en-US" dirty="0" smtClean="0">
                <a:latin typeface="Corbel"/>
                <a:cs typeface="Corbel"/>
              </a:rPr>
              <a:t>How </a:t>
            </a:r>
            <a:r>
              <a:rPr lang="en-US" dirty="0">
                <a:latin typeface="Corbel"/>
                <a:cs typeface="Corbel"/>
              </a:rPr>
              <a:t>can one say that he loves the brethren and then proceed to tell and/or listen to all of the dirt about them? </a:t>
            </a:r>
            <a:r>
              <a:rPr lang="en-US" dirty="0" smtClean="0">
                <a:latin typeface="Corbel"/>
                <a:cs typeface="Corbel"/>
              </a:rPr>
              <a:t>Prov. </a:t>
            </a:r>
            <a:r>
              <a:rPr lang="en-US" dirty="0">
                <a:latin typeface="Corbel"/>
                <a:cs typeface="Corbel"/>
              </a:rPr>
              <a:t>16.27; James 3.8-</a:t>
            </a:r>
            <a:r>
              <a:rPr lang="en-US" dirty="0" smtClean="0">
                <a:latin typeface="Corbel"/>
                <a:cs typeface="Corbel"/>
              </a:rPr>
              <a:t>10; Eph. 4.29</a:t>
            </a:r>
            <a:endParaRPr lang="en-US" dirty="0">
              <a:latin typeface="Corbel"/>
              <a:cs typeface="Corbel"/>
            </a:endParaRPr>
          </a:p>
          <a:p>
            <a:pPr marL="0" indent="0">
              <a:spcBef>
                <a:spcPts val="0"/>
              </a:spcBef>
              <a:buNone/>
            </a:pPr>
            <a:endParaRPr lang="en-US" dirty="0" smtClean="0">
              <a:latin typeface="Corbel"/>
              <a:cs typeface="Corbel"/>
            </a:endParaRPr>
          </a:p>
          <a:p>
            <a:pPr marL="0" indent="0">
              <a:spcBef>
                <a:spcPts val="0"/>
              </a:spcBef>
              <a:buNone/>
            </a:pPr>
            <a:r>
              <a:rPr lang="en-US" dirty="0" smtClean="0">
                <a:latin typeface="Corbel"/>
                <a:cs typeface="Corbel"/>
              </a:rPr>
              <a:t>Can </a:t>
            </a:r>
            <a:r>
              <a:rPr lang="en-US" dirty="0">
                <a:latin typeface="Corbel"/>
                <a:cs typeface="Corbel"/>
              </a:rPr>
              <a:t>one "smear" a brother and love him at the same </a:t>
            </a:r>
            <a:r>
              <a:rPr lang="en-US" dirty="0" smtClean="0">
                <a:latin typeface="Corbel"/>
                <a:cs typeface="Corbel"/>
              </a:rPr>
              <a:t>time</a:t>
            </a:r>
            <a:r>
              <a:rPr lang="en-US" dirty="0">
                <a:latin typeface="Corbel"/>
                <a:cs typeface="Corbel"/>
              </a:rPr>
              <a:t>?</a:t>
            </a:r>
          </a:p>
        </p:txBody>
      </p:sp>
    </p:spTree>
    <p:extLst>
      <p:ext uri="{BB962C8B-B14F-4D97-AF65-F5344CB8AC3E}">
        <p14:creationId xmlns:p14="http://schemas.microsoft.com/office/powerpoint/2010/main" val="40406270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b="1" dirty="0" smtClean="0">
                <a:latin typeface="Corbel"/>
                <a:cs typeface="Corbel"/>
              </a:rPr>
              <a:t>Questions To Consider</a:t>
            </a:r>
            <a:endParaRPr lang="en-US" sz="3600" b="1" dirty="0">
              <a:latin typeface="Corbel"/>
              <a:cs typeface="Corbel"/>
            </a:endParaRPr>
          </a:p>
        </p:txBody>
      </p:sp>
      <p:sp>
        <p:nvSpPr>
          <p:cNvPr id="6" name="Content Placeholder 5"/>
          <p:cNvSpPr>
            <a:spLocks noGrp="1"/>
          </p:cNvSpPr>
          <p:nvPr>
            <p:ph idx="1"/>
          </p:nvPr>
        </p:nvSpPr>
        <p:spPr>
          <a:xfrm>
            <a:off x="457200" y="1600200"/>
            <a:ext cx="8229600" cy="5257800"/>
          </a:xfrm>
        </p:spPr>
        <p:txBody>
          <a:bodyPr>
            <a:noAutofit/>
          </a:bodyPr>
          <a:lstStyle/>
          <a:p>
            <a:pPr marL="0" indent="0">
              <a:spcBef>
                <a:spcPts val="0"/>
              </a:spcBef>
              <a:buNone/>
            </a:pPr>
            <a:r>
              <a:rPr lang="en-US" dirty="0" smtClean="0">
                <a:latin typeface="Corbel"/>
                <a:cs typeface="Corbel"/>
              </a:rPr>
              <a:t>The motivation to gossip is HATRED and WORLDLINESS and </a:t>
            </a:r>
            <a:r>
              <a:rPr lang="en-US" dirty="0">
                <a:latin typeface="Corbel"/>
                <a:cs typeface="Corbel"/>
              </a:rPr>
              <a:t>it comes from the </a:t>
            </a:r>
            <a:r>
              <a:rPr lang="en-US" dirty="0" smtClean="0">
                <a:latin typeface="Corbel"/>
                <a:cs typeface="Corbel"/>
              </a:rPr>
              <a:t>heart</a:t>
            </a:r>
            <a:endParaRPr lang="en-US" dirty="0">
              <a:latin typeface="Corbel"/>
              <a:cs typeface="Corbel"/>
            </a:endParaRPr>
          </a:p>
        </p:txBody>
      </p:sp>
    </p:spTree>
    <p:extLst>
      <p:ext uri="{BB962C8B-B14F-4D97-AF65-F5344CB8AC3E}">
        <p14:creationId xmlns:p14="http://schemas.microsoft.com/office/powerpoint/2010/main" val="19149870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Corbel"/>
                <a:cs typeface="Corbel"/>
              </a:rPr>
              <a:t>Defining Gossip</a:t>
            </a:r>
            <a:endParaRPr lang="en-US" b="1" dirty="0">
              <a:latin typeface="Corbel"/>
              <a:cs typeface="Corbel"/>
            </a:endParaRPr>
          </a:p>
        </p:txBody>
      </p:sp>
      <p:sp>
        <p:nvSpPr>
          <p:cNvPr id="3" name="Content Placeholder 2"/>
          <p:cNvSpPr>
            <a:spLocks noGrp="1"/>
          </p:cNvSpPr>
          <p:nvPr>
            <p:ph idx="1"/>
          </p:nvPr>
        </p:nvSpPr>
        <p:spPr>
          <a:xfrm>
            <a:off x="457200" y="1600200"/>
            <a:ext cx="8229600" cy="5257800"/>
          </a:xfrm>
        </p:spPr>
        <p:txBody>
          <a:bodyPr>
            <a:normAutofit/>
          </a:bodyPr>
          <a:lstStyle/>
          <a:p>
            <a:pPr marL="0" indent="0">
              <a:spcBef>
                <a:spcPts val="0"/>
              </a:spcBef>
              <a:buNone/>
            </a:pPr>
            <a:r>
              <a:rPr lang="en-US" dirty="0" smtClean="0">
                <a:latin typeface="Corbel"/>
                <a:cs typeface="Corbel"/>
              </a:rPr>
              <a:t>Gossip</a:t>
            </a:r>
            <a:r>
              <a:rPr lang="en-US" dirty="0">
                <a:latin typeface="Corbel"/>
                <a:cs typeface="Corbel"/>
              </a:rPr>
              <a:t>: To talk about the personal lives of other people. </a:t>
            </a:r>
            <a:r>
              <a:rPr lang="en-US" sz="1800" dirty="0" err="1">
                <a:latin typeface="Corbel"/>
                <a:cs typeface="Corbel"/>
              </a:rPr>
              <a:t>www.merriam-webster.com</a:t>
            </a:r>
            <a:endParaRPr lang="en-US" sz="1800" dirty="0">
              <a:latin typeface="Corbel"/>
              <a:cs typeface="Corbel"/>
            </a:endParaRPr>
          </a:p>
          <a:p>
            <a:pPr marL="0" indent="0">
              <a:spcBef>
                <a:spcPts val="0"/>
              </a:spcBef>
              <a:buNone/>
            </a:pPr>
            <a:endParaRPr lang="en-US" dirty="0" smtClean="0">
              <a:latin typeface="Corbel"/>
              <a:cs typeface="Corbel"/>
            </a:endParaRPr>
          </a:p>
          <a:p>
            <a:pPr marL="0" indent="0">
              <a:spcBef>
                <a:spcPts val="0"/>
              </a:spcBef>
              <a:buNone/>
            </a:pPr>
            <a:r>
              <a:rPr lang="en-US" dirty="0" smtClean="0">
                <a:latin typeface="Corbel"/>
                <a:cs typeface="Corbel"/>
              </a:rPr>
              <a:t>Talebearing</a:t>
            </a:r>
            <a:r>
              <a:rPr lang="en-US" dirty="0">
                <a:latin typeface="Corbel"/>
                <a:cs typeface="Corbel"/>
              </a:rPr>
              <a:t>: A person who maliciously gossips or reveals secrets. </a:t>
            </a:r>
            <a:r>
              <a:rPr lang="en-US" sz="1800" dirty="0" err="1">
                <a:latin typeface="Corbel"/>
                <a:cs typeface="Corbel"/>
              </a:rPr>
              <a:t>www.oxforddictionaries.com</a:t>
            </a:r>
            <a:endParaRPr lang="en-US" sz="1800" dirty="0">
              <a:latin typeface="Corbel"/>
              <a:cs typeface="Corbel"/>
            </a:endParaRPr>
          </a:p>
          <a:p>
            <a:pPr marL="0" indent="0">
              <a:spcBef>
                <a:spcPts val="0"/>
              </a:spcBef>
              <a:buNone/>
            </a:pPr>
            <a:endParaRPr lang="en-US" dirty="0" smtClean="0">
              <a:latin typeface="Corbel"/>
              <a:cs typeface="Corbel"/>
            </a:endParaRPr>
          </a:p>
          <a:p>
            <a:pPr marL="0" indent="0">
              <a:spcBef>
                <a:spcPts val="0"/>
              </a:spcBef>
              <a:buNone/>
            </a:pPr>
            <a:r>
              <a:rPr lang="en-US" dirty="0" smtClean="0">
                <a:latin typeface="Corbel"/>
                <a:cs typeface="Corbel"/>
              </a:rPr>
              <a:t>Whispering</a:t>
            </a:r>
            <a:r>
              <a:rPr lang="en-US" dirty="0">
                <a:latin typeface="Corbel"/>
                <a:cs typeface="Corbel"/>
              </a:rPr>
              <a:t>: Spreading confidential and especially derogatory reports. </a:t>
            </a:r>
            <a:r>
              <a:rPr lang="en-US" sz="1800" dirty="0" err="1">
                <a:latin typeface="Corbel"/>
                <a:cs typeface="Corbel"/>
              </a:rPr>
              <a:t>www.merriam-</a:t>
            </a:r>
            <a:r>
              <a:rPr lang="en-US" sz="1800" dirty="0" err="1" smtClean="0">
                <a:latin typeface="Corbel"/>
                <a:cs typeface="Corbel"/>
              </a:rPr>
              <a:t>webster.com</a:t>
            </a:r>
            <a:endParaRPr lang="en-US" sz="1800" dirty="0">
              <a:latin typeface="Corbel"/>
              <a:cs typeface="Corbel"/>
            </a:endParaRPr>
          </a:p>
        </p:txBody>
      </p:sp>
    </p:spTree>
    <p:extLst>
      <p:ext uri="{BB962C8B-B14F-4D97-AF65-F5344CB8AC3E}">
        <p14:creationId xmlns:p14="http://schemas.microsoft.com/office/powerpoint/2010/main" val="2174593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b="1" dirty="0" smtClean="0">
                <a:latin typeface="Corbel"/>
                <a:cs typeface="Corbel"/>
              </a:rPr>
              <a:t>Gossip Is Hatred And Worldliness</a:t>
            </a:r>
            <a:endParaRPr lang="en-US" sz="3600" b="1" dirty="0">
              <a:latin typeface="Corbel"/>
              <a:cs typeface="Corbel"/>
            </a:endParaRPr>
          </a:p>
        </p:txBody>
      </p:sp>
      <p:sp>
        <p:nvSpPr>
          <p:cNvPr id="6" name="Content Placeholder 5"/>
          <p:cNvSpPr>
            <a:spLocks noGrp="1"/>
          </p:cNvSpPr>
          <p:nvPr>
            <p:ph idx="1"/>
          </p:nvPr>
        </p:nvSpPr>
        <p:spPr>
          <a:xfrm>
            <a:off x="457200" y="1600200"/>
            <a:ext cx="8229600" cy="5257800"/>
          </a:xfrm>
        </p:spPr>
        <p:txBody>
          <a:bodyPr>
            <a:noAutofit/>
          </a:bodyPr>
          <a:lstStyle/>
          <a:p>
            <a:pPr marL="0" indent="0">
              <a:spcBef>
                <a:spcPts val="0"/>
              </a:spcBef>
              <a:buNone/>
            </a:pPr>
            <a:r>
              <a:rPr lang="en-US" dirty="0">
                <a:latin typeface="Corbel"/>
                <a:cs typeface="Corbel"/>
              </a:rPr>
              <a:t>And he said, “What comes out of a person is what defiles him</a:t>
            </a:r>
            <a:r>
              <a:rPr lang="en-US" dirty="0" smtClean="0">
                <a:latin typeface="Corbel"/>
                <a:cs typeface="Corbel"/>
              </a:rPr>
              <a:t>.</a:t>
            </a:r>
            <a:r>
              <a:rPr lang="en-US" dirty="0">
                <a:latin typeface="Corbel"/>
                <a:cs typeface="Corbel"/>
              </a:rPr>
              <a:t> For from within, out of the heart of man, come evil thoughts, sexual immorality, theft, murder, adultery</a:t>
            </a:r>
            <a:r>
              <a:rPr lang="en-US" dirty="0" smtClean="0">
                <a:latin typeface="Corbel"/>
                <a:cs typeface="Corbel"/>
              </a:rPr>
              <a:t>,</a:t>
            </a:r>
            <a:r>
              <a:rPr lang="en-US" dirty="0">
                <a:latin typeface="Corbel"/>
                <a:cs typeface="Corbel"/>
              </a:rPr>
              <a:t> coveting, wickedness, deceit, sensuality, envy, slander, pride, foolishness. </a:t>
            </a:r>
            <a:r>
              <a:rPr lang="en-US" dirty="0" smtClean="0">
                <a:latin typeface="Corbel"/>
                <a:cs typeface="Corbel"/>
              </a:rPr>
              <a:t>All </a:t>
            </a:r>
            <a:r>
              <a:rPr lang="en-US" dirty="0">
                <a:latin typeface="Corbel"/>
                <a:cs typeface="Corbel"/>
              </a:rPr>
              <a:t>these evil things come from within, and they defile a person.</a:t>
            </a:r>
            <a:r>
              <a:rPr lang="en-US" dirty="0" smtClean="0">
                <a:latin typeface="Corbel"/>
                <a:cs typeface="Corbel"/>
              </a:rPr>
              <a:t>” Mark 7.20-23</a:t>
            </a:r>
            <a:endParaRPr lang="en-US" dirty="0">
              <a:latin typeface="Corbel"/>
              <a:cs typeface="Corbel"/>
            </a:endParaRPr>
          </a:p>
        </p:txBody>
      </p:sp>
    </p:spTree>
    <p:extLst>
      <p:ext uri="{BB962C8B-B14F-4D97-AF65-F5344CB8AC3E}">
        <p14:creationId xmlns:p14="http://schemas.microsoft.com/office/powerpoint/2010/main" val="365352449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b="1" dirty="0">
                <a:latin typeface="Corbel"/>
                <a:cs typeface="Corbel"/>
              </a:rPr>
              <a:t>Gossip Is Hatred And </a:t>
            </a:r>
            <a:r>
              <a:rPr lang="en-US" sz="3600" b="1" dirty="0" smtClean="0">
                <a:latin typeface="Corbel"/>
                <a:cs typeface="Corbel"/>
              </a:rPr>
              <a:t>Worldliness</a:t>
            </a:r>
            <a:endParaRPr lang="en-US" sz="3600" b="1" dirty="0">
              <a:latin typeface="Corbel"/>
              <a:cs typeface="Corbel"/>
            </a:endParaRPr>
          </a:p>
        </p:txBody>
      </p:sp>
      <p:sp>
        <p:nvSpPr>
          <p:cNvPr id="6" name="Content Placeholder 5"/>
          <p:cNvSpPr>
            <a:spLocks noGrp="1"/>
          </p:cNvSpPr>
          <p:nvPr>
            <p:ph idx="1"/>
          </p:nvPr>
        </p:nvSpPr>
        <p:spPr>
          <a:xfrm>
            <a:off x="457200" y="1600200"/>
            <a:ext cx="8229600" cy="5257800"/>
          </a:xfrm>
        </p:spPr>
        <p:txBody>
          <a:bodyPr>
            <a:noAutofit/>
          </a:bodyPr>
          <a:lstStyle/>
          <a:p>
            <a:pPr marL="0" indent="0">
              <a:spcBef>
                <a:spcPts val="0"/>
              </a:spcBef>
              <a:buNone/>
            </a:pPr>
            <a:r>
              <a:rPr lang="en-US" dirty="0">
                <a:latin typeface="Corbel"/>
                <a:cs typeface="Corbel"/>
              </a:rPr>
              <a:t>All who hate me whisper together about me</a:t>
            </a:r>
            <a:r>
              <a:rPr lang="en-US" dirty="0" smtClean="0">
                <a:latin typeface="Corbel"/>
                <a:cs typeface="Corbel"/>
              </a:rPr>
              <a:t>; they </a:t>
            </a:r>
            <a:r>
              <a:rPr lang="en-US" dirty="0">
                <a:latin typeface="Corbel"/>
                <a:cs typeface="Corbel"/>
              </a:rPr>
              <a:t>imagine the worst for me</a:t>
            </a:r>
            <a:r>
              <a:rPr lang="en-US" dirty="0" smtClean="0">
                <a:latin typeface="Corbel"/>
                <a:cs typeface="Corbel"/>
              </a:rPr>
              <a:t>. Psalm 41.7</a:t>
            </a:r>
          </a:p>
          <a:p>
            <a:pPr marL="0" indent="0">
              <a:spcBef>
                <a:spcPts val="0"/>
              </a:spcBef>
              <a:buNone/>
            </a:pPr>
            <a:endParaRPr lang="en-US" dirty="0">
              <a:latin typeface="Corbel"/>
              <a:cs typeface="Corbel"/>
            </a:endParaRPr>
          </a:p>
          <a:p>
            <a:pPr marL="0" indent="0">
              <a:buNone/>
            </a:pPr>
            <a:r>
              <a:rPr lang="en-US" dirty="0" smtClean="0">
                <a:latin typeface="Corbel"/>
                <a:cs typeface="Corbel"/>
              </a:rPr>
              <a:t>Lord</a:t>
            </a:r>
            <a:r>
              <a:rPr lang="en-US" dirty="0">
                <a:latin typeface="Corbel"/>
                <a:cs typeface="Corbel"/>
              </a:rPr>
              <a:t>, who shall sojourn in your </a:t>
            </a:r>
            <a:r>
              <a:rPr lang="en-US" dirty="0" smtClean="0">
                <a:latin typeface="Corbel"/>
                <a:cs typeface="Corbel"/>
              </a:rPr>
              <a:t>tent? Who </a:t>
            </a:r>
            <a:r>
              <a:rPr lang="en-US" dirty="0">
                <a:latin typeface="Corbel"/>
                <a:cs typeface="Corbel"/>
              </a:rPr>
              <a:t>shall dwell on your holy hill</a:t>
            </a:r>
            <a:r>
              <a:rPr lang="en-US" dirty="0" smtClean="0">
                <a:latin typeface="Corbel"/>
                <a:cs typeface="Corbel"/>
              </a:rPr>
              <a:t>?</a:t>
            </a:r>
            <a:r>
              <a:rPr lang="en-US" b="1" dirty="0">
                <a:latin typeface="Corbel"/>
                <a:cs typeface="Corbel"/>
              </a:rPr>
              <a:t> </a:t>
            </a:r>
            <a:r>
              <a:rPr lang="en-US" dirty="0" smtClean="0">
                <a:latin typeface="Corbel"/>
                <a:cs typeface="Corbel"/>
              </a:rPr>
              <a:t>He </a:t>
            </a:r>
            <a:r>
              <a:rPr lang="en-US" dirty="0">
                <a:latin typeface="Corbel"/>
                <a:cs typeface="Corbel"/>
              </a:rPr>
              <a:t>who walks blamelessly and does what is </a:t>
            </a:r>
            <a:r>
              <a:rPr lang="en-US" dirty="0" smtClean="0">
                <a:latin typeface="Corbel"/>
                <a:cs typeface="Corbel"/>
              </a:rPr>
              <a:t>right and </a:t>
            </a:r>
            <a:r>
              <a:rPr lang="en-US" dirty="0">
                <a:latin typeface="Corbel"/>
                <a:cs typeface="Corbel"/>
              </a:rPr>
              <a:t>speaks truth in his heart</a:t>
            </a:r>
            <a:r>
              <a:rPr lang="en-US" dirty="0" smtClean="0">
                <a:latin typeface="Corbel"/>
                <a:cs typeface="Corbel"/>
              </a:rPr>
              <a:t>;</a:t>
            </a:r>
            <a:r>
              <a:rPr lang="en-US" b="1" dirty="0">
                <a:latin typeface="Corbel"/>
                <a:cs typeface="Corbel"/>
              </a:rPr>
              <a:t> </a:t>
            </a:r>
            <a:r>
              <a:rPr lang="en-US" dirty="0" smtClean="0">
                <a:latin typeface="Corbel"/>
                <a:cs typeface="Corbel"/>
              </a:rPr>
              <a:t>who </a:t>
            </a:r>
            <a:r>
              <a:rPr lang="en-US" dirty="0">
                <a:latin typeface="Corbel"/>
                <a:cs typeface="Corbel"/>
              </a:rPr>
              <a:t>does not slander with his </a:t>
            </a:r>
            <a:r>
              <a:rPr lang="en-US" dirty="0" smtClean="0">
                <a:latin typeface="Corbel"/>
                <a:cs typeface="Corbel"/>
              </a:rPr>
              <a:t>tongue and </a:t>
            </a:r>
            <a:r>
              <a:rPr lang="en-US" dirty="0">
                <a:latin typeface="Corbel"/>
                <a:cs typeface="Corbel"/>
              </a:rPr>
              <a:t>does no evil to his neighbor</a:t>
            </a:r>
            <a:r>
              <a:rPr lang="en-US" dirty="0" smtClean="0">
                <a:latin typeface="Corbel"/>
                <a:cs typeface="Corbel"/>
              </a:rPr>
              <a:t>, nor </a:t>
            </a:r>
            <a:r>
              <a:rPr lang="en-US" dirty="0">
                <a:latin typeface="Corbel"/>
                <a:cs typeface="Corbel"/>
              </a:rPr>
              <a:t>takes up a reproach against his </a:t>
            </a:r>
            <a:r>
              <a:rPr lang="en-US" dirty="0" smtClean="0">
                <a:latin typeface="Corbel"/>
                <a:cs typeface="Corbel"/>
              </a:rPr>
              <a:t>friend… Psalm 15.1-3</a:t>
            </a:r>
          </a:p>
        </p:txBody>
      </p:sp>
    </p:spTree>
    <p:extLst>
      <p:ext uri="{BB962C8B-B14F-4D97-AF65-F5344CB8AC3E}">
        <p14:creationId xmlns:p14="http://schemas.microsoft.com/office/powerpoint/2010/main" val="187159631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b="1" dirty="0">
                <a:latin typeface="Corbel"/>
                <a:cs typeface="Corbel"/>
              </a:rPr>
              <a:t>Gossip Is Hatred And Worldliness</a:t>
            </a:r>
          </a:p>
        </p:txBody>
      </p:sp>
      <p:sp>
        <p:nvSpPr>
          <p:cNvPr id="6" name="Content Placeholder 5"/>
          <p:cNvSpPr>
            <a:spLocks noGrp="1"/>
          </p:cNvSpPr>
          <p:nvPr>
            <p:ph idx="1"/>
          </p:nvPr>
        </p:nvSpPr>
        <p:spPr>
          <a:xfrm>
            <a:off x="457200" y="1600200"/>
            <a:ext cx="8229600" cy="5257800"/>
          </a:xfrm>
        </p:spPr>
        <p:txBody>
          <a:bodyPr>
            <a:noAutofit/>
          </a:bodyPr>
          <a:lstStyle/>
          <a:p>
            <a:pPr marL="0" indent="0">
              <a:spcBef>
                <a:spcPts val="0"/>
              </a:spcBef>
              <a:buNone/>
            </a:pPr>
            <a:r>
              <a:rPr lang="en-US" dirty="0">
                <a:latin typeface="Corbel"/>
                <a:cs typeface="Corbel"/>
              </a:rPr>
              <a:t>You shall not go around as a slanderer among your people, and you shall not stand up against the life of your neighbor: I am the Lord. “You shall not hate your brother in your heart, but you shall reason frankly with your neighbor, lest you incur sin because of him. You shall not take vengeance or bear a grudge against the sons of your own people, but you shall love your neighbor as yourself: I am the Lord. Lev. 19.16-18</a:t>
            </a:r>
          </a:p>
        </p:txBody>
      </p:sp>
    </p:spTree>
    <p:extLst>
      <p:ext uri="{BB962C8B-B14F-4D97-AF65-F5344CB8AC3E}">
        <p14:creationId xmlns:p14="http://schemas.microsoft.com/office/powerpoint/2010/main" val="265643108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b="1" dirty="0">
                <a:latin typeface="Corbel"/>
                <a:cs typeface="Corbel"/>
              </a:rPr>
              <a:t>Gossip Is Hatred And Worldliness</a:t>
            </a:r>
          </a:p>
        </p:txBody>
      </p:sp>
      <p:sp>
        <p:nvSpPr>
          <p:cNvPr id="6" name="Content Placeholder 5"/>
          <p:cNvSpPr>
            <a:spLocks noGrp="1"/>
          </p:cNvSpPr>
          <p:nvPr>
            <p:ph idx="1"/>
          </p:nvPr>
        </p:nvSpPr>
        <p:spPr>
          <a:xfrm>
            <a:off x="457200" y="1600200"/>
            <a:ext cx="8229600" cy="5257800"/>
          </a:xfrm>
        </p:spPr>
        <p:txBody>
          <a:bodyPr>
            <a:noAutofit/>
          </a:bodyPr>
          <a:lstStyle/>
          <a:p>
            <a:pPr marL="0" indent="0">
              <a:spcBef>
                <a:spcPts val="0"/>
              </a:spcBef>
              <a:buNone/>
            </a:pPr>
            <a:r>
              <a:rPr lang="en-US" sz="3000" dirty="0">
                <a:latin typeface="Corbel"/>
                <a:cs typeface="Corbel"/>
              </a:rPr>
              <a:t>They were filled with all manner of unrighteousness, evil, covetousness, malice. They are full of envy, murder, strife, deceit, maliciousness. They are gossips</a:t>
            </a:r>
            <a:r>
              <a:rPr lang="en-US" sz="3000" dirty="0" smtClean="0">
                <a:latin typeface="Corbel"/>
                <a:cs typeface="Corbel"/>
              </a:rPr>
              <a:t>,</a:t>
            </a:r>
            <a:r>
              <a:rPr lang="en-US" sz="3000" dirty="0">
                <a:latin typeface="Corbel"/>
                <a:cs typeface="Corbel"/>
              </a:rPr>
              <a:t> slanderers, haters of God, insolent, haughty, boastful, inventors of evil, disobedient to parents, </a:t>
            </a:r>
            <a:r>
              <a:rPr lang="en-US" sz="3000" dirty="0" smtClean="0">
                <a:latin typeface="Corbel"/>
                <a:cs typeface="Corbel"/>
              </a:rPr>
              <a:t>foolish</a:t>
            </a:r>
            <a:r>
              <a:rPr lang="en-US" sz="3000" dirty="0">
                <a:latin typeface="Corbel"/>
                <a:cs typeface="Corbel"/>
              </a:rPr>
              <a:t>, faithless, heartless, ruthless</a:t>
            </a:r>
            <a:r>
              <a:rPr lang="en-US" sz="3000" dirty="0" smtClean="0">
                <a:latin typeface="Corbel"/>
                <a:cs typeface="Corbel"/>
              </a:rPr>
              <a:t>.</a:t>
            </a:r>
            <a:r>
              <a:rPr lang="en-US" sz="3000" dirty="0">
                <a:latin typeface="Corbel"/>
                <a:cs typeface="Corbel"/>
              </a:rPr>
              <a:t> Though they know God's righteous decree that those who practice such things deserve to die, they not only do them but give approval to those who practice them</a:t>
            </a:r>
            <a:r>
              <a:rPr lang="en-US" sz="3000" dirty="0" smtClean="0">
                <a:latin typeface="Corbel"/>
                <a:cs typeface="Corbel"/>
              </a:rPr>
              <a:t>. Rom. 1.29-32</a:t>
            </a:r>
            <a:endParaRPr lang="en-US" sz="3000" dirty="0">
              <a:latin typeface="Corbel"/>
              <a:cs typeface="Corbel"/>
            </a:endParaRPr>
          </a:p>
        </p:txBody>
      </p:sp>
    </p:spTree>
    <p:extLst>
      <p:ext uri="{BB962C8B-B14F-4D97-AF65-F5344CB8AC3E}">
        <p14:creationId xmlns:p14="http://schemas.microsoft.com/office/powerpoint/2010/main" val="220229735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b="1" dirty="0">
                <a:latin typeface="Corbel"/>
                <a:cs typeface="Corbel"/>
              </a:rPr>
              <a:t>Gossip Is Hatred And Worldliness</a:t>
            </a:r>
          </a:p>
        </p:txBody>
      </p:sp>
      <p:sp>
        <p:nvSpPr>
          <p:cNvPr id="6" name="Content Placeholder 5"/>
          <p:cNvSpPr>
            <a:spLocks noGrp="1"/>
          </p:cNvSpPr>
          <p:nvPr>
            <p:ph idx="1"/>
          </p:nvPr>
        </p:nvSpPr>
        <p:spPr>
          <a:xfrm>
            <a:off x="457200" y="1600200"/>
            <a:ext cx="8229600" cy="5257800"/>
          </a:xfrm>
        </p:spPr>
        <p:txBody>
          <a:bodyPr>
            <a:noAutofit/>
          </a:bodyPr>
          <a:lstStyle/>
          <a:p>
            <a:pPr marL="0" indent="0">
              <a:spcBef>
                <a:spcPts val="0"/>
              </a:spcBef>
              <a:buNone/>
            </a:pPr>
            <a:r>
              <a:rPr lang="en-US" sz="3000" dirty="0">
                <a:latin typeface="Corbel"/>
                <a:cs typeface="Corbel"/>
              </a:rPr>
              <a:t>They were filled with all manner of unrighteousness, evil, covetousness, malice. They are full of envy, murder, strife, deceit, maliciousness. They are gossips</a:t>
            </a:r>
            <a:r>
              <a:rPr lang="en-US" sz="3000" dirty="0" smtClean="0">
                <a:latin typeface="Corbel"/>
                <a:cs typeface="Corbel"/>
              </a:rPr>
              <a:t>,</a:t>
            </a:r>
            <a:r>
              <a:rPr lang="en-US" sz="3000" dirty="0">
                <a:latin typeface="Corbel"/>
                <a:cs typeface="Corbel"/>
              </a:rPr>
              <a:t> slanderers, haters of God, insolent, haughty, boastful, inventors of evil, disobedient to parents, </a:t>
            </a:r>
            <a:r>
              <a:rPr lang="en-US" sz="3000" dirty="0" smtClean="0">
                <a:latin typeface="Corbel"/>
                <a:cs typeface="Corbel"/>
              </a:rPr>
              <a:t>foolish</a:t>
            </a:r>
            <a:r>
              <a:rPr lang="en-US" sz="3000" dirty="0">
                <a:latin typeface="Corbel"/>
                <a:cs typeface="Corbel"/>
              </a:rPr>
              <a:t>, faithless, heartless, ruthless</a:t>
            </a:r>
            <a:r>
              <a:rPr lang="en-US" sz="3000" dirty="0" smtClean="0">
                <a:latin typeface="Corbel"/>
                <a:cs typeface="Corbel"/>
              </a:rPr>
              <a:t>.</a:t>
            </a:r>
            <a:r>
              <a:rPr lang="en-US" sz="3000" dirty="0">
                <a:latin typeface="Corbel"/>
                <a:cs typeface="Corbel"/>
              </a:rPr>
              <a:t> Though they know God's righteous decree that those who practice such things deserve to die, they not only do them but give approval to those who practice them</a:t>
            </a:r>
            <a:r>
              <a:rPr lang="en-US" sz="3000" dirty="0" smtClean="0">
                <a:latin typeface="Corbel"/>
                <a:cs typeface="Corbel"/>
              </a:rPr>
              <a:t>. Rom. 1.29-32</a:t>
            </a:r>
            <a:endParaRPr lang="en-US" sz="3000" dirty="0">
              <a:latin typeface="Corbel"/>
              <a:cs typeface="Corbel"/>
            </a:endParaRPr>
          </a:p>
        </p:txBody>
      </p:sp>
    </p:spTree>
    <p:extLst>
      <p:ext uri="{BB962C8B-B14F-4D97-AF65-F5344CB8AC3E}">
        <p14:creationId xmlns:p14="http://schemas.microsoft.com/office/powerpoint/2010/main" val="215433990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b="1" dirty="0">
                <a:latin typeface="Corbel"/>
                <a:cs typeface="Corbel"/>
              </a:rPr>
              <a:t>Gossip Is Hatred And Worldliness</a:t>
            </a:r>
          </a:p>
        </p:txBody>
      </p:sp>
      <p:sp>
        <p:nvSpPr>
          <p:cNvPr id="6" name="Content Placeholder 5"/>
          <p:cNvSpPr>
            <a:spLocks noGrp="1"/>
          </p:cNvSpPr>
          <p:nvPr>
            <p:ph idx="1"/>
          </p:nvPr>
        </p:nvSpPr>
        <p:spPr>
          <a:xfrm>
            <a:off x="457200" y="1600200"/>
            <a:ext cx="8229600" cy="5257800"/>
          </a:xfrm>
        </p:spPr>
        <p:txBody>
          <a:bodyPr>
            <a:noAutofit/>
          </a:bodyPr>
          <a:lstStyle/>
          <a:p>
            <a:pPr marL="0" indent="0">
              <a:spcBef>
                <a:spcPts val="0"/>
              </a:spcBef>
              <a:buNone/>
            </a:pPr>
            <a:r>
              <a:rPr lang="en-US" sz="3000" dirty="0">
                <a:latin typeface="Corbel"/>
                <a:cs typeface="Corbel"/>
              </a:rPr>
              <a:t>Now concerning brotherly love you have no need for anyone to write to you, for you yourselves have been taught by God to love one another</a:t>
            </a:r>
            <a:r>
              <a:rPr lang="en-US" sz="3000" dirty="0" smtClean="0">
                <a:latin typeface="Corbel"/>
                <a:cs typeface="Corbel"/>
              </a:rPr>
              <a:t>,</a:t>
            </a:r>
            <a:r>
              <a:rPr lang="en-US" sz="3000" dirty="0">
                <a:latin typeface="Corbel"/>
                <a:cs typeface="Corbel"/>
              </a:rPr>
              <a:t> for that indeed is what you are doing to all the brothers throughout Macedonia. But we urge you, brothers, to do this more and more</a:t>
            </a:r>
            <a:r>
              <a:rPr lang="en-US" sz="3000" dirty="0" smtClean="0">
                <a:latin typeface="Corbel"/>
                <a:cs typeface="Corbel"/>
              </a:rPr>
              <a:t>,</a:t>
            </a:r>
            <a:r>
              <a:rPr lang="en-US" sz="3000" dirty="0">
                <a:latin typeface="Corbel"/>
                <a:cs typeface="Corbel"/>
              </a:rPr>
              <a:t> and to aspire to live quietly, and to mind your own affairs, and to work with your hands, as we instructed you, </a:t>
            </a:r>
            <a:r>
              <a:rPr lang="en-US" sz="3000" dirty="0" smtClean="0">
                <a:latin typeface="Corbel"/>
                <a:cs typeface="Corbel"/>
              </a:rPr>
              <a:t>so </a:t>
            </a:r>
            <a:r>
              <a:rPr lang="en-US" sz="3000" dirty="0">
                <a:latin typeface="Corbel"/>
                <a:cs typeface="Corbel"/>
              </a:rPr>
              <a:t>that you may walk properly before outsiders and be dependent on no one. 1 </a:t>
            </a:r>
            <a:r>
              <a:rPr lang="en-US" sz="3000" dirty="0" smtClean="0">
                <a:latin typeface="Corbel"/>
                <a:cs typeface="Corbel"/>
              </a:rPr>
              <a:t>Thess. 4.9</a:t>
            </a:r>
            <a:r>
              <a:rPr lang="en-US" sz="3000" dirty="0">
                <a:latin typeface="Corbel"/>
                <a:cs typeface="Corbel"/>
              </a:rPr>
              <a:t>-12</a:t>
            </a:r>
          </a:p>
        </p:txBody>
      </p:sp>
    </p:spTree>
    <p:extLst>
      <p:ext uri="{BB962C8B-B14F-4D97-AF65-F5344CB8AC3E}">
        <p14:creationId xmlns:p14="http://schemas.microsoft.com/office/powerpoint/2010/main" val="50263359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b="1" dirty="0">
                <a:latin typeface="Corbel"/>
                <a:cs typeface="Corbel"/>
              </a:rPr>
              <a:t>Gossip Is Hatred And Worldliness</a:t>
            </a:r>
          </a:p>
        </p:txBody>
      </p:sp>
      <p:sp>
        <p:nvSpPr>
          <p:cNvPr id="6" name="Content Placeholder 5"/>
          <p:cNvSpPr>
            <a:spLocks noGrp="1"/>
          </p:cNvSpPr>
          <p:nvPr>
            <p:ph idx="1"/>
          </p:nvPr>
        </p:nvSpPr>
        <p:spPr>
          <a:xfrm>
            <a:off x="457200" y="1600200"/>
            <a:ext cx="8229600" cy="5257800"/>
          </a:xfrm>
        </p:spPr>
        <p:txBody>
          <a:bodyPr>
            <a:noAutofit/>
          </a:bodyPr>
          <a:lstStyle/>
          <a:p>
            <a:pPr marL="0" indent="0">
              <a:spcBef>
                <a:spcPts val="0"/>
              </a:spcBef>
              <a:buNone/>
            </a:pPr>
            <a:r>
              <a:rPr lang="en-US" sz="3000" dirty="0">
                <a:latin typeface="Corbel"/>
                <a:cs typeface="Corbel"/>
              </a:rPr>
              <a:t>For I fear that perhaps when I come I may find you not as I wish, and that you may find me not as you wish—that perhaps there may be quarreling, jealousy, anger, hostility, slander, gossip, conceit, and disorder. </a:t>
            </a:r>
            <a:r>
              <a:rPr lang="en-US" sz="3000" dirty="0" smtClean="0">
                <a:latin typeface="Corbel"/>
                <a:cs typeface="Corbel"/>
              </a:rPr>
              <a:t>I </a:t>
            </a:r>
            <a:r>
              <a:rPr lang="en-US" sz="3000" dirty="0">
                <a:latin typeface="Corbel"/>
                <a:cs typeface="Corbel"/>
              </a:rPr>
              <a:t>fear that when I come again my God may humble me before you, and I may have to mourn over many of those who sinned earlier and have not repented of the impurity, sexual immorality, and sensuality that they have practiced</a:t>
            </a:r>
            <a:r>
              <a:rPr lang="en-US" sz="3000" dirty="0" smtClean="0">
                <a:latin typeface="Corbel"/>
                <a:cs typeface="Corbel"/>
              </a:rPr>
              <a:t>. 2 Cor. 12.20-21</a:t>
            </a:r>
            <a:endParaRPr lang="en-US" sz="3000" dirty="0">
              <a:latin typeface="Corbel"/>
              <a:cs typeface="Corbel"/>
            </a:endParaRPr>
          </a:p>
        </p:txBody>
      </p:sp>
    </p:spTree>
    <p:extLst>
      <p:ext uri="{BB962C8B-B14F-4D97-AF65-F5344CB8AC3E}">
        <p14:creationId xmlns:p14="http://schemas.microsoft.com/office/powerpoint/2010/main" val="262536340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b="1" dirty="0">
                <a:latin typeface="Corbel"/>
                <a:cs typeface="Corbel"/>
              </a:rPr>
              <a:t>Gossip Is Hatred And Worldliness</a:t>
            </a:r>
          </a:p>
        </p:txBody>
      </p:sp>
      <p:sp>
        <p:nvSpPr>
          <p:cNvPr id="6" name="Content Placeholder 5"/>
          <p:cNvSpPr>
            <a:spLocks noGrp="1"/>
          </p:cNvSpPr>
          <p:nvPr>
            <p:ph idx="1"/>
          </p:nvPr>
        </p:nvSpPr>
        <p:spPr>
          <a:xfrm>
            <a:off x="457200" y="1600200"/>
            <a:ext cx="8229600" cy="5257800"/>
          </a:xfrm>
        </p:spPr>
        <p:txBody>
          <a:bodyPr>
            <a:noAutofit/>
          </a:bodyPr>
          <a:lstStyle/>
          <a:p>
            <a:pPr marL="0" indent="0">
              <a:spcBef>
                <a:spcPts val="0"/>
              </a:spcBef>
              <a:buNone/>
            </a:pPr>
            <a:r>
              <a:rPr lang="en-US" dirty="0">
                <a:latin typeface="Corbel"/>
                <a:cs typeface="Corbel"/>
              </a:rPr>
              <a:t>Now the works of the flesh are evident: sexual immorality, impurity, sensuality</a:t>
            </a:r>
            <a:r>
              <a:rPr lang="en-US" dirty="0" smtClean="0">
                <a:latin typeface="Corbel"/>
                <a:cs typeface="Corbel"/>
              </a:rPr>
              <a:t>,</a:t>
            </a:r>
            <a:r>
              <a:rPr lang="en-US" dirty="0">
                <a:latin typeface="Corbel"/>
                <a:cs typeface="Corbel"/>
              </a:rPr>
              <a:t> idolatry, sorcery, enmity, strife, jealousy, fits of anger, rivalries, dissensions, divisions</a:t>
            </a:r>
            <a:r>
              <a:rPr lang="en-US" dirty="0" smtClean="0">
                <a:latin typeface="Corbel"/>
                <a:cs typeface="Corbel"/>
              </a:rPr>
              <a:t>,</a:t>
            </a:r>
            <a:r>
              <a:rPr lang="en-US" dirty="0">
                <a:latin typeface="Corbel"/>
                <a:cs typeface="Corbel"/>
              </a:rPr>
              <a:t> envy</a:t>
            </a:r>
            <a:r>
              <a:rPr lang="en-US" dirty="0" smtClean="0">
                <a:latin typeface="Corbel"/>
                <a:cs typeface="Corbel"/>
              </a:rPr>
              <a:t>,</a:t>
            </a:r>
            <a:r>
              <a:rPr lang="en-US" dirty="0">
                <a:latin typeface="Corbel"/>
                <a:cs typeface="Corbel"/>
              </a:rPr>
              <a:t> </a:t>
            </a:r>
            <a:r>
              <a:rPr lang="en-US" dirty="0" smtClean="0">
                <a:latin typeface="Corbel"/>
                <a:cs typeface="Corbel"/>
              </a:rPr>
              <a:t>drunkenness</a:t>
            </a:r>
            <a:r>
              <a:rPr lang="en-US" dirty="0">
                <a:latin typeface="Corbel"/>
                <a:cs typeface="Corbel"/>
              </a:rPr>
              <a:t>, orgies, and things like these. I warn you, as I warned you before, that those who do such things will not inherit the kingdom of God</a:t>
            </a:r>
            <a:r>
              <a:rPr lang="en-US" dirty="0" smtClean="0">
                <a:latin typeface="Corbel"/>
                <a:cs typeface="Corbel"/>
              </a:rPr>
              <a:t>. Gal. 5.19-21</a:t>
            </a:r>
            <a:endParaRPr lang="en-US" dirty="0">
              <a:latin typeface="Corbel"/>
              <a:cs typeface="Corbel"/>
            </a:endParaRPr>
          </a:p>
        </p:txBody>
      </p:sp>
    </p:spTree>
    <p:extLst>
      <p:ext uri="{BB962C8B-B14F-4D97-AF65-F5344CB8AC3E}">
        <p14:creationId xmlns:p14="http://schemas.microsoft.com/office/powerpoint/2010/main" val="2936917889"/>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77914"/>
            <a:ext cx="8229600" cy="4087153"/>
          </a:xfrm>
        </p:spPr>
        <p:txBody>
          <a:bodyPr>
            <a:noAutofit/>
          </a:bodyPr>
          <a:lstStyle/>
          <a:p>
            <a:pPr marL="0" indent="0" algn="ctr">
              <a:spcBef>
                <a:spcPts val="0"/>
              </a:spcBef>
              <a:buNone/>
            </a:pPr>
            <a:r>
              <a:rPr lang="en-US" sz="3600" b="1" dirty="0">
                <a:latin typeface="Corbel"/>
                <a:cs typeface="Corbel"/>
              </a:rPr>
              <a:t>The good person out of his good treasure brings forth good, and the evil person out of his evil treasure brings forth evil</a:t>
            </a:r>
            <a:r>
              <a:rPr lang="en-US" sz="3600" b="1" dirty="0" smtClean="0">
                <a:latin typeface="Corbel"/>
                <a:cs typeface="Corbel"/>
              </a:rPr>
              <a:t>.</a:t>
            </a:r>
            <a:r>
              <a:rPr lang="en-US" sz="3600" b="1" dirty="0">
                <a:latin typeface="Corbel"/>
                <a:cs typeface="Corbel"/>
              </a:rPr>
              <a:t> I tell you, on the day of judgment people will give account for every careless word they </a:t>
            </a:r>
            <a:r>
              <a:rPr lang="en-US" sz="3600" b="1" dirty="0" smtClean="0">
                <a:latin typeface="Corbel"/>
                <a:cs typeface="Corbel"/>
              </a:rPr>
              <a:t>speak</a:t>
            </a:r>
          </a:p>
          <a:p>
            <a:pPr marL="0" indent="0" algn="ctr">
              <a:spcBef>
                <a:spcPts val="0"/>
              </a:spcBef>
              <a:buNone/>
            </a:pPr>
            <a:r>
              <a:rPr lang="en-US" sz="4000" b="1" dirty="0" smtClean="0">
                <a:latin typeface="Corbel"/>
                <a:cs typeface="Corbel"/>
              </a:rPr>
              <a:t>Matt. 12.35-36</a:t>
            </a:r>
          </a:p>
        </p:txBody>
      </p:sp>
    </p:spTree>
    <p:extLst>
      <p:ext uri="{BB962C8B-B14F-4D97-AF65-F5344CB8AC3E}">
        <p14:creationId xmlns:p14="http://schemas.microsoft.com/office/powerpoint/2010/main" val="156256088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Corbel"/>
                <a:cs typeface="Corbel"/>
              </a:rPr>
              <a:t>Defining Gossip</a:t>
            </a:r>
            <a:endParaRPr lang="en-US" b="1" dirty="0">
              <a:latin typeface="Corbel"/>
              <a:cs typeface="Corbel"/>
            </a:endParaRPr>
          </a:p>
        </p:txBody>
      </p:sp>
      <p:sp>
        <p:nvSpPr>
          <p:cNvPr id="3" name="Content Placeholder 2"/>
          <p:cNvSpPr>
            <a:spLocks noGrp="1"/>
          </p:cNvSpPr>
          <p:nvPr>
            <p:ph idx="1"/>
          </p:nvPr>
        </p:nvSpPr>
        <p:spPr>
          <a:xfrm>
            <a:off x="457200" y="1600200"/>
            <a:ext cx="8229600" cy="5257800"/>
          </a:xfrm>
        </p:spPr>
        <p:txBody>
          <a:bodyPr>
            <a:normAutofit/>
          </a:bodyPr>
          <a:lstStyle/>
          <a:p>
            <a:pPr marL="0" indent="0">
              <a:spcBef>
                <a:spcPts val="0"/>
              </a:spcBef>
              <a:buNone/>
            </a:pPr>
            <a:r>
              <a:rPr lang="en-US" dirty="0" smtClean="0">
                <a:latin typeface="Corbel"/>
                <a:cs typeface="Corbel"/>
              </a:rPr>
              <a:t>Slander</a:t>
            </a:r>
            <a:r>
              <a:rPr lang="en-US" dirty="0">
                <a:latin typeface="Corbel"/>
                <a:cs typeface="Corbel"/>
              </a:rPr>
              <a:t>: To make a false spoken statement that causes people to have a bad opinion of someone. </a:t>
            </a:r>
            <a:r>
              <a:rPr lang="en-US" sz="1800" dirty="0" err="1">
                <a:latin typeface="Corbel"/>
                <a:cs typeface="Corbel"/>
              </a:rPr>
              <a:t>www.merriam-webster.com</a:t>
            </a:r>
            <a:r>
              <a:rPr lang="en-US" sz="1800" dirty="0">
                <a:latin typeface="Corbel"/>
                <a:cs typeface="Corbel"/>
              </a:rPr>
              <a:t> </a:t>
            </a:r>
            <a:endParaRPr lang="en-US" sz="1800" dirty="0" smtClean="0">
              <a:latin typeface="Corbel"/>
              <a:cs typeface="Corbel"/>
            </a:endParaRPr>
          </a:p>
          <a:p>
            <a:pPr marL="0" indent="0">
              <a:spcBef>
                <a:spcPts val="0"/>
              </a:spcBef>
              <a:buNone/>
            </a:pPr>
            <a:endParaRPr lang="en-US" dirty="0" smtClean="0">
              <a:latin typeface="Corbel"/>
              <a:cs typeface="Corbel"/>
            </a:endParaRPr>
          </a:p>
          <a:p>
            <a:pPr marL="0" indent="0">
              <a:spcBef>
                <a:spcPts val="0"/>
              </a:spcBef>
              <a:buNone/>
            </a:pPr>
            <a:r>
              <a:rPr lang="en-US" dirty="0" smtClean="0">
                <a:latin typeface="Corbel"/>
                <a:cs typeface="Corbel"/>
              </a:rPr>
              <a:t>Tattling</a:t>
            </a:r>
            <a:r>
              <a:rPr lang="en-US" dirty="0">
                <a:latin typeface="Corbel"/>
                <a:cs typeface="Corbel"/>
              </a:rPr>
              <a:t>: Gossip; idle talk. </a:t>
            </a:r>
            <a:r>
              <a:rPr lang="en-US" sz="1800" dirty="0" err="1">
                <a:latin typeface="Corbel"/>
                <a:cs typeface="Corbel"/>
              </a:rPr>
              <a:t>www.oxforddictionaries.com</a:t>
            </a:r>
            <a:endParaRPr lang="en-US" sz="1800" dirty="0">
              <a:latin typeface="Corbel"/>
              <a:cs typeface="Corbel"/>
            </a:endParaRPr>
          </a:p>
          <a:p>
            <a:pPr marL="0" indent="0">
              <a:spcBef>
                <a:spcPts val="0"/>
              </a:spcBef>
              <a:buNone/>
            </a:pPr>
            <a:endParaRPr lang="en-US" dirty="0" smtClean="0">
              <a:latin typeface="Corbel"/>
              <a:cs typeface="Corbel"/>
            </a:endParaRPr>
          </a:p>
          <a:p>
            <a:pPr marL="0" indent="0">
              <a:spcBef>
                <a:spcPts val="0"/>
              </a:spcBef>
              <a:buNone/>
            </a:pPr>
            <a:r>
              <a:rPr lang="en-US" dirty="0" smtClean="0">
                <a:latin typeface="Corbel"/>
                <a:cs typeface="Corbel"/>
              </a:rPr>
              <a:t>Backbiting</a:t>
            </a:r>
            <a:r>
              <a:rPr lang="en-US" dirty="0">
                <a:latin typeface="Corbel"/>
                <a:cs typeface="Corbel"/>
              </a:rPr>
              <a:t>: Malicious talk about someone who is not present. </a:t>
            </a:r>
            <a:r>
              <a:rPr lang="en-US" sz="1800" dirty="0" err="1">
                <a:latin typeface="Corbel"/>
                <a:cs typeface="Corbel"/>
              </a:rPr>
              <a:t>www.oxforddictionaries.com</a:t>
            </a:r>
            <a:endParaRPr lang="en-US" sz="1800" dirty="0">
              <a:latin typeface="Corbel"/>
              <a:cs typeface="Corbel"/>
            </a:endParaRPr>
          </a:p>
        </p:txBody>
      </p:sp>
    </p:spTree>
    <p:extLst>
      <p:ext uri="{BB962C8B-B14F-4D97-AF65-F5344CB8AC3E}">
        <p14:creationId xmlns:p14="http://schemas.microsoft.com/office/powerpoint/2010/main" val="7476808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Corbel"/>
                <a:cs typeface="Corbel"/>
              </a:rPr>
              <a:t>Gossip i</a:t>
            </a:r>
            <a:r>
              <a:rPr lang="en-US" b="1" dirty="0" smtClean="0">
                <a:latin typeface="Corbel"/>
                <a:cs typeface="Corbel"/>
              </a:rPr>
              <a:t>s CONDEMNED: Lev. </a:t>
            </a:r>
            <a:r>
              <a:rPr lang="en-US" b="1" dirty="0" smtClean="0">
                <a:latin typeface="Corbel"/>
                <a:cs typeface="Corbel"/>
              </a:rPr>
              <a:t>19.16</a:t>
            </a:r>
            <a:endParaRPr lang="en-US" b="1" dirty="0">
              <a:latin typeface="Corbel"/>
              <a:cs typeface="Corbel"/>
            </a:endParaRPr>
          </a:p>
        </p:txBody>
      </p:sp>
      <p:sp>
        <p:nvSpPr>
          <p:cNvPr id="3" name="Content Placeholder 2"/>
          <p:cNvSpPr>
            <a:spLocks noGrp="1"/>
          </p:cNvSpPr>
          <p:nvPr>
            <p:ph idx="1"/>
          </p:nvPr>
        </p:nvSpPr>
        <p:spPr>
          <a:xfrm>
            <a:off x="457200" y="1600200"/>
            <a:ext cx="8229600" cy="5257800"/>
          </a:xfrm>
        </p:spPr>
        <p:txBody>
          <a:bodyPr>
            <a:normAutofit fontScale="85000" lnSpcReduction="20000"/>
          </a:bodyPr>
          <a:lstStyle/>
          <a:p>
            <a:pPr marL="0" indent="0">
              <a:spcBef>
                <a:spcPts val="0"/>
              </a:spcBef>
              <a:buNone/>
            </a:pPr>
            <a:r>
              <a:rPr lang="en-US" dirty="0" smtClean="0">
                <a:latin typeface="Corbel"/>
                <a:cs typeface="Corbel"/>
              </a:rPr>
              <a:t>NKJV</a:t>
            </a:r>
            <a:r>
              <a:rPr lang="en-US" dirty="0">
                <a:latin typeface="Corbel"/>
                <a:cs typeface="Corbel"/>
              </a:rPr>
              <a:t>: You shall not go about as a talebearer among your people; nor shall you take a stand against the life of your neighbor: I am the Lord.</a:t>
            </a:r>
          </a:p>
          <a:p>
            <a:pPr marL="0" indent="0">
              <a:spcBef>
                <a:spcPts val="0"/>
              </a:spcBef>
              <a:buNone/>
            </a:pPr>
            <a:endParaRPr lang="en-US" dirty="0" smtClean="0">
              <a:latin typeface="Corbel"/>
              <a:cs typeface="Corbel"/>
            </a:endParaRPr>
          </a:p>
          <a:p>
            <a:pPr marL="0" indent="0">
              <a:spcBef>
                <a:spcPts val="0"/>
              </a:spcBef>
              <a:buNone/>
            </a:pPr>
            <a:r>
              <a:rPr lang="en-US" dirty="0" smtClean="0">
                <a:latin typeface="Corbel"/>
                <a:cs typeface="Corbel"/>
              </a:rPr>
              <a:t>ESV</a:t>
            </a:r>
            <a:r>
              <a:rPr lang="en-US" dirty="0">
                <a:latin typeface="Corbel"/>
                <a:cs typeface="Corbel"/>
              </a:rPr>
              <a:t>: You shall not go around as a slanderer among your people, and you shall not stand up against the life of your neighbor: I am the Lord.</a:t>
            </a:r>
          </a:p>
          <a:p>
            <a:pPr marL="0" indent="0">
              <a:spcBef>
                <a:spcPts val="0"/>
              </a:spcBef>
              <a:buNone/>
            </a:pPr>
            <a:endParaRPr lang="en-US" dirty="0" smtClean="0">
              <a:latin typeface="Corbel"/>
              <a:cs typeface="Corbel"/>
            </a:endParaRPr>
          </a:p>
          <a:p>
            <a:pPr marL="0" indent="0">
              <a:spcBef>
                <a:spcPts val="0"/>
              </a:spcBef>
              <a:buNone/>
            </a:pPr>
            <a:r>
              <a:rPr lang="en-US" dirty="0" smtClean="0">
                <a:latin typeface="Corbel"/>
                <a:cs typeface="Corbel"/>
              </a:rPr>
              <a:t>NIV</a:t>
            </a:r>
            <a:r>
              <a:rPr lang="en-US" dirty="0">
                <a:latin typeface="Corbel"/>
                <a:cs typeface="Corbel"/>
              </a:rPr>
              <a:t>: Do not go about spreading slander among your people. Do not do </a:t>
            </a:r>
            <a:r>
              <a:rPr lang="en-US" dirty="0" smtClean="0">
                <a:latin typeface="Corbel"/>
                <a:cs typeface="Corbel"/>
              </a:rPr>
              <a:t>anything </a:t>
            </a:r>
            <a:r>
              <a:rPr lang="en-US" dirty="0">
                <a:latin typeface="Corbel"/>
                <a:cs typeface="Corbel"/>
              </a:rPr>
              <a:t>that endangers your neighbor’s life. I am the Lord.</a:t>
            </a:r>
          </a:p>
          <a:p>
            <a:pPr marL="0" indent="0">
              <a:spcBef>
                <a:spcPts val="0"/>
              </a:spcBef>
              <a:buNone/>
            </a:pPr>
            <a:endParaRPr lang="en-US" dirty="0" smtClean="0">
              <a:latin typeface="Corbel"/>
              <a:cs typeface="Corbel"/>
            </a:endParaRPr>
          </a:p>
          <a:p>
            <a:pPr marL="0" indent="0">
              <a:spcBef>
                <a:spcPts val="0"/>
              </a:spcBef>
              <a:buNone/>
            </a:pPr>
            <a:r>
              <a:rPr lang="en-US" dirty="0" smtClean="0">
                <a:latin typeface="Corbel"/>
                <a:cs typeface="Corbel"/>
              </a:rPr>
              <a:t>ERV</a:t>
            </a:r>
            <a:r>
              <a:rPr lang="en-US" dirty="0">
                <a:latin typeface="Corbel"/>
                <a:cs typeface="Corbel"/>
              </a:rPr>
              <a:t>: You must not go around spreading false stories against other people. Don’t do anything that would put your neighbor’s life in danger. I am the Lord</a:t>
            </a:r>
            <a:r>
              <a:rPr lang="en-US" dirty="0" smtClean="0">
                <a:latin typeface="Corbel"/>
                <a:cs typeface="Corbel"/>
              </a:rPr>
              <a:t>.</a:t>
            </a:r>
            <a:endParaRPr lang="en-US" dirty="0">
              <a:latin typeface="Corbel"/>
              <a:cs typeface="Corbel"/>
            </a:endParaRPr>
          </a:p>
        </p:txBody>
      </p:sp>
    </p:spTree>
    <p:extLst>
      <p:ext uri="{BB962C8B-B14F-4D97-AF65-F5344CB8AC3E}">
        <p14:creationId xmlns:p14="http://schemas.microsoft.com/office/powerpoint/2010/main" val="270885730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Corbel"/>
                <a:cs typeface="Corbel"/>
              </a:rPr>
              <a:t>Gossips tell SECRETS: Prov. </a:t>
            </a:r>
            <a:r>
              <a:rPr lang="en-US" b="1" dirty="0" smtClean="0">
                <a:latin typeface="Corbel"/>
                <a:cs typeface="Corbel"/>
              </a:rPr>
              <a:t>11.13</a:t>
            </a:r>
            <a:endParaRPr lang="en-US" b="1" dirty="0">
              <a:latin typeface="Corbel"/>
              <a:cs typeface="Corbel"/>
            </a:endParaRPr>
          </a:p>
        </p:txBody>
      </p:sp>
      <p:sp>
        <p:nvSpPr>
          <p:cNvPr id="3" name="Content Placeholder 2"/>
          <p:cNvSpPr>
            <a:spLocks noGrp="1"/>
          </p:cNvSpPr>
          <p:nvPr>
            <p:ph idx="1"/>
          </p:nvPr>
        </p:nvSpPr>
        <p:spPr>
          <a:xfrm>
            <a:off x="457200" y="1600200"/>
            <a:ext cx="8229600" cy="5257800"/>
          </a:xfrm>
        </p:spPr>
        <p:txBody>
          <a:bodyPr>
            <a:normAutofit fontScale="92500" lnSpcReduction="10000"/>
          </a:bodyPr>
          <a:lstStyle/>
          <a:p>
            <a:pPr marL="0" indent="0">
              <a:spcBef>
                <a:spcPts val="0"/>
              </a:spcBef>
              <a:buNone/>
            </a:pPr>
            <a:r>
              <a:rPr lang="en-US" dirty="0" smtClean="0">
                <a:latin typeface="Corbel"/>
                <a:cs typeface="Corbel"/>
              </a:rPr>
              <a:t>NKJV: A talebearer reveals secrets, But he who is of a faithful spirit conceals a matter.</a:t>
            </a:r>
          </a:p>
          <a:p>
            <a:pPr marL="0" indent="0">
              <a:spcBef>
                <a:spcPts val="0"/>
              </a:spcBef>
              <a:buNone/>
            </a:pPr>
            <a:endParaRPr lang="en-US" dirty="0" smtClean="0">
              <a:latin typeface="Corbel"/>
              <a:cs typeface="Corbel"/>
            </a:endParaRPr>
          </a:p>
          <a:p>
            <a:pPr marL="0" indent="0">
              <a:spcBef>
                <a:spcPts val="0"/>
              </a:spcBef>
              <a:buNone/>
            </a:pPr>
            <a:r>
              <a:rPr lang="en-US" dirty="0" smtClean="0">
                <a:latin typeface="Corbel"/>
                <a:cs typeface="Corbel"/>
              </a:rPr>
              <a:t>ESV: Whoever goes about slandering reveals secrets, but he who is trustworthy in spirit keeps a thing covered.</a:t>
            </a:r>
          </a:p>
          <a:p>
            <a:pPr marL="0" indent="0">
              <a:spcBef>
                <a:spcPts val="0"/>
              </a:spcBef>
              <a:buNone/>
            </a:pPr>
            <a:endParaRPr lang="en-US" dirty="0" smtClean="0">
              <a:latin typeface="Corbel"/>
              <a:cs typeface="Corbel"/>
            </a:endParaRPr>
          </a:p>
          <a:p>
            <a:pPr marL="0" indent="0">
              <a:spcBef>
                <a:spcPts val="0"/>
              </a:spcBef>
              <a:buNone/>
            </a:pPr>
            <a:r>
              <a:rPr lang="en-US" dirty="0" smtClean="0">
                <a:latin typeface="Corbel"/>
                <a:cs typeface="Corbel"/>
              </a:rPr>
              <a:t>NIV: A gossip betrays a confidence, but a trustworthy person keeps a secret.</a:t>
            </a:r>
          </a:p>
          <a:p>
            <a:pPr marL="0" indent="0">
              <a:spcBef>
                <a:spcPts val="0"/>
              </a:spcBef>
              <a:buNone/>
            </a:pPr>
            <a:endParaRPr lang="en-US" dirty="0" smtClean="0">
              <a:latin typeface="Corbel"/>
              <a:cs typeface="Corbel"/>
            </a:endParaRPr>
          </a:p>
          <a:p>
            <a:pPr marL="0" indent="0">
              <a:spcBef>
                <a:spcPts val="0"/>
              </a:spcBef>
              <a:buNone/>
            </a:pPr>
            <a:r>
              <a:rPr lang="en-US" dirty="0" smtClean="0">
                <a:latin typeface="Corbel"/>
                <a:cs typeface="Corbel"/>
              </a:rPr>
              <a:t>ERV: People who tell secrets about others cannot be trusted. Those who can be trusted keep quiet.</a:t>
            </a:r>
          </a:p>
        </p:txBody>
      </p:sp>
    </p:spTree>
    <p:extLst>
      <p:ext uri="{BB962C8B-B14F-4D97-AF65-F5344CB8AC3E}">
        <p14:creationId xmlns:p14="http://schemas.microsoft.com/office/powerpoint/2010/main" val="292602423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latin typeface="Corbel"/>
                <a:cs typeface="Corbel"/>
              </a:rPr>
              <a:t>Gossip </a:t>
            </a:r>
            <a:r>
              <a:rPr lang="en-US" sz="3200" b="1" dirty="0" smtClean="0">
                <a:latin typeface="Corbel"/>
                <a:cs typeface="Corbel"/>
              </a:rPr>
              <a:t>destroys FRIENDSHIPS: Prov. </a:t>
            </a:r>
            <a:r>
              <a:rPr lang="en-US" sz="3200" b="1" dirty="0" smtClean="0">
                <a:latin typeface="Corbel"/>
                <a:cs typeface="Corbel"/>
              </a:rPr>
              <a:t>16.28</a:t>
            </a:r>
            <a:endParaRPr lang="en-US" sz="3200" b="1" dirty="0">
              <a:latin typeface="Corbel"/>
              <a:cs typeface="Corbel"/>
            </a:endParaRPr>
          </a:p>
        </p:txBody>
      </p:sp>
      <p:sp>
        <p:nvSpPr>
          <p:cNvPr id="3" name="Content Placeholder 2"/>
          <p:cNvSpPr>
            <a:spLocks noGrp="1"/>
          </p:cNvSpPr>
          <p:nvPr>
            <p:ph idx="1"/>
          </p:nvPr>
        </p:nvSpPr>
        <p:spPr>
          <a:xfrm>
            <a:off x="457200" y="1600200"/>
            <a:ext cx="8229600" cy="5257800"/>
          </a:xfrm>
        </p:spPr>
        <p:txBody>
          <a:bodyPr>
            <a:normAutofit fontScale="92500"/>
          </a:bodyPr>
          <a:lstStyle/>
          <a:p>
            <a:pPr marL="0" indent="0">
              <a:spcBef>
                <a:spcPts val="0"/>
              </a:spcBef>
              <a:buNone/>
            </a:pPr>
            <a:r>
              <a:rPr lang="en-US" dirty="0" smtClean="0">
                <a:latin typeface="Corbel"/>
                <a:cs typeface="Corbel"/>
              </a:rPr>
              <a:t>NKJV: A perverse man sows strife, And a whisperer separates the best of friends.</a:t>
            </a:r>
          </a:p>
          <a:p>
            <a:pPr marL="0" indent="0">
              <a:spcBef>
                <a:spcPts val="0"/>
              </a:spcBef>
              <a:buNone/>
            </a:pPr>
            <a:endParaRPr lang="en-US" dirty="0" smtClean="0">
              <a:latin typeface="Corbel"/>
              <a:cs typeface="Corbel"/>
            </a:endParaRPr>
          </a:p>
          <a:p>
            <a:pPr marL="0" indent="0">
              <a:spcBef>
                <a:spcPts val="0"/>
              </a:spcBef>
              <a:buNone/>
            </a:pPr>
            <a:r>
              <a:rPr lang="en-US" dirty="0" smtClean="0">
                <a:latin typeface="Corbel"/>
                <a:cs typeface="Corbel"/>
              </a:rPr>
              <a:t>ESV: A dishonest man spreads strife, and a whisperer separates close friends.</a:t>
            </a:r>
          </a:p>
          <a:p>
            <a:pPr marL="0" indent="0">
              <a:spcBef>
                <a:spcPts val="0"/>
              </a:spcBef>
              <a:buNone/>
            </a:pPr>
            <a:endParaRPr lang="en-US" dirty="0" smtClean="0">
              <a:latin typeface="Corbel"/>
              <a:cs typeface="Corbel"/>
            </a:endParaRPr>
          </a:p>
          <a:p>
            <a:pPr marL="0" indent="0">
              <a:spcBef>
                <a:spcPts val="0"/>
              </a:spcBef>
              <a:buNone/>
            </a:pPr>
            <a:r>
              <a:rPr lang="en-US" dirty="0" smtClean="0">
                <a:latin typeface="Corbel"/>
                <a:cs typeface="Corbel"/>
              </a:rPr>
              <a:t>NIV: A perverse person stirs up conflict, and a gossip separates close friends.</a:t>
            </a:r>
          </a:p>
          <a:p>
            <a:pPr marL="0" indent="0">
              <a:spcBef>
                <a:spcPts val="0"/>
              </a:spcBef>
              <a:buNone/>
            </a:pPr>
            <a:endParaRPr lang="en-US" dirty="0" smtClean="0">
              <a:latin typeface="Corbel"/>
              <a:cs typeface="Corbel"/>
            </a:endParaRPr>
          </a:p>
          <a:p>
            <a:pPr marL="0" indent="0">
              <a:spcBef>
                <a:spcPts val="0"/>
              </a:spcBef>
              <a:buNone/>
            </a:pPr>
            <a:r>
              <a:rPr lang="en-US" dirty="0" smtClean="0">
                <a:latin typeface="Corbel"/>
                <a:cs typeface="Corbel"/>
              </a:rPr>
              <a:t>ERV: Troublemakers are always causing problems. Their gossip breaks up the closest of friends.</a:t>
            </a:r>
          </a:p>
        </p:txBody>
      </p:sp>
    </p:spTree>
    <p:extLst>
      <p:ext uri="{BB962C8B-B14F-4D97-AF65-F5344CB8AC3E}">
        <p14:creationId xmlns:p14="http://schemas.microsoft.com/office/powerpoint/2010/main" val="136432804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latin typeface="Corbel"/>
                <a:cs typeface="Corbel"/>
              </a:rPr>
              <a:t>Gossip </a:t>
            </a:r>
            <a:r>
              <a:rPr lang="en-US" sz="3200" b="1" dirty="0" smtClean="0">
                <a:latin typeface="Corbel"/>
                <a:cs typeface="Corbel"/>
              </a:rPr>
              <a:t>destroys FRIENDSHIPS: Prov. </a:t>
            </a:r>
            <a:r>
              <a:rPr lang="en-US" sz="3200" b="1" dirty="0" smtClean="0">
                <a:latin typeface="Corbel"/>
                <a:cs typeface="Corbel"/>
              </a:rPr>
              <a:t>17.9</a:t>
            </a:r>
            <a:endParaRPr lang="en-US" sz="3200" b="1" dirty="0">
              <a:latin typeface="Corbel"/>
              <a:cs typeface="Corbel"/>
            </a:endParaRPr>
          </a:p>
        </p:txBody>
      </p:sp>
      <p:sp>
        <p:nvSpPr>
          <p:cNvPr id="3" name="Content Placeholder 2"/>
          <p:cNvSpPr>
            <a:spLocks noGrp="1"/>
          </p:cNvSpPr>
          <p:nvPr>
            <p:ph idx="1"/>
          </p:nvPr>
        </p:nvSpPr>
        <p:spPr>
          <a:xfrm>
            <a:off x="457200" y="1600200"/>
            <a:ext cx="8229600" cy="5257800"/>
          </a:xfrm>
        </p:spPr>
        <p:txBody>
          <a:bodyPr>
            <a:normAutofit fontScale="85000" lnSpcReduction="10000"/>
          </a:bodyPr>
          <a:lstStyle/>
          <a:p>
            <a:pPr marL="0" indent="0">
              <a:buNone/>
            </a:pPr>
            <a:r>
              <a:rPr lang="en-US" dirty="0" smtClean="0">
                <a:latin typeface="Corbel"/>
                <a:cs typeface="Corbel"/>
              </a:rPr>
              <a:t>NKJV</a:t>
            </a:r>
            <a:r>
              <a:rPr lang="en-US" dirty="0">
                <a:latin typeface="Corbel"/>
                <a:cs typeface="Corbel"/>
              </a:rPr>
              <a:t>: He who covers a transgression seeks love, But he who repeats a matter separates friends.</a:t>
            </a:r>
          </a:p>
          <a:p>
            <a:pPr marL="0" indent="0">
              <a:buNone/>
            </a:pPr>
            <a:endParaRPr lang="en-US" dirty="0" smtClean="0">
              <a:latin typeface="Corbel"/>
              <a:cs typeface="Corbel"/>
            </a:endParaRPr>
          </a:p>
          <a:p>
            <a:pPr marL="0" indent="0">
              <a:buNone/>
            </a:pPr>
            <a:r>
              <a:rPr lang="en-US" dirty="0" smtClean="0">
                <a:latin typeface="Corbel"/>
                <a:cs typeface="Corbel"/>
              </a:rPr>
              <a:t>ESV</a:t>
            </a:r>
            <a:r>
              <a:rPr lang="en-US" dirty="0">
                <a:latin typeface="Corbel"/>
                <a:cs typeface="Corbel"/>
              </a:rPr>
              <a:t>: Whoever covers an offense seeks love, but he who repeats a matter separates close friends.</a:t>
            </a:r>
          </a:p>
          <a:p>
            <a:pPr marL="0" indent="0">
              <a:buNone/>
            </a:pPr>
            <a:endParaRPr lang="en-US" dirty="0" smtClean="0">
              <a:latin typeface="Corbel"/>
              <a:cs typeface="Corbel"/>
            </a:endParaRPr>
          </a:p>
          <a:p>
            <a:pPr marL="0" indent="0">
              <a:buNone/>
            </a:pPr>
            <a:r>
              <a:rPr lang="en-US" dirty="0" smtClean="0">
                <a:latin typeface="Corbel"/>
                <a:cs typeface="Corbel"/>
              </a:rPr>
              <a:t>NIV</a:t>
            </a:r>
            <a:r>
              <a:rPr lang="en-US" dirty="0">
                <a:latin typeface="Corbel"/>
                <a:cs typeface="Corbel"/>
              </a:rPr>
              <a:t>: Whoever would foster love covers over an offense, but whoever repeats the matter separates close friends.</a:t>
            </a:r>
          </a:p>
          <a:p>
            <a:pPr marL="0" indent="0">
              <a:buNone/>
            </a:pPr>
            <a:endParaRPr lang="en-US" dirty="0" smtClean="0">
              <a:latin typeface="Corbel"/>
              <a:cs typeface="Corbel"/>
            </a:endParaRPr>
          </a:p>
          <a:p>
            <a:pPr marL="0" indent="0">
              <a:buNone/>
            </a:pPr>
            <a:r>
              <a:rPr lang="en-US" dirty="0" smtClean="0">
                <a:latin typeface="Corbel"/>
                <a:cs typeface="Corbel"/>
              </a:rPr>
              <a:t>ERV</a:t>
            </a:r>
            <a:r>
              <a:rPr lang="en-US" dirty="0">
                <a:latin typeface="Corbel"/>
                <a:cs typeface="Corbel"/>
              </a:rPr>
              <a:t>: Forgive someone, and you will strengthen your friendship. Keep reminding them, and you will destroy it.</a:t>
            </a:r>
          </a:p>
        </p:txBody>
      </p:sp>
    </p:spTree>
    <p:extLst>
      <p:ext uri="{BB962C8B-B14F-4D97-AF65-F5344CB8AC3E}">
        <p14:creationId xmlns:p14="http://schemas.microsoft.com/office/powerpoint/2010/main" val="407852922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latin typeface="Corbel"/>
                <a:cs typeface="Corbel"/>
              </a:rPr>
              <a:t>Gossips tell secrets; </a:t>
            </a:r>
            <a:r>
              <a:rPr lang="en-US" sz="3200" b="1" dirty="0" smtClean="0">
                <a:latin typeface="Corbel"/>
                <a:cs typeface="Corbel"/>
              </a:rPr>
              <a:t>AVOID them: Prov</a:t>
            </a:r>
            <a:r>
              <a:rPr lang="en-US" sz="3200" b="1" dirty="0">
                <a:latin typeface="Corbel"/>
                <a:cs typeface="Corbel"/>
              </a:rPr>
              <a:t>. </a:t>
            </a:r>
            <a:r>
              <a:rPr lang="en-US" sz="3200" b="1" dirty="0" smtClean="0">
                <a:latin typeface="Corbel"/>
                <a:cs typeface="Corbel"/>
              </a:rPr>
              <a:t>20.19</a:t>
            </a:r>
            <a:endParaRPr lang="en-US" sz="3200" b="1" dirty="0">
              <a:latin typeface="Corbel"/>
              <a:cs typeface="Corbel"/>
            </a:endParaRPr>
          </a:p>
        </p:txBody>
      </p:sp>
      <p:sp>
        <p:nvSpPr>
          <p:cNvPr id="3" name="Content Placeholder 2"/>
          <p:cNvSpPr>
            <a:spLocks noGrp="1"/>
          </p:cNvSpPr>
          <p:nvPr>
            <p:ph idx="1"/>
          </p:nvPr>
        </p:nvSpPr>
        <p:spPr>
          <a:xfrm>
            <a:off x="457200" y="1600200"/>
            <a:ext cx="8229600" cy="5257800"/>
          </a:xfrm>
        </p:spPr>
        <p:txBody>
          <a:bodyPr>
            <a:normAutofit fontScale="85000" lnSpcReduction="20000"/>
          </a:bodyPr>
          <a:lstStyle/>
          <a:p>
            <a:pPr marL="0" indent="0">
              <a:buNone/>
            </a:pPr>
            <a:r>
              <a:rPr lang="en-US" dirty="0" smtClean="0">
                <a:latin typeface="Corbel"/>
                <a:cs typeface="Corbel"/>
              </a:rPr>
              <a:t>NKJV: He who goes about as a talebearer reveals secrets; Therefore do not associate with one who flatters with his lips.</a:t>
            </a:r>
          </a:p>
          <a:p>
            <a:pPr marL="0" indent="0">
              <a:buNone/>
            </a:pPr>
            <a:endParaRPr lang="en-US" dirty="0" smtClean="0">
              <a:latin typeface="Corbel"/>
              <a:cs typeface="Corbel"/>
            </a:endParaRPr>
          </a:p>
          <a:p>
            <a:pPr marL="0" indent="0">
              <a:buNone/>
            </a:pPr>
            <a:r>
              <a:rPr lang="en-US" dirty="0" smtClean="0">
                <a:latin typeface="Corbel"/>
                <a:cs typeface="Corbel"/>
              </a:rPr>
              <a:t>ESV: Whoever goes about slandering reveals secrets; therefore do not associate with a simple babbler.</a:t>
            </a:r>
          </a:p>
          <a:p>
            <a:pPr marL="0" indent="0">
              <a:buNone/>
            </a:pPr>
            <a:endParaRPr lang="en-US" dirty="0" smtClean="0">
              <a:latin typeface="Corbel"/>
              <a:cs typeface="Corbel"/>
            </a:endParaRPr>
          </a:p>
          <a:p>
            <a:pPr marL="0" indent="0">
              <a:buNone/>
            </a:pPr>
            <a:r>
              <a:rPr lang="en-US" dirty="0" smtClean="0">
                <a:latin typeface="Corbel"/>
                <a:cs typeface="Corbel"/>
              </a:rPr>
              <a:t>NIV: A gossip betrays a confidence; so avoid anyone who talks too much.</a:t>
            </a:r>
          </a:p>
          <a:p>
            <a:pPr marL="0" indent="0">
              <a:buNone/>
            </a:pPr>
            <a:endParaRPr lang="en-US" dirty="0" smtClean="0">
              <a:latin typeface="Corbel"/>
              <a:cs typeface="Corbel"/>
            </a:endParaRPr>
          </a:p>
          <a:p>
            <a:pPr marL="0" indent="0">
              <a:buNone/>
            </a:pPr>
            <a:r>
              <a:rPr lang="en-US" dirty="0" smtClean="0">
                <a:latin typeface="Corbel"/>
                <a:cs typeface="Corbel"/>
              </a:rPr>
              <a:t>ERV: You cannot trust someone who would talk about things told in private. So don’t be friends with someone who talks too much.</a:t>
            </a:r>
          </a:p>
        </p:txBody>
      </p:sp>
    </p:spTree>
    <p:extLst>
      <p:ext uri="{BB962C8B-B14F-4D97-AF65-F5344CB8AC3E}">
        <p14:creationId xmlns:p14="http://schemas.microsoft.com/office/powerpoint/2010/main" val="149509924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2183</TotalTime>
  <Words>2145</Words>
  <Application>Microsoft Macintosh PowerPoint</Application>
  <PresentationFormat>On-screen Show (4:3)</PresentationFormat>
  <Paragraphs>180</Paragraphs>
  <Slides>38</Slides>
  <Notes>6</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PowerPoint Presentation</vt:lpstr>
      <vt:lpstr>PowerPoint Presentation</vt:lpstr>
      <vt:lpstr>Defining Gossip</vt:lpstr>
      <vt:lpstr>Defining Gossip</vt:lpstr>
      <vt:lpstr>Gossip is CONDEMNED: Lev. 19.16</vt:lpstr>
      <vt:lpstr>Gossips tell SECRETS: Prov. 11.13</vt:lpstr>
      <vt:lpstr>Gossip destroys FRIENDSHIPS: Prov. 16.28</vt:lpstr>
      <vt:lpstr>Gossip destroys FRIENDSHIPS: Prov. 17.9</vt:lpstr>
      <vt:lpstr>Gossips tell secrets; AVOID them: Prov. 20.19</vt:lpstr>
      <vt:lpstr>Gossip brings ANGER: Prov. 25.23</vt:lpstr>
      <vt:lpstr>Gossip FEEDS strife and quarreling: Prov. 26.20</vt:lpstr>
      <vt:lpstr>Gossip taste GOOD; listener is GUILTY: Prov. 26.22</vt:lpstr>
      <vt:lpstr>Gossip is usually ONE-SIDED: Prov. 18.17</vt:lpstr>
      <vt:lpstr>Put in the same category as HOMOSEXUALS: Rom. 1.29</vt:lpstr>
      <vt:lpstr>Gossip caused by MEDDLING in other people’s business: 2 Thess. 3.11</vt:lpstr>
      <vt:lpstr>Gossip caused by MEDDLING in other people’s business: 1 Peter 4.15</vt:lpstr>
      <vt:lpstr>Gossip caused by IDLENESS : 1 Tim. 5.13</vt:lpstr>
      <vt:lpstr>What Fits Under The Gossip Umbrella?</vt:lpstr>
      <vt:lpstr>What Fits Under The Gossip Umbrella?</vt:lpstr>
      <vt:lpstr>What Fits Under The Gossip Umbrella?</vt:lpstr>
      <vt:lpstr>What Fits Under The Gossip Umbrella?</vt:lpstr>
      <vt:lpstr>What Fits Under The Gossip Umbrella?</vt:lpstr>
      <vt:lpstr>What Fits Under The Gossip Umbrella?</vt:lpstr>
      <vt:lpstr>What Fits Under The Gossip Umbrella?</vt:lpstr>
      <vt:lpstr>What Fits Under The Gossip Umbrella?</vt:lpstr>
      <vt:lpstr>Questions To Consider</vt:lpstr>
      <vt:lpstr>Questions To Consider</vt:lpstr>
      <vt:lpstr>Questions To Consider</vt:lpstr>
      <vt:lpstr>Questions To Consider</vt:lpstr>
      <vt:lpstr>Gossip Is Hatred And Worldliness</vt:lpstr>
      <vt:lpstr>Gossip Is Hatred And Worldliness</vt:lpstr>
      <vt:lpstr>Gossip Is Hatred And Worldliness</vt:lpstr>
      <vt:lpstr>Gossip Is Hatred And Worldliness</vt:lpstr>
      <vt:lpstr>Gossip Is Hatred And Worldliness</vt:lpstr>
      <vt:lpstr>Gossip Is Hatred And Worldliness</vt:lpstr>
      <vt:lpstr>Gossip Is Hatred And Worldliness</vt:lpstr>
      <vt:lpstr>Gossip Is Hatred And Worldliness</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Garlock</dc:creator>
  <cp:lastModifiedBy>Bryan Garlock</cp:lastModifiedBy>
  <cp:revision>110</cp:revision>
  <dcterms:created xsi:type="dcterms:W3CDTF">2015-07-16T21:13:01Z</dcterms:created>
  <dcterms:modified xsi:type="dcterms:W3CDTF">2015-07-19T01:09:43Z</dcterms:modified>
</cp:coreProperties>
</file>