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9" r:id="rId4"/>
    <p:sldId id="260" r:id="rId5"/>
    <p:sldId id="284" r:id="rId6"/>
    <p:sldId id="314" r:id="rId7"/>
    <p:sldId id="262" r:id="rId8"/>
    <p:sldId id="264" r:id="rId9"/>
    <p:sldId id="313" r:id="rId10"/>
    <p:sldId id="316" r:id="rId11"/>
    <p:sldId id="265" r:id="rId12"/>
    <p:sldId id="266" r:id="rId13"/>
    <p:sldId id="318" r:id="rId14"/>
    <p:sldId id="319" r:id="rId15"/>
    <p:sldId id="317" r:id="rId16"/>
    <p:sldId id="320" r:id="rId17"/>
    <p:sldId id="321" r:id="rId18"/>
    <p:sldId id="322" r:id="rId19"/>
    <p:sldId id="323" r:id="rId20"/>
    <p:sldId id="324" r:id="rId21"/>
    <p:sldId id="325" r:id="rId22"/>
    <p:sldId id="331" r:id="rId23"/>
    <p:sldId id="332" r:id="rId24"/>
    <p:sldId id="327" r:id="rId25"/>
    <p:sldId id="328" r:id="rId26"/>
    <p:sldId id="267" r:id="rId27"/>
    <p:sldId id="268" r:id="rId28"/>
    <p:sldId id="329" r:id="rId29"/>
    <p:sldId id="330" r:id="rId30"/>
    <p:sldId id="334" r:id="rId31"/>
    <p:sldId id="336" r:id="rId32"/>
    <p:sldId id="337" r:id="rId33"/>
    <p:sldId id="269" r:id="rId34"/>
    <p:sldId id="270" r:id="rId35"/>
    <p:sldId id="271" r:id="rId36"/>
    <p:sldId id="272" r:id="rId37"/>
    <p:sldId id="273" r:id="rId38"/>
    <p:sldId id="274" r:id="rId39"/>
    <p:sldId id="275" r:id="rId40"/>
    <p:sldId id="27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75" autoAdjust="0"/>
    <p:restoredTop sz="98444" autoAdjust="0"/>
  </p:normalViewPr>
  <p:slideViewPr>
    <p:cSldViewPr snapToGrid="0" snapToObjects="1">
      <p:cViewPr varScale="1">
        <p:scale>
          <a:sx n="78" d="100"/>
          <a:sy n="78" d="100"/>
        </p:scale>
        <p:origin x="-16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58B69-2D93-7340-AFEB-A9232175C1B6}" type="datetimeFigureOut">
              <a:rPr lang="en-US" smtClean="0"/>
              <a:t>7/4/15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D249E-6BF5-1341-91A1-5409F5C0EB30}" type="slidenum">
              <a:rPr lang="en-US" smtClean="0"/>
              <a:t>‹#›</a:t>
            </a:fld>
            <a:endParaRPr lang="en-US"/>
          </a:p>
        </p:txBody>
      </p:sp>
    </p:spTree>
    <p:extLst>
      <p:ext uri="{BB962C8B-B14F-4D97-AF65-F5344CB8AC3E}">
        <p14:creationId xmlns:p14="http://schemas.microsoft.com/office/powerpoint/2010/main" val="744561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D249E-6BF5-1341-91A1-5409F5C0EB30}" type="slidenum">
              <a:rPr lang="en-US" smtClean="0"/>
              <a:t>2</a:t>
            </a:fld>
            <a:endParaRPr lang="en-US"/>
          </a:p>
        </p:txBody>
      </p:sp>
    </p:spTree>
    <p:extLst>
      <p:ext uri="{BB962C8B-B14F-4D97-AF65-F5344CB8AC3E}">
        <p14:creationId xmlns:p14="http://schemas.microsoft.com/office/powerpoint/2010/main" val="60321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306100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422714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289642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92598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239B4-1AD5-594C-BAE0-65453F11FBF9}" type="datetimeFigureOut">
              <a:rPr lang="en-US" smtClean="0"/>
              <a:t>7/4/15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06553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8239B4-1AD5-594C-BAE0-65453F11FBF9}" type="datetimeFigureOut">
              <a:rPr lang="en-US" smtClean="0"/>
              <a:t>7/4/15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231956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8239B4-1AD5-594C-BAE0-65453F11FBF9}" type="datetimeFigureOut">
              <a:rPr lang="en-US" smtClean="0"/>
              <a:t>7/4/15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329042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8239B4-1AD5-594C-BAE0-65453F11FBF9}" type="datetimeFigureOut">
              <a:rPr lang="en-US" smtClean="0"/>
              <a:t>7/4/15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33210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239B4-1AD5-594C-BAE0-65453F11FBF9}" type="datetimeFigureOut">
              <a:rPr lang="en-US" smtClean="0"/>
              <a:t>7/4/15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4444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239B4-1AD5-594C-BAE0-65453F11FBF9}" type="datetimeFigureOut">
              <a:rPr lang="en-US" smtClean="0"/>
              <a:t>7/4/15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14307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239B4-1AD5-594C-BAE0-65453F11FBF9}" type="datetimeFigureOut">
              <a:rPr lang="en-US" smtClean="0"/>
              <a:t>7/4/15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424E0-E0F5-784D-9752-88C1F03694D4}" type="slidenum">
              <a:rPr lang="en-US" smtClean="0"/>
              <a:t>‹#›</a:t>
            </a:fld>
            <a:endParaRPr lang="en-US"/>
          </a:p>
        </p:txBody>
      </p:sp>
    </p:spTree>
    <p:extLst>
      <p:ext uri="{BB962C8B-B14F-4D97-AF65-F5344CB8AC3E}">
        <p14:creationId xmlns:p14="http://schemas.microsoft.com/office/powerpoint/2010/main" val="837137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239B4-1AD5-594C-BAE0-65453F11FBF9}" type="datetimeFigureOut">
              <a:rPr lang="en-US" smtClean="0"/>
              <a:t>7/4/15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424E0-E0F5-784D-9752-88C1F03694D4}" type="slidenum">
              <a:rPr lang="en-US" smtClean="0"/>
              <a:t>‹#›</a:t>
            </a:fld>
            <a:endParaRPr lang="en-US"/>
          </a:p>
        </p:txBody>
      </p:sp>
    </p:spTree>
    <p:extLst>
      <p:ext uri="{BB962C8B-B14F-4D97-AF65-F5344CB8AC3E}">
        <p14:creationId xmlns:p14="http://schemas.microsoft.com/office/powerpoint/2010/main" val="50554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51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5385226"/>
          </a:xfrm>
        </p:spPr>
        <p:txBody>
          <a:bodyPr>
            <a:normAutofit/>
          </a:bodyPr>
          <a:lstStyle/>
          <a:p>
            <a:pPr marL="0" indent="0">
              <a:buNone/>
            </a:pPr>
            <a:r>
              <a:rPr lang="en-US" b="1" dirty="0">
                <a:solidFill>
                  <a:srgbClr val="FFFFFF"/>
                </a:solidFill>
                <a:latin typeface="Corbel"/>
                <a:cs typeface="Corbel"/>
              </a:rPr>
              <a:t>For such men are false apostles, deceitful workmen, disguising themselves as apostles of Christ. And no wonder, for even Satan disguises himself as an angel of light. So it is no surprise if his servants, also, disguise themselves as servants of righteousness. Their end will correspond to their deeds. 2 Cor. 11.13-15</a:t>
            </a:r>
            <a:endParaRPr lang="en-US" b="1" dirty="0">
              <a:solidFill>
                <a:srgbClr val="FFFFFF"/>
              </a:solidFill>
              <a:latin typeface="Corbel"/>
              <a:cs typeface="Corbel"/>
            </a:endParaRPr>
          </a:p>
        </p:txBody>
      </p:sp>
    </p:spTree>
    <p:extLst>
      <p:ext uri="{BB962C8B-B14F-4D97-AF65-F5344CB8AC3E}">
        <p14:creationId xmlns:p14="http://schemas.microsoft.com/office/powerpoint/2010/main" val="333976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Jesus can read hearts; we cannot: Matt. </a:t>
            </a:r>
            <a:r>
              <a:rPr lang="en-US" b="1" dirty="0" smtClean="0">
                <a:solidFill>
                  <a:srgbClr val="FFFFFF"/>
                </a:solidFill>
                <a:latin typeface="Corbel"/>
                <a:cs typeface="Corbel"/>
              </a:rPr>
              <a:t>9.4</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We are not heart readers, but fruit testers: Matt. 7.15-20</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Objective standard of testing is the word of God: 1 Thess. 5.21; 1 Peter 4.11; 1 John 4.1-6; Rev. 2.2</a:t>
            </a:r>
          </a:p>
        </p:txBody>
      </p:sp>
    </p:spTree>
    <p:extLst>
      <p:ext uri="{BB962C8B-B14F-4D97-AF65-F5344CB8AC3E}">
        <p14:creationId xmlns:p14="http://schemas.microsoft.com/office/powerpoint/2010/main" val="52793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We </a:t>
            </a:r>
            <a:r>
              <a:rPr lang="en-US" b="1" dirty="0">
                <a:solidFill>
                  <a:srgbClr val="FFFFFF"/>
                </a:solidFill>
                <a:latin typeface="Corbel"/>
                <a:cs typeface="Corbel"/>
              </a:rPr>
              <a:t>must know what the sin is and who is committing it for the sake of protecting the body of Christ from the influences of error: Mark 8.15; Phil. 3.2; 2 Tim. 2.16-</a:t>
            </a:r>
            <a:r>
              <a:rPr lang="en-US" b="1" dirty="0" smtClean="0">
                <a:solidFill>
                  <a:srgbClr val="FFFFFF"/>
                </a:solidFill>
                <a:latin typeface="Corbel"/>
                <a:cs typeface="Corbel"/>
              </a:rPr>
              <a:t>18</a:t>
            </a:r>
            <a:endParaRPr lang="en-US" b="1" dirty="0">
              <a:solidFill>
                <a:srgbClr val="FFFFFF"/>
              </a:solidFill>
              <a:latin typeface="Corbel"/>
              <a:cs typeface="Corbel"/>
            </a:endParaRPr>
          </a:p>
        </p:txBody>
      </p:sp>
    </p:spTree>
    <p:extLst>
      <p:ext uri="{BB962C8B-B14F-4D97-AF65-F5344CB8AC3E}">
        <p14:creationId xmlns:p14="http://schemas.microsoft.com/office/powerpoint/2010/main" val="866081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And he cautioned them, saying, “Watch out; beware of the leaven of the Pharisees and the leaven of Herod</a:t>
            </a:r>
            <a:r>
              <a:rPr lang="en-US" b="1" dirty="0" smtClean="0">
                <a:solidFill>
                  <a:srgbClr val="FFFFFF"/>
                </a:solidFill>
                <a:latin typeface="Corbel"/>
                <a:cs typeface="Corbel"/>
              </a:rPr>
              <a:t>. Mark 8.15</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Look out for the dogs, look out for the evildoers, look out for those who mutilate the flesh</a:t>
            </a:r>
            <a:r>
              <a:rPr lang="en-US" b="1" dirty="0" smtClean="0">
                <a:solidFill>
                  <a:srgbClr val="FFFFFF"/>
                </a:solidFill>
                <a:latin typeface="Corbel"/>
                <a:cs typeface="Corbel"/>
              </a:rPr>
              <a:t>. Phil. 3.2</a:t>
            </a:r>
            <a:endParaRPr lang="en-US" b="1" dirty="0">
              <a:solidFill>
                <a:srgbClr val="FFFFFF"/>
              </a:solidFill>
              <a:latin typeface="Corbel"/>
              <a:cs typeface="Corbel"/>
            </a:endParaRPr>
          </a:p>
        </p:txBody>
      </p:sp>
    </p:spTree>
    <p:extLst>
      <p:ext uri="{BB962C8B-B14F-4D97-AF65-F5344CB8AC3E}">
        <p14:creationId xmlns:p14="http://schemas.microsoft.com/office/powerpoint/2010/main" val="323877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But avoid irreverent babble, for it will lead people into more and more ungodliness, </a:t>
            </a:r>
            <a:r>
              <a:rPr lang="en-US" b="1" dirty="0" smtClean="0">
                <a:solidFill>
                  <a:srgbClr val="FFFFFF"/>
                </a:solidFill>
                <a:latin typeface="Corbel"/>
                <a:cs typeface="Corbel"/>
              </a:rPr>
              <a:t>and </a:t>
            </a:r>
            <a:r>
              <a:rPr lang="en-US" b="1" dirty="0">
                <a:solidFill>
                  <a:srgbClr val="FFFFFF"/>
                </a:solidFill>
                <a:latin typeface="Corbel"/>
                <a:cs typeface="Corbel"/>
              </a:rPr>
              <a:t>their talk will spread like gangrene. Among them are </a:t>
            </a:r>
            <a:r>
              <a:rPr lang="en-US" b="1" dirty="0" err="1">
                <a:solidFill>
                  <a:srgbClr val="FFFFFF"/>
                </a:solidFill>
                <a:latin typeface="Corbel"/>
                <a:cs typeface="Corbel"/>
              </a:rPr>
              <a:t>Hymenaeus</a:t>
            </a:r>
            <a:r>
              <a:rPr lang="en-US" b="1" dirty="0">
                <a:solidFill>
                  <a:srgbClr val="FFFFFF"/>
                </a:solidFill>
                <a:latin typeface="Corbel"/>
                <a:cs typeface="Corbel"/>
              </a:rPr>
              <a:t> and </a:t>
            </a:r>
            <a:r>
              <a:rPr lang="en-US" b="1" dirty="0" err="1">
                <a:solidFill>
                  <a:srgbClr val="FFFFFF"/>
                </a:solidFill>
                <a:latin typeface="Corbel"/>
                <a:cs typeface="Corbel"/>
              </a:rPr>
              <a:t>Philetus</a:t>
            </a:r>
            <a:r>
              <a:rPr lang="en-US" b="1" dirty="0">
                <a:solidFill>
                  <a:srgbClr val="FFFFFF"/>
                </a:solidFill>
                <a:latin typeface="Corbel"/>
                <a:cs typeface="Corbel"/>
              </a:rPr>
              <a:t>, </a:t>
            </a:r>
            <a:r>
              <a:rPr lang="en-US" b="1" dirty="0" smtClean="0">
                <a:solidFill>
                  <a:srgbClr val="FFFFFF"/>
                </a:solidFill>
                <a:latin typeface="Corbel"/>
                <a:cs typeface="Corbel"/>
              </a:rPr>
              <a:t>who </a:t>
            </a:r>
            <a:r>
              <a:rPr lang="en-US" b="1" dirty="0">
                <a:solidFill>
                  <a:srgbClr val="FFFFFF"/>
                </a:solidFill>
                <a:latin typeface="Corbel"/>
                <a:cs typeface="Corbel"/>
              </a:rPr>
              <a:t>have swerved from the truth, saying that the resurrection has already happened. They are upsetting the faith of some</a:t>
            </a:r>
            <a:r>
              <a:rPr lang="en-US" b="1" dirty="0" smtClean="0">
                <a:solidFill>
                  <a:srgbClr val="FFFFFF"/>
                </a:solidFill>
                <a:latin typeface="Corbel"/>
                <a:cs typeface="Corbel"/>
              </a:rPr>
              <a:t>. 2 Tim. 2.16-18</a:t>
            </a:r>
            <a:endParaRPr lang="en-US" b="1" dirty="0">
              <a:solidFill>
                <a:srgbClr val="FFFFFF"/>
              </a:solidFill>
              <a:latin typeface="Corbel"/>
              <a:cs typeface="Corbel"/>
            </a:endParaRPr>
          </a:p>
        </p:txBody>
      </p:sp>
    </p:spTree>
    <p:extLst>
      <p:ext uri="{BB962C8B-B14F-4D97-AF65-F5344CB8AC3E}">
        <p14:creationId xmlns:p14="http://schemas.microsoft.com/office/powerpoint/2010/main" val="5171098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We </a:t>
            </a:r>
            <a:r>
              <a:rPr lang="en-US" b="1" dirty="0">
                <a:solidFill>
                  <a:srgbClr val="FFFFFF"/>
                </a:solidFill>
                <a:latin typeface="Corbel"/>
                <a:cs typeface="Corbel"/>
              </a:rPr>
              <a:t>must equip ourselves with the truth to combat the error and its </a:t>
            </a:r>
            <a:r>
              <a:rPr lang="en-US" b="1" dirty="0" smtClean="0">
                <a:solidFill>
                  <a:srgbClr val="FFFFFF"/>
                </a:solidFill>
                <a:latin typeface="Corbel"/>
                <a:cs typeface="Corbel"/>
              </a:rPr>
              <a:t>teachers: </a:t>
            </a:r>
            <a:r>
              <a:rPr lang="en-US" b="1" dirty="0">
                <a:solidFill>
                  <a:srgbClr val="FFFFFF"/>
                </a:solidFill>
                <a:latin typeface="Corbel"/>
                <a:cs typeface="Corbel"/>
              </a:rPr>
              <a:t>Jude 3; 1 Tim 6.12; Eph. 6.10-17; 1 Tim. 1.3-9; 2 Tim. 4.1-4; Titus 1.9-</a:t>
            </a:r>
            <a:r>
              <a:rPr lang="en-US" b="1" dirty="0" smtClean="0">
                <a:solidFill>
                  <a:srgbClr val="FFFFFF"/>
                </a:solidFill>
                <a:latin typeface="Corbel"/>
                <a:cs typeface="Corbel"/>
              </a:rPr>
              <a:t>14</a:t>
            </a:r>
            <a:endParaRPr lang="en-US" b="1" dirty="0">
              <a:solidFill>
                <a:srgbClr val="FFFFFF"/>
              </a:solidFill>
              <a:latin typeface="Corbel"/>
              <a:cs typeface="Corbel"/>
            </a:endParaRPr>
          </a:p>
        </p:txBody>
      </p:sp>
    </p:spTree>
    <p:extLst>
      <p:ext uri="{BB962C8B-B14F-4D97-AF65-F5344CB8AC3E}">
        <p14:creationId xmlns:p14="http://schemas.microsoft.com/office/powerpoint/2010/main" val="4139145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Beloved, although I was very eager to write to you about our common salvation, I found it necessary to write appealing to you to contend for the faith that was once for all delivered to the saints</a:t>
            </a:r>
            <a:r>
              <a:rPr lang="en-US" b="1" dirty="0" smtClean="0">
                <a:solidFill>
                  <a:srgbClr val="FFFFFF"/>
                </a:solidFill>
                <a:latin typeface="Corbel"/>
                <a:cs typeface="Corbel"/>
              </a:rPr>
              <a:t>. Jude 3</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Fight the good fight of the faith</a:t>
            </a:r>
            <a:r>
              <a:rPr lang="en-US" b="1" dirty="0" smtClean="0">
                <a:solidFill>
                  <a:srgbClr val="FFFFFF"/>
                </a:solidFill>
                <a:latin typeface="Corbel"/>
                <a:cs typeface="Corbel"/>
              </a:rPr>
              <a:t>... 1 Tim. 6.12</a:t>
            </a:r>
            <a:endParaRPr lang="en-US" b="1" dirty="0">
              <a:solidFill>
                <a:srgbClr val="FFFFFF"/>
              </a:solidFill>
              <a:latin typeface="Corbel"/>
              <a:cs typeface="Corbel"/>
            </a:endParaRPr>
          </a:p>
        </p:txBody>
      </p:sp>
    </p:spTree>
    <p:extLst>
      <p:ext uri="{BB962C8B-B14F-4D97-AF65-F5344CB8AC3E}">
        <p14:creationId xmlns:p14="http://schemas.microsoft.com/office/powerpoint/2010/main" val="34481376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Finally, be strong in the Lord and in the strength of his might. </a:t>
            </a:r>
            <a:r>
              <a:rPr lang="en-US" b="1" dirty="0" smtClean="0">
                <a:solidFill>
                  <a:srgbClr val="FFFFFF"/>
                </a:solidFill>
                <a:latin typeface="Corbel"/>
                <a:cs typeface="Corbel"/>
              </a:rPr>
              <a:t>Put </a:t>
            </a:r>
            <a:r>
              <a:rPr lang="en-US" b="1" dirty="0">
                <a:solidFill>
                  <a:srgbClr val="FFFFFF"/>
                </a:solidFill>
                <a:latin typeface="Corbel"/>
                <a:cs typeface="Corbel"/>
              </a:rPr>
              <a:t>on the whole armor of God, that you may be able to stand against the schemes of the devil. </a:t>
            </a:r>
            <a:r>
              <a:rPr lang="en-US" b="1" dirty="0" smtClean="0">
                <a:solidFill>
                  <a:srgbClr val="FFFFFF"/>
                </a:solidFill>
                <a:latin typeface="Corbel"/>
                <a:cs typeface="Corbel"/>
              </a:rPr>
              <a:t>For </a:t>
            </a:r>
            <a:r>
              <a:rPr lang="en-US" b="1" dirty="0">
                <a:solidFill>
                  <a:srgbClr val="FFFFFF"/>
                </a:solidFill>
                <a:latin typeface="Corbel"/>
                <a:cs typeface="Corbel"/>
              </a:rPr>
              <a:t>we do not wrestle against flesh and blood, but against the rulers, against the authorities, against the cosmic powers over this present darkness, against the spiritual forces of evil in the heavenly places. </a:t>
            </a:r>
            <a:endParaRPr lang="en-US" b="1" dirty="0">
              <a:solidFill>
                <a:srgbClr val="FFFFFF"/>
              </a:solidFill>
              <a:latin typeface="Corbel"/>
              <a:cs typeface="Corbel"/>
            </a:endParaRPr>
          </a:p>
        </p:txBody>
      </p:sp>
    </p:spTree>
    <p:extLst>
      <p:ext uri="{BB962C8B-B14F-4D97-AF65-F5344CB8AC3E}">
        <p14:creationId xmlns:p14="http://schemas.microsoft.com/office/powerpoint/2010/main" val="1494599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Therefore </a:t>
            </a:r>
            <a:r>
              <a:rPr lang="en-US" b="1" dirty="0">
                <a:solidFill>
                  <a:srgbClr val="FFFFFF"/>
                </a:solidFill>
                <a:latin typeface="Corbel"/>
                <a:cs typeface="Corbel"/>
              </a:rPr>
              <a:t>take up the whole armor of God, that you may be able to withstand in the evil day, and having done all, to stand firm. </a:t>
            </a:r>
            <a:r>
              <a:rPr lang="en-US" b="1" dirty="0" smtClean="0">
                <a:solidFill>
                  <a:srgbClr val="FFFFFF"/>
                </a:solidFill>
                <a:latin typeface="Corbel"/>
                <a:cs typeface="Corbel"/>
              </a:rPr>
              <a:t>Stand </a:t>
            </a:r>
            <a:r>
              <a:rPr lang="en-US" b="1" dirty="0">
                <a:solidFill>
                  <a:srgbClr val="FFFFFF"/>
                </a:solidFill>
                <a:latin typeface="Corbel"/>
                <a:cs typeface="Corbel"/>
              </a:rPr>
              <a:t>therefore, having fastened on the belt of truth, and having put on the breastplate of righteousness, </a:t>
            </a:r>
            <a:endParaRPr lang="en-US" b="1" dirty="0">
              <a:solidFill>
                <a:srgbClr val="FFFFFF"/>
              </a:solidFill>
              <a:latin typeface="Corbel"/>
              <a:cs typeface="Corbel"/>
            </a:endParaRPr>
          </a:p>
        </p:txBody>
      </p:sp>
    </p:spTree>
    <p:extLst>
      <p:ext uri="{BB962C8B-B14F-4D97-AF65-F5344CB8AC3E}">
        <p14:creationId xmlns:p14="http://schemas.microsoft.com/office/powerpoint/2010/main" val="16762551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and</a:t>
            </a:r>
            <a:r>
              <a:rPr lang="en-US" b="1" dirty="0">
                <a:solidFill>
                  <a:srgbClr val="FFFFFF"/>
                </a:solidFill>
                <a:latin typeface="Corbel"/>
                <a:cs typeface="Corbel"/>
              </a:rPr>
              <a:t>, as shoes for your feet, having put on the readiness given by the gospel of peace. </a:t>
            </a:r>
            <a:r>
              <a:rPr lang="en-US" b="1" dirty="0" smtClean="0">
                <a:solidFill>
                  <a:srgbClr val="FFFFFF"/>
                </a:solidFill>
                <a:latin typeface="Corbel"/>
                <a:cs typeface="Corbel"/>
              </a:rPr>
              <a:t>In </a:t>
            </a:r>
            <a:r>
              <a:rPr lang="en-US" b="1" dirty="0">
                <a:solidFill>
                  <a:srgbClr val="FFFFFF"/>
                </a:solidFill>
                <a:latin typeface="Corbel"/>
                <a:cs typeface="Corbel"/>
              </a:rPr>
              <a:t>all circumstances take up the shield of faith, with which you can extinguish all the flaming darts of the evil one; </a:t>
            </a:r>
            <a:r>
              <a:rPr lang="en-US" b="1" dirty="0" smtClean="0">
                <a:solidFill>
                  <a:srgbClr val="FFFFFF"/>
                </a:solidFill>
                <a:latin typeface="Corbel"/>
                <a:cs typeface="Corbel"/>
              </a:rPr>
              <a:t>and </a:t>
            </a:r>
            <a:r>
              <a:rPr lang="en-US" b="1" dirty="0">
                <a:solidFill>
                  <a:srgbClr val="FFFFFF"/>
                </a:solidFill>
                <a:latin typeface="Corbel"/>
                <a:cs typeface="Corbel"/>
              </a:rPr>
              <a:t>take the helmet of salvation, and the sword of the Spirit, which is the word of </a:t>
            </a:r>
            <a:r>
              <a:rPr lang="en-US" b="1" dirty="0" smtClean="0">
                <a:solidFill>
                  <a:srgbClr val="FFFFFF"/>
                </a:solidFill>
                <a:latin typeface="Corbel"/>
                <a:cs typeface="Corbel"/>
              </a:rPr>
              <a:t>God Eph. 6.10-17</a:t>
            </a:r>
            <a:endParaRPr lang="en-US" b="1" dirty="0">
              <a:solidFill>
                <a:srgbClr val="FFFFFF"/>
              </a:solidFill>
              <a:latin typeface="Corbel"/>
              <a:cs typeface="Corbel"/>
            </a:endParaRPr>
          </a:p>
        </p:txBody>
      </p:sp>
    </p:spTree>
    <p:extLst>
      <p:ext uri="{BB962C8B-B14F-4D97-AF65-F5344CB8AC3E}">
        <p14:creationId xmlns:p14="http://schemas.microsoft.com/office/powerpoint/2010/main" val="19791985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brothers” </a:t>
            </a:r>
            <a:r>
              <a:rPr lang="en-US" b="1" dirty="0" smtClean="0">
                <a:solidFill>
                  <a:srgbClr val="FFFFFF"/>
                </a:solidFill>
                <a:latin typeface="Corbel"/>
                <a:cs typeface="Corbel"/>
              </a:rPr>
              <a:t>Gal</a:t>
            </a:r>
            <a:r>
              <a:rPr lang="en-US" b="1" dirty="0">
                <a:solidFill>
                  <a:srgbClr val="FFFFFF"/>
                </a:solidFill>
                <a:latin typeface="Corbel"/>
                <a:cs typeface="Corbel"/>
              </a:rPr>
              <a:t>. </a:t>
            </a:r>
            <a:r>
              <a:rPr lang="en-US" b="1" dirty="0" smtClean="0">
                <a:solidFill>
                  <a:srgbClr val="FFFFFF"/>
                </a:solidFill>
                <a:latin typeface="Corbel"/>
                <a:cs typeface="Corbel"/>
              </a:rPr>
              <a:t>2.4</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apostles” 2 </a:t>
            </a:r>
            <a:r>
              <a:rPr lang="en-US" b="1" dirty="0">
                <a:solidFill>
                  <a:srgbClr val="FFFFFF"/>
                </a:solidFill>
                <a:latin typeface="Corbel"/>
                <a:cs typeface="Corbel"/>
              </a:rPr>
              <a:t>Cor. 11.13-</a:t>
            </a:r>
            <a:r>
              <a:rPr lang="en-US" b="1" dirty="0" smtClean="0">
                <a:solidFill>
                  <a:srgbClr val="FFFFFF"/>
                </a:solidFill>
                <a:latin typeface="Corbel"/>
                <a:cs typeface="Corbel"/>
              </a:rPr>
              <a:t>14</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prophets” Matt</a:t>
            </a:r>
            <a:r>
              <a:rPr lang="en-US" b="1" dirty="0">
                <a:solidFill>
                  <a:srgbClr val="FFFFFF"/>
                </a:solidFill>
                <a:latin typeface="Corbel"/>
                <a:cs typeface="Corbel"/>
              </a:rPr>
              <a:t>. </a:t>
            </a:r>
            <a:r>
              <a:rPr lang="en-US" b="1" dirty="0" smtClean="0">
                <a:solidFill>
                  <a:srgbClr val="FFFFFF"/>
                </a:solidFill>
                <a:latin typeface="Corbel"/>
                <a:cs typeface="Corbel"/>
              </a:rPr>
              <a:t>24.11</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a:solidFill>
                  <a:srgbClr val="FFFFFF"/>
                </a:solidFill>
                <a:latin typeface="Corbel"/>
                <a:cs typeface="Corbel"/>
              </a:rPr>
              <a:t>false </a:t>
            </a:r>
            <a:r>
              <a:rPr lang="en-US" b="1" dirty="0" smtClean="0">
                <a:solidFill>
                  <a:srgbClr val="FFFFFF"/>
                </a:solidFill>
                <a:latin typeface="Corbel"/>
                <a:cs typeface="Corbel"/>
              </a:rPr>
              <a:t>christs” Mark 13.22</a:t>
            </a:r>
            <a:endParaRPr lang="en-US" b="1" dirty="0">
              <a:solidFill>
                <a:srgbClr val="FFFFFF"/>
              </a:solidFill>
              <a:latin typeface="Corbel"/>
              <a:cs typeface="Corbel"/>
            </a:endParaRPr>
          </a:p>
        </p:txBody>
      </p:sp>
    </p:spTree>
    <p:extLst>
      <p:ext uri="{BB962C8B-B14F-4D97-AF65-F5344CB8AC3E}">
        <p14:creationId xmlns:p14="http://schemas.microsoft.com/office/powerpoint/2010/main" val="38635718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lnSpcReduction="10000"/>
          </a:bodyPr>
          <a:lstStyle/>
          <a:p>
            <a:pPr marL="0" indent="0">
              <a:buNone/>
            </a:pPr>
            <a:r>
              <a:rPr lang="en-US" b="1" dirty="0">
                <a:solidFill>
                  <a:srgbClr val="FFFFFF"/>
                </a:solidFill>
                <a:latin typeface="Corbel"/>
                <a:cs typeface="Corbel"/>
              </a:rPr>
              <a:t>As I urged you when I was going to Macedonia, remain at Ephesus so that you may charge certain persons not to teach any different doctrine, </a:t>
            </a:r>
            <a:r>
              <a:rPr lang="en-US" b="1" dirty="0" smtClean="0">
                <a:solidFill>
                  <a:srgbClr val="FFFFFF"/>
                </a:solidFill>
                <a:latin typeface="Corbel"/>
                <a:cs typeface="Corbel"/>
              </a:rPr>
              <a:t>nor </a:t>
            </a:r>
            <a:r>
              <a:rPr lang="en-US" b="1" dirty="0">
                <a:solidFill>
                  <a:srgbClr val="FFFFFF"/>
                </a:solidFill>
                <a:latin typeface="Corbel"/>
                <a:cs typeface="Corbel"/>
              </a:rPr>
              <a:t>to devote themselves to myths and endless genealogies, which promote speculations rather than the </a:t>
            </a:r>
            <a:r>
              <a:rPr lang="en-US" b="1" dirty="0" smtClean="0">
                <a:solidFill>
                  <a:srgbClr val="FFFFFF"/>
                </a:solidFill>
                <a:latin typeface="Corbel"/>
                <a:cs typeface="Corbel"/>
              </a:rPr>
              <a:t>stewardship </a:t>
            </a:r>
            <a:r>
              <a:rPr lang="en-US" b="1" dirty="0">
                <a:solidFill>
                  <a:srgbClr val="FFFFFF"/>
                </a:solidFill>
                <a:latin typeface="Corbel"/>
                <a:cs typeface="Corbel"/>
              </a:rPr>
              <a:t>from God that is by faith. </a:t>
            </a:r>
            <a:r>
              <a:rPr lang="en-US" b="1" dirty="0" smtClean="0">
                <a:solidFill>
                  <a:srgbClr val="FFFFFF"/>
                </a:solidFill>
                <a:latin typeface="Corbel"/>
                <a:cs typeface="Corbel"/>
              </a:rPr>
              <a:t>The </a:t>
            </a:r>
            <a:r>
              <a:rPr lang="en-US" b="1" dirty="0">
                <a:solidFill>
                  <a:srgbClr val="FFFFFF"/>
                </a:solidFill>
                <a:latin typeface="Corbel"/>
                <a:cs typeface="Corbel"/>
              </a:rPr>
              <a:t>aim of our charge is love that issues from a pure heart and a good conscience and a sincere faith</a:t>
            </a:r>
            <a:r>
              <a:rPr lang="en-US" b="1" dirty="0" smtClean="0">
                <a:solidFill>
                  <a:srgbClr val="FFFFFF"/>
                </a:solidFill>
                <a:latin typeface="Corbel"/>
                <a:cs typeface="Corbel"/>
              </a:rPr>
              <a:t>. 1 Tim. 1.3-5</a:t>
            </a:r>
            <a:endParaRPr lang="en-US" b="1" dirty="0">
              <a:solidFill>
                <a:srgbClr val="FFFFFF"/>
              </a:solidFill>
              <a:latin typeface="Corbel"/>
              <a:cs typeface="Corbel"/>
            </a:endParaRPr>
          </a:p>
        </p:txBody>
      </p:sp>
    </p:spTree>
    <p:extLst>
      <p:ext uri="{BB962C8B-B14F-4D97-AF65-F5344CB8AC3E}">
        <p14:creationId xmlns:p14="http://schemas.microsoft.com/office/powerpoint/2010/main" val="30266853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fontScale="92500" lnSpcReduction="10000"/>
          </a:bodyPr>
          <a:lstStyle/>
          <a:p>
            <a:pPr marL="0" indent="0">
              <a:buNone/>
            </a:pPr>
            <a:r>
              <a:rPr lang="en-US" b="1" dirty="0">
                <a:solidFill>
                  <a:srgbClr val="FFFFFF"/>
                </a:solidFill>
                <a:latin typeface="Corbel"/>
                <a:cs typeface="Corbel"/>
              </a:rPr>
              <a:t>I charge you in the presence of God and of Christ Jesus, who is to judge the living and the dead, and by his appearing and his kingdom</a:t>
            </a:r>
            <a:r>
              <a:rPr lang="en-US" b="1" dirty="0" smtClean="0">
                <a:solidFill>
                  <a:srgbClr val="FFFFFF"/>
                </a:solidFill>
                <a:latin typeface="Corbel"/>
                <a:cs typeface="Corbel"/>
              </a:rPr>
              <a:t>:</a:t>
            </a:r>
            <a:r>
              <a:rPr lang="en-US" b="1" dirty="0">
                <a:solidFill>
                  <a:srgbClr val="FFFFFF"/>
                </a:solidFill>
                <a:latin typeface="Corbel"/>
                <a:cs typeface="Corbel"/>
              </a:rPr>
              <a:t> preach the word; be ready in season and out of season; reprove, rebuke, and exhort, with complete patience and teaching. </a:t>
            </a:r>
            <a:r>
              <a:rPr lang="en-US" b="1" dirty="0" smtClean="0">
                <a:solidFill>
                  <a:srgbClr val="FFFFFF"/>
                </a:solidFill>
                <a:latin typeface="Corbel"/>
                <a:cs typeface="Corbel"/>
              </a:rPr>
              <a:t>For </a:t>
            </a:r>
            <a:r>
              <a:rPr lang="en-US" b="1" dirty="0">
                <a:solidFill>
                  <a:srgbClr val="FFFFFF"/>
                </a:solidFill>
                <a:latin typeface="Corbel"/>
                <a:cs typeface="Corbel"/>
              </a:rPr>
              <a:t>the time is coming when people will not endure </a:t>
            </a:r>
            <a:r>
              <a:rPr lang="en-US" b="1" dirty="0" smtClean="0">
                <a:solidFill>
                  <a:srgbClr val="FFFFFF"/>
                </a:solidFill>
                <a:latin typeface="Corbel"/>
                <a:cs typeface="Corbel"/>
              </a:rPr>
              <a:t>sound </a:t>
            </a:r>
            <a:r>
              <a:rPr lang="en-US" b="1" dirty="0">
                <a:solidFill>
                  <a:srgbClr val="FFFFFF"/>
                </a:solidFill>
                <a:latin typeface="Corbel"/>
                <a:cs typeface="Corbel"/>
              </a:rPr>
              <a:t>teaching, but having itching ears they will accumulate for themselves teachers to suit their own passions</a:t>
            </a:r>
            <a:r>
              <a:rPr lang="en-US" b="1" dirty="0" smtClean="0">
                <a:solidFill>
                  <a:srgbClr val="FFFFFF"/>
                </a:solidFill>
                <a:latin typeface="Corbel"/>
                <a:cs typeface="Corbel"/>
              </a:rPr>
              <a:t>, and </a:t>
            </a:r>
            <a:r>
              <a:rPr lang="en-US" b="1" dirty="0">
                <a:solidFill>
                  <a:srgbClr val="FFFFFF"/>
                </a:solidFill>
                <a:latin typeface="Corbel"/>
                <a:cs typeface="Corbel"/>
              </a:rPr>
              <a:t>will turn away from listening to the truth and wander off into myths</a:t>
            </a:r>
            <a:r>
              <a:rPr lang="en-US" b="1" dirty="0" smtClean="0">
                <a:solidFill>
                  <a:srgbClr val="FFFFFF"/>
                </a:solidFill>
                <a:latin typeface="Corbel"/>
                <a:cs typeface="Corbel"/>
              </a:rPr>
              <a:t>. 2 Tim. 4.1-4</a:t>
            </a:r>
            <a:endParaRPr lang="en-US" b="1" dirty="0">
              <a:solidFill>
                <a:srgbClr val="FFFFFF"/>
              </a:solidFill>
              <a:latin typeface="Corbel"/>
              <a:cs typeface="Corbel"/>
            </a:endParaRPr>
          </a:p>
        </p:txBody>
      </p:sp>
    </p:spTree>
    <p:extLst>
      <p:ext uri="{BB962C8B-B14F-4D97-AF65-F5344CB8AC3E}">
        <p14:creationId xmlns:p14="http://schemas.microsoft.com/office/powerpoint/2010/main" val="29131741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Reprove: to </a:t>
            </a:r>
            <a:r>
              <a:rPr lang="en-US" b="1" dirty="0">
                <a:solidFill>
                  <a:srgbClr val="FFFFFF"/>
                </a:solidFill>
                <a:latin typeface="Corbel"/>
                <a:cs typeface="Corbel"/>
              </a:rPr>
              <a:t>convict, refute, </a:t>
            </a:r>
            <a:r>
              <a:rPr lang="en-US" b="1" dirty="0" smtClean="0">
                <a:solidFill>
                  <a:srgbClr val="FFFFFF"/>
                </a:solidFill>
                <a:latin typeface="Corbel"/>
                <a:cs typeface="Corbel"/>
              </a:rPr>
              <a:t>… generally </a:t>
            </a:r>
            <a:r>
              <a:rPr lang="en-US" b="1" dirty="0">
                <a:solidFill>
                  <a:srgbClr val="FFFFFF"/>
                </a:solidFill>
                <a:latin typeface="Corbel"/>
                <a:cs typeface="Corbel"/>
              </a:rPr>
              <a:t>with a suggestion of shame of the person </a:t>
            </a:r>
            <a:r>
              <a:rPr lang="en-US" b="1" dirty="0" smtClean="0">
                <a:solidFill>
                  <a:srgbClr val="FFFFFF"/>
                </a:solidFill>
                <a:latin typeface="Corbel"/>
                <a:cs typeface="Corbel"/>
              </a:rPr>
              <a:t>convicted; by </a:t>
            </a:r>
            <a:r>
              <a:rPr lang="en-US" b="1" dirty="0">
                <a:solidFill>
                  <a:srgbClr val="FFFFFF"/>
                </a:solidFill>
                <a:latin typeface="Corbel"/>
                <a:cs typeface="Corbel"/>
              </a:rPr>
              <a:t>conviction to bring to the light, to </a:t>
            </a:r>
            <a:r>
              <a:rPr lang="en-US" b="1" dirty="0" smtClean="0">
                <a:solidFill>
                  <a:srgbClr val="FFFFFF"/>
                </a:solidFill>
                <a:latin typeface="Corbel"/>
                <a:cs typeface="Corbel"/>
              </a:rPr>
              <a:t>expose; to </a:t>
            </a:r>
            <a:r>
              <a:rPr lang="en-US" b="1" dirty="0">
                <a:solidFill>
                  <a:srgbClr val="FFFFFF"/>
                </a:solidFill>
                <a:latin typeface="Corbel"/>
                <a:cs typeface="Corbel"/>
              </a:rPr>
              <a:t>find fault with, </a:t>
            </a:r>
            <a:r>
              <a:rPr lang="en-US" b="1" dirty="0" smtClean="0">
                <a:solidFill>
                  <a:srgbClr val="FFFFFF"/>
                </a:solidFill>
                <a:latin typeface="Corbel"/>
                <a:cs typeface="Corbel"/>
              </a:rPr>
              <a:t>correct by word; to </a:t>
            </a:r>
            <a:r>
              <a:rPr lang="en-US" b="1" dirty="0">
                <a:solidFill>
                  <a:srgbClr val="FFFFFF"/>
                </a:solidFill>
                <a:latin typeface="Corbel"/>
                <a:cs typeface="Corbel"/>
              </a:rPr>
              <a:t>reprehend severely, chide, admonish, </a:t>
            </a:r>
            <a:r>
              <a:rPr lang="en-US" b="1" dirty="0" smtClean="0">
                <a:solidFill>
                  <a:srgbClr val="FFFFFF"/>
                </a:solidFill>
                <a:latin typeface="Corbel"/>
                <a:cs typeface="Corbel"/>
              </a:rPr>
              <a:t>reprove; to </a:t>
            </a:r>
            <a:r>
              <a:rPr lang="en-US" b="1" dirty="0">
                <a:solidFill>
                  <a:srgbClr val="FFFFFF"/>
                </a:solidFill>
                <a:latin typeface="Corbel"/>
                <a:cs typeface="Corbel"/>
              </a:rPr>
              <a:t>call to account, show one his fault, demand an </a:t>
            </a:r>
            <a:r>
              <a:rPr lang="en-US" b="1" dirty="0" smtClean="0">
                <a:solidFill>
                  <a:srgbClr val="FFFFFF"/>
                </a:solidFill>
                <a:latin typeface="Corbel"/>
                <a:cs typeface="Corbel"/>
              </a:rPr>
              <a:t>explanation….to </a:t>
            </a:r>
            <a:r>
              <a:rPr lang="en-US" b="1" dirty="0">
                <a:solidFill>
                  <a:srgbClr val="FFFFFF"/>
                </a:solidFill>
                <a:latin typeface="Corbel"/>
                <a:cs typeface="Corbel"/>
              </a:rPr>
              <a:t>chasten, to </a:t>
            </a:r>
            <a:r>
              <a:rPr lang="en-US" b="1" dirty="0" smtClean="0">
                <a:solidFill>
                  <a:srgbClr val="FFFFFF"/>
                </a:solidFill>
                <a:latin typeface="Corbel"/>
                <a:cs typeface="Corbel"/>
              </a:rPr>
              <a:t>punish (Thayer)</a:t>
            </a:r>
            <a:endParaRPr lang="en-US" b="1" dirty="0">
              <a:solidFill>
                <a:srgbClr val="FFFFFF"/>
              </a:solidFill>
              <a:latin typeface="Corbel"/>
              <a:cs typeface="Corbel"/>
            </a:endParaRPr>
          </a:p>
        </p:txBody>
      </p:sp>
    </p:spTree>
    <p:extLst>
      <p:ext uri="{BB962C8B-B14F-4D97-AF65-F5344CB8AC3E}">
        <p14:creationId xmlns:p14="http://schemas.microsoft.com/office/powerpoint/2010/main" val="35040657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Rebuke: to </a:t>
            </a:r>
            <a:r>
              <a:rPr lang="en-US" b="1" dirty="0">
                <a:solidFill>
                  <a:srgbClr val="FFFFFF"/>
                </a:solidFill>
                <a:latin typeface="Corbel"/>
                <a:cs typeface="Corbel"/>
              </a:rPr>
              <a:t>admonish or charge </a:t>
            </a:r>
            <a:r>
              <a:rPr lang="en-US" b="1" dirty="0" smtClean="0">
                <a:solidFill>
                  <a:srgbClr val="FFFFFF"/>
                </a:solidFill>
                <a:latin typeface="Corbel"/>
                <a:cs typeface="Corbel"/>
              </a:rPr>
              <a:t>sharply (Thayer)</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Exhort: to encourage, strengthen</a:t>
            </a:r>
            <a:r>
              <a:rPr lang="en-US" sz="4000" b="1" i="1" dirty="0">
                <a:solidFill>
                  <a:srgbClr val="FFFFFF"/>
                </a:solidFill>
                <a:latin typeface="Corbel"/>
                <a:cs typeface="Corbel"/>
              </a:rPr>
              <a:t>; </a:t>
            </a:r>
            <a:r>
              <a:rPr lang="en-US" b="1" dirty="0">
                <a:solidFill>
                  <a:srgbClr val="FFFFFF"/>
                </a:solidFill>
                <a:latin typeface="Corbel"/>
                <a:cs typeface="Corbel"/>
              </a:rPr>
              <a:t>exhorting and comforting and encouraging</a:t>
            </a:r>
            <a:r>
              <a:rPr lang="en-US" sz="4000" b="1" i="1" dirty="0">
                <a:solidFill>
                  <a:srgbClr val="FFFFFF"/>
                </a:solidFill>
                <a:latin typeface="Corbel"/>
                <a:cs typeface="Corbel"/>
              </a:rPr>
              <a:t>; </a:t>
            </a:r>
            <a:r>
              <a:rPr lang="en-US" b="1" dirty="0">
                <a:solidFill>
                  <a:srgbClr val="FFFFFF"/>
                </a:solidFill>
                <a:latin typeface="Corbel"/>
                <a:cs typeface="Corbel"/>
              </a:rPr>
              <a:t>to instruct, teach (Thayer</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9194908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rPr>
              <a:t>He must hold firm to the trustworthy word as taught, so that he may be able to give instruction in </a:t>
            </a:r>
            <a:r>
              <a:rPr lang="en-US" b="1" dirty="0" smtClean="0">
                <a:solidFill>
                  <a:srgbClr val="FFFFFF"/>
                </a:solidFill>
              </a:rPr>
              <a:t>sound</a:t>
            </a:r>
            <a:r>
              <a:rPr lang="en-US" b="1" dirty="0">
                <a:solidFill>
                  <a:srgbClr val="FFFFFF"/>
                </a:solidFill>
              </a:rPr>
              <a:t> </a:t>
            </a:r>
            <a:r>
              <a:rPr lang="en-US" b="1" dirty="0" smtClean="0">
                <a:solidFill>
                  <a:srgbClr val="FFFFFF"/>
                </a:solidFill>
              </a:rPr>
              <a:t>doctrine </a:t>
            </a:r>
            <a:r>
              <a:rPr lang="en-US" b="1" dirty="0">
                <a:solidFill>
                  <a:srgbClr val="FFFFFF"/>
                </a:solidFill>
              </a:rPr>
              <a:t>and also to rebuke those who contradict </a:t>
            </a:r>
            <a:r>
              <a:rPr lang="en-US" b="1" dirty="0" smtClean="0">
                <a:solidFill>
                  <a:srgbClr val="FFFFFF"/>
                </a:solidFill>
              </a:rPr>
              <a:t>it. For </a:t>
            </a:r>
            <a:r>
              <a:rPr lang="en-US" b="1" dirty="0">
                <a:solidFill>
                  <a:srgbClr val="FFFFFF"/>
                </a:solidFill>
              </a:rPr>
              <a:t>there are many who are insubordinate, empty talkers and deceivers, especially those of the circumcision </a:t>
            </a:r>
            <a:r>
              <a:rPr lang="en-US" b="1" dirty="0" smtClean="0">
                <a:solidFill>
                  <a:srgbClr val="FFFFFF"/>
                </a:solidFill>
              </a:rPr>
              <a:t>party.</a:t>
            </a:r>
            <a:r>
              <a:rPr lang="en-US" b="1" dirty="0">
                <a:solidFill>
                  <a:srgbClr val="FFFFFF"/>
                </a:solidFill>
              </a:rPr>
              <a:t> </a:t>
            </a:r>
            <a:endParaRPr lang="en-US" b="1" dirty="0">
              <a:solidFill>
                <a:srgbClr val="FFFFFF"/>
              </a:solidFill>
              <a:latin typeface="Corbel"/>
              <a:cs typeface="Corbel"/>
            </a:endParaRPr>
          </a:p>
        </p:txBody>
      </p:sp>
    </p:spTree>
    <p:extLst>
      <p:ext uri="{BB962C8B-B14F-4D97-AF65-F5344CB8AC3E}">
        <p14:creationId xmlns:p14="http://schemas.microsoft.com/office/powerpoint/2010/main" val="15061813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lnSpcReduction="10000"/>
          </a:bodyPr>
          <a:lstStyle/>
          <a:p>
            <a:pPr marL="0" indent="0">
              <a:buNone/>
            </a:pPr>
            <a:r>
              <a:rPr lang="en-US" b="1" dirty="0">
                <a:solidFill>
                  <a:srgbClr val="FFFFFF"/>
                </a:solidFill>
              </a:rPr>
              <a:t>They must be silenced, since they are upsetting whole families by teaching for shameful gain what they ought not to teach. One of the Cretans, a prophet of their own, said, “Cretans are always liars, evil beasts, lazy gluttons.” This testimony is true. Therefore rebuke them sharply, that they may be sound in the faith, not devoting themselves to Jewish myths and the commands of people who turn away from the truth</a:t>
            </a:r>
            <a:r>
              <a:rPr lang="en-US" b="1" dirty="0" smtClean="0">
                <a:solidFill>
                  <a:srgbClr val="FFFFFF"/>
                </a:solidFill>
              </a:rPr>
              <a:t>. Titus 1.9-14</a:t>
            </a:r>
            <a:endParaRPr lang="en-US" b="1" dirty="0">
              <a:solidFill>
                <a:srgbClr val="FFFFFF"/>
              </a:solidFill>
            </a:endParaRPr>
          </a:p>
        </p:txBody>
      </p:sp>
    </p:spTree>
    <p:extLst>
      <p:ext uri="{BB962C8B-B14F-4D97-AF65-F5344CB8AC3E}">
        <p14:creationId xmlns:p14="http://schemas.microsoft.com/office/powerpoint/2010/main" val="23438294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When </a:t>
            </a:r>
            <a:r>
              <a:rPr lang="en-US" b="1" dirty="0">
                <a:solidFill>
                  <a:srgbClr val="FFFFFF"/>
                </a:solidFill>
                <a:latin typeface="Corbel"/>
                <a:cs typeface="Corbel"/>
              </a:rPr>
              <a:t>a teacher or church teaches false doctrine publicly, they are subject to public </a:t>
            </a:r>
            <a:r>
              <a:rPr lang="en-US" b="1" dirty="0" smtClean="0">
                <a:solidFill>
                  <a:srgbClr val="FFFFFF"/>
                </a:solidFill>
                <a:latin typeface="Corbel"/>
                <a:cs typeface="Corbel"/>
              </a:rPr>
              <a:t>rebuke: Phil. 3.2, etc.</a:t>
            </a:r>
          </a:p>
          <a:p>
            <a:pPr marL="0" indent="0">
              <a:buNone/>
            </a:pPr>
            <a:endParaRPr lang="en-US" b="1" dirty="0" smtClean="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sz="3600" b="1" dirty="0" smtClean="0">
                <a:solidFill>
                  <a:srgbClr val="FFFFFF"/>
                </a:solidFill>
                <a:latin typeface="Corbel"/>
                <a:cs typeface="Corbel"/>
              </a:rPr>
              <a:t>Jesus </a:t>
            </a:r>
            <a:r>
              <a:rPr lang="en-US" sz="3600" b="1" dirty="0">
                <a:solidFill>
                  <a:srgbClr val="FFFFFF"/>
                </a:solidFill>
                <a:latin typeface="Corbel"/>
                <a:cs typeface="Corbel"/>
              </a:rPr>
              <a:t>was murdered because He </a:t>
            </a:r>
            <a:r>
              <a:rPr lang="en-US" sz="3600" b="1" dirty="0" smtClean="0">
                <a:solidFill>
                  <a:srgbClr val="FFFFFF"/>
                </a:solidFill>
                <a:latin typeface="Corbel"/>
                <a:cs typeface="Corbel"/>
              </a:rPr>
              <a:t>condemned </a:t>
            </a:r>
            <a:r>
              <a:rPr lang="en-US" sz="3600" b="1" dirty="0">
                <a:solidFill>
                  <a:srgbClr val="FFFFFF"/>
                </a:solidFill>
                <a:latin typeface="Corbel"/>
                <a:cs typeface="Corbel"/>
              </a:rPr>
              <a:t>and exposed </a:t>
            </a:r>
            <a:r>
              <a:rPr lang="en-US" sz="3600" b="1" dirty="0" smtClean="0">
                <a:solidFill>
                  <a:srgbClr val="FFFFFF"/>
                </a:solidFill>
                <a:latin typeface="Corbel"/>
                <a:cs typeface="Corbel"/>
              </a:rPr>
              <a:t>error </a:t>
            </a:r>
            <a:r>
              <a:rPr lang="en-US" sz="3600" b="1" dirty="0">
                <a:solidFill>
                  <a:srgbClr val="FFFFFF"/>
                </a:solidFill>
                <a:latin typeface="Corbel"/>
                <a:cs typeface="Corbel"/>
              </a:rPr>
              <a:t>publicly!</a:t>
            </a:r>
          </a:p>
        </p:txBody>
      </p:sp>
    </p:spTree>
    <p:extLst>
      <p:ext uri="{BB962C8B-B14F-4D97-AF65-F5344CB8AC3E}">
        <p14:creationId xmlns:p14="http://schemas.microsoft.com/office/powerpoint/2010/main" val="3290721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Have we compromised </a:t>
            </a:r>
            <a:r>
              <a:rPr lang="en-US" b="1" dirty="0" smtClean="0">
                <a:solidFill>
                  <a:srgbClr val="FFFFFF"/>
                </a:solidFill>
                <a:latin typeface="Corbel"/>
                <a:cs typeface="Corbel"/>
              </a:rPr>
              <a:t>the truth for the sake of peace, friendships and relationships with family and the </a:t>
            </a:r>
            <a:r>
              <a:rPr lang="en-US" b="1" dirty="0" smtClean="0">
                <a:solidFill>
                  <a:srgbClr val="FFFFFF"/>
                </a:solidFill>
                <a:latin typeface="Corbel"/>
                <a:cs typeface="Corbel"/>
              </a:rPr>
              <a:t>world?</a:t>
            </a:r>
            <a:endParaRPr lang="en-US" b="1" dirty="0">
              <a:solidFill>
                <a:srgbClr val="FFFFFF"/>
              </a:solidFill>
              <a:latin typeface="Corbel"/>
              <a:cs typeface="Corbel"/>
            </a:endParaRPr>
          </a:p>
        </p:txBody>
      </p:sp>
    </p:spTree>
    <p:extLst>
      <p:ext uri="{BB962C8B-B14F-4D97-AF65-F5344CB8AC3E}">
        <p14:creationId xmlns:p14="http://schemas.microsoft.com/office/powerpoint/2010/main" val="3442974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fontScale="92500"/>
          </a:bodyPr>
          <a:lstStyle/>
          <a:p>
            <a:pPr marL="0" indent="0">
              <a:buNone/>
            </a:pPr>
            <a:r>
              <a:rPr lang="en-US" b="1" dirty="0">
                <a:solidFill>
                  <a:srgbClr val="FFFFFF"/>
                </a:solidFill>
                <a:latin typeface="Corbel"/>
                <a:cs typeface="Corbel"/>
              </a:rPr>
              <a:t>Do not think that I have come to bring peace to the earth. I have not come to bring peace, but a sword. </a:t>
            </a:r>
            <a:r>
              <a:rPr lang="en-US" b="1" dirty="0" smtClean="0">
                <a:solidFill>
                  <a:srgbClr val="FFFFFF"/>
                </a:solidFill>
                <a:latin typeface="Corbel"/>
                <a:cs typeface="Corbel"/>
              </a:rPr>
              <a:t>For </a:t>
            </a:r>
            <a:r>
              <a:rPr lang="en-US" b="1" dirty="0">
                <a:solidFill>
                  <a:srgbClr val="FFFFFF"/>
                </a:solidFill>
                <a:latin typeface="Corbel"/>
                <a:cs typeface="Corbel"/>
              </a:rPr>
              <a:t>I have come to set a man against his father, and a daughter against her mother, and a daughter-in-law against her mother-in-law. </a:t>
            </a:r>
            <a:r>
              <a:rPr lang="en-US" b="1" dirty="0" smtClean="0">
                <a:solidFill>
                  <a:srgbClr val="FFFFFF"/>
                </a:solidFill>
                <a:latin typeface="Corbel"/>
                <a:cs typeface="Corbel"/>
              </a:rPr>
              <a:t>And </a:t>
            </a:r>
            <a:r>
              <a:rPr lang="en-US" b="1" dirty="0">
                <a:solidFill>
                  <a:srgbClr val="FFFFFF"/>
                </a:solidFill>
                <a:latin typeface="Corbel"/>
                <a:cs typeface="Corbel"/>
              </a:rPr>
              <a:t>a person's enemies will be those of his own household</a:t>
            </a:r>
            <a:r>
              <a:rPr lang="en-US" b="1" dirty="0" smtClean="0">
                <a:solidFill>
                  <a:srgbClr val="FFFFFF"/>
                </a:solidFill>
                <a:latin typeface="Corbel"/>
                <a:cs typeface="Corbel"/>
              </a:rPr>
              <a:t>.</a:t>
            </a:r>
            <a:r>
              <a:rPr lang="en-US" b="1" dirty="0">
                <a:solidFill>
                  <a:srgbClr val="FFFFFF"/>
                </a:solidFill>
                <a:latin typeface="Corbel"/>
                <a:cs typeface="Corbel"/>
              </a:rPr>
              <a:t> Whoever loves father or mother more than me is not worthy of me, and whoever loves son or daughter more than me is not worthy of me</a:t>
            </a:r>
            <a:r>
              <a:rPr lang="en-US" b="1" dirty="0" smtClean="0">
                <a:solidFill>
                  <a:srgbClr val="FFFFFF"/>
                </a:solidFill>
                <a:latin typeface="Corbel"/>
                <a:cs typeface="Corbel"/>
              </a:rPr>
              <a:t>. Matt. 10.34-37</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29347358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Have we stopped </a:t>
            </a:r>
            <a:r>
              <a:rPr lang="en-US" b="1" dirty="0" smtClean="0">
                <a:solidFill>
                  <a:srgbClr val="FFFFFF"/>
                </a:solidFill>
                <a:latin typeface="Corbel"/>
                <a:cs typeface="Corbel"/>
              </a:rPr>
              <a:t>contending for the </a:t>
            </a:r>
            <a:r>
              <a:rPr lang="en-US" b="1" dirty="0" smtClean="0">
                <a:solidFill>
                  <a:srgbClr val="FFFFFF"/>
                </a:solidFill>
                <a:latin typeface="Corbel"/>
                <a:cs typeface="Corbel"/>
              </a:rPr>
              <a:t>faith?</a:t>
            </a:r>
            <a:endParaRPr lang="en-US" b="1" dirty="0" smtClean="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Have we taken a </a:t>
            </a:r>
            <a:r>
              <a:rPr lang="en-US" b="1" dirty="0" smtClean="0">
                <a:solidFill>
                  <a:srgbClr val="FFFFFF"/>
                </a:solidFill>
                <a:latin typeface="Corbel"/>
                <a:cs typeface="Corbel"/>
              </a:rPr>
              <a:t>looser </a:t>
            </a:r>
            <a:r>
              <a:rPr lang="en-US" b="1" dirty="0" smtClean="0">
                <a:solidFill>
                  <a:srgbClr val="FFFFFF"/>
                </a:solidFill>
                <a:latin typeface="Corbel"/>
                <a:cs typeface="Corbel"/>
              </a:rPr>
              <a:t>view on </a:t>
            </a:r>
            <a:r>
              <a:rPr lang="en-US" b="1" dirty="0" smtClean="0">
                <a:solidFill>
                  <a:srgbClr val="FFFFFF"/>
                </a:solidFill>
                <a:latin typeface="Corbel"/>
                <a:cs typeface="Corbel"/>
              </a:rPr>
              <a:t>moral and doctrinal purity: Jer. 5.30-31; Isaiah 30.9-</a:t>
            </a:r>
            <a:r>
              <a:rPr lang="en-US" b="1" dirty="0" smtClean="0">
                <a:solidFill>
                  <a:srgbClr val="FFFFFF"/>
                </a:solidFill>
                <a:latin typeface="Corbel"/>
                <a:cs typeface="Corbel"/>
              </a:rPr>
              <a:t>11?</a:t>
            </a:r>
            <a:endParaRPr lang="en-US" b="1" dirty="0">
              <a:solidFill>
                <a:srgbClr val="FFFFFF"/>
              </a:solidFill>
              <a:latin typeface="Corbel"/>
              <a:cs typeface="Corbel"/>
            </a:endParaRPr>
          </a:p>
        </p:txBody>
      </p:sp>
    </p:spTree>
    <p:extLst>
      <p:ext uri="{BB962C8B-B14F-4D97-AF65-F5344CB8AC3E}">
        <p14:creationId xmlns:p14="http://schemas.microsoft.com/office/powerpoint/2010/main" val="257581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smtClean="0">
                <a:solidFill>
                  <a:srgbClr val="FFFFFF"/>
                </a:solidFill>
                <a:latin typeface="Corbel"/>
                <a:cs typeface="Corbel"/>
              </a:rPr>
              <a:t>They promote destructive heresies opposed to truth: </a:t>
            </a:r>
            <a:r>
              <a:rPr lang="en-US" b="1" dirty="0" smtClean="0">
                <a:solidFill>
                  <a:srgbClr val="FFFFFF"/>
                </a:solidFill>
                <a:latin typeface="Corbel"/>
                <a:cs typeface="Corbel"/>
              </a:rPr>
              <a:t>2 </a:t>
            </a:r>
            <a:r>
              <a:rPr lang="en-US" b="1" dirty="0" smtClean="0">
                <a:solidFill>
                  <a:srgbClr val="FFFFFF"/>
                </a:solidFill>
                <a:latin typeface="Corbel"/>
                <a:cs typeface="Corbel"/>
              </a:rPr>
              <a:t>Peter 1.19-21 – 2 Peter 2.1-2</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They cause divisions and stumbling contrary to the doctrine learned: Gal. 1.8-10; Rom. 16.17; Titus 3.10-11</a:t>
            </a:r>
          </a:p>
        </p:txBody>
      </p:sp>
    </p:spTree>
    <p:extLst>
      <p:ext uri="{BB962C8B-B14F-4D97-AF65-F5344CB8AC3E}">
        <p14:creationId xmlns:p14="http://schemas.microsoft.com/office/powerpoint/2010/main" val="1535838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An appalling and horrible </a:t>
            </a:r>
            <a:r>
              <a:rPr lang="en-US" b="1" dirty="0" smtClean="0">
                <a:solidFill>
                  <a:srgbClr val="FFFFFF"/>
                </a:solidFill>
                <a:latin typeface="Corbel"/>
                <a:cs typeface="Corbel"/>
              </a:rPr>
              <a:t>thing has </a:t>
            </a:r>
            <a:r>
              <a:rPr lang="en-US" b="1" dirty="0">
                <a:solidFill>
                  <a:srgbClr val="FFFFFF"/>
                </a:solidFill>
                <a:latin typeface="Corbel"/>
                <a:cs typeface="Corbel"/>
              </a:rPr>
              <a:t>happened in the </a:t>
            </a:r>
            <a:r>
              <a:rPr lang="en-US" b="1" dirty="0" smtClean="0">
                <a:solidFill>
                  <a:srgbClr val="FFFFFF"/>
                </a:solidFill>
                <a:latin typeface="Corbel"/>
                <a:cs typeface="Corbel"/>
              </a:rPr>
              <a:t>land: the </a:t>
            </a:r>
            <a:r>
              <a:rPr lang="en-US" b="1" dirty="0">
                <a:solidFill>
                  <a:srgbClr val="FFFFFF"/>
                </a:solidFill>
                <a:latin typeface="Corbel"/>
                <a:cs typeface="Corbel"/>
              </a:rPr>
              <a:t>prophets prophesy falsely</a:t>
            </a:r>
            <a:r>
              <a:rPr lang="en-US" b="1" dirty="0" smtClean="0">
                <a:solidFill>
                  <a:srgbClr val="FFFFFF"/>
                </a:solidFill>
                <a:latin typeface="Corbel"/>
                <a:cs typeface="Corbel"/>
              </a:rPr>
              <a:t>,</a:t>
            </a:r>
            <a:r>
              <a:rPr lang="en-US" b="1" dirty="0">
                <a:solidFill>
                  <a:srgbClr val="FFFFFF"/>
                </a:solidFill>
                <a:latin typeface="Corbel"/>
                <a:cs typeface="Corbel"/>
              </a:rPr>
              <a:t> and the priests rule at their direction</a:t>
            </a:r>
            <a:r>
              <a:rPr lang="en-US" b="1" dirty="0" smtClean="0">
                <a:solidFill>
                  <a:srgbClr val="FFFFFF"/>
                </a:solidFill>
                <a:latin typeface="Corbel"/>
                <a:cs typeface="Corbel"/>
              </a:rPr>
              <a:t>; my </a:t>
            </a:r>
            <a:r>
              <a:rPr lang="en-US" b="1" dirty="0">
                <a:solidFill>
                  <a:srgbClr val="FFFFFF"/>
                </a:solidFill>
                <a:latin typeface="Corbel"/>
                <a:cs typeface="Corbel"/>
              </a:rPr>
              <a:t>people love to have it so</a:t>
            </a:r>
            <a:r>
              <a:rPr lang="en-US" b="1" dirty="0" smtClean="0">
                <a:solidFill>
                  <a:srgbClr val="FFFFFF"/>
                </a:solidFill>
                <a:latin typeface="Corbel"/>
                <a:cs typeface="Corbel"/>
              </a:rPr>
              <a:t>, but </a:t>
            </a:r>
            <a:r>
              <a:rPr lang="en-US" b="1" dirty="0">
                <a:solidFill>
                  <a:srgbClr val="FFFFFF"/>
                </a:solidFill>
                <a:latin typeface="Corbel"/>
                <a:cs typeface="Corbel"/>
              </a:rPr>
              <a:t>what will you do when the end comes</a:t>
            </a:r>
            <a:r>
              <a:rPr lang="en-US" b="1" dirty="0" smtClean="0">
                <a:solidFill>
                  <a:srgbClr val="FFFFFF"/>
                </a:solidFill>
                <a:latin typeface="Corbel"/>
                <a:cs typeface="Corbel"/>
              </a:rPr>
              <a:t>? Jer. 5.30-31</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70423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They have healed the wound of my people lightly</a:t>
            </a:r>
            <a:r>
              <a:rPr lang="en-US" b="1" dirty="0" smtClean="0">
                <a:solidFill>
                  <a:srgbClr val="FFFFFF"/>
                </a:solidFill>
                <a:latin typeface="Corbel"/>
                <a:cs typeface="Corbel"/>
              </a:rPr>
              <a:t>,</a:t>
            </a:r>
            <a:r>
              <a:rPr lang="en-US" b="1" dirty="0">
                <a:solidFill>
                  <a:srgbClr val="FFFFFF"/>
                </a:solidFill>
                <a:latin typeface="Corbel"/>
                <a:cs typeface="Corbel"/>
              </a:rPr>
              <a:t> saying, ‘Peace, peace</a:t>
            </a:r>
            <a:r>
              <a:rPr lang="en-US" b="1" dirty="0" smtClean="0">
                <a:solidFill>
                  <a:srgbClr val="FFFFFF"/>
                </a:solidFill>
                <a:latin typeface="Corbel"/>
                <a:cs typeface="Corbel"/>
              </a:rPr>
              <a:t>,’</a:t>
            </a:r>
            <a:r>
              <a:rPr lang="en-US" b="1" dirty="0">
                <a:solidFill>
                  <a:srgbClr val="FFFFFF"/>
                </a:solidFill>
                <a:latin typeface="Corbel"/>
                <a:cs typeface="Corbel"/>
              </a:rPr>
              <a:t> when there is no peace</a:t>
            </a:r>
            <a:r>
              <a:rPr lang="en-US" b="1" dirty="0" smtClean="0">
                <a:solidFill>
                  <a:srgbClr val="FFFFFF"/>
                </a:solidFill>
                <a:latin typeface="Corbel"/>
                <a:cs typeface="Corbel"/>
              </a:rPr>
              <a:t>. Jer. 6.14</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2798372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For they are a rebellious people</a:t>
            </a:r>
            <a:r>
              <a:rPr lang="en-US" b="1" dirty="0" smtClean="0">
                <a:solidFill>
                  <a:srgbClr val="FFFFFF"/>
                </a:solidFill>
                <a:latin typeface="Corbel"/>
                <a:cs typeface="Corbel"/>
              </a:rPr>
              <a:t>, lying </a:t>
            </a:r>
            <a:r>
              <a:rPr lang="en-US" b="1" dirty="0">
                <a:solidFill>
                  <a:srgbClr val="FFFFFF"/>
                </a:solidFill>
                <a:latin typeface="Corbel"/>
                <a:cs typeface="Corbel"/>
              </a:rPr>
              <a:t>children</a:t>
            </a:r>
            <a:r>
              <a:rPr lang="en-US" b="1" dirty="0" smtClean="0">
                <a:solidFill>
                  <a:srgbClr val="FFFFFF"/>
                </a:solidFill>
                <a:latin typeface="Corbel"/>
                <a:cs typeface="Corbel"/>
              </a:rPr>
              <a:t>, children </a:t>
            </a:r>
            <a:r>
              <a:rPr lang="en-US" b="1" dirty="0">
                <a:solidFill>
                  <a:srgbClr val="FFFFFF"/>
                </a:solidFill>
                <a:latin typeface="Corbel"/>
                <a:cs typeface="Corbel"/>
              </a:rPr>
              <a:t>unwilling to </a:t>
            </a:r>
            <a:r>
              <a:rPr lang="en-US" b="1" dirty="0" smtClean="0">
                <a:solidFill>
                  <a:srgbClr val="FFFFFF"/>
                </a:solidFill>
                <a:latin typeface="Corbel"/>
                <a:cs typeface="Corbel"/>
              </a:rPr>
              <a:t>hear the </a:t>
            </a:r>
            <a:r>
              <a:rPr lang="en-US" b="1" dirty="0">
                <a:solidFill>
                  <a:srgbClr val="FFFFFF"/>
                </a:solidFill>
                <a:latin typeface="Corbel"/>
                <a:cs typeface="Corbel"/>
              </a:rPr>
              <a:t>instruction of the Lord</a:t>
            </a:r>
            <a:r>
              <a:rPr lang="en-US" b="1" dirty="0" smtClean="0">
                <a:solidFill>
                  <a:srgbClr val="FFFFFF"/>
                </a:solidFill>
                <a:latin typeface="Corbel"/>
                <a:cs typeface="Corbel"/>
              </a:rPr>
              <a:t>; who </a:t>
            </a:r>
            <a:r>
              <a:rPr lang="en-US" b="1" dirty="0">
                <a:solidFill>
                  <a:srgbClr val="FFFFFF"/>
                </a:solidFill>
                <a:latin typeface="Corbel"/>
                <a:cs typeface="Corbel"/>
              </a:rPr>
              <a:t>say to the seers, “Do not see,</a:t>
            </a:r>
            <a:r>
              <a:rPr lang="en-US" b="1" dirty="0" smtClean="0">
                <a:solidFill>
                  <a:srgbClr val="FFFFFF"/>
                </a:solidFill>
                <a:latin typeface="Corbel"/>
                <a:cs typeface="Corbel"/>
              </a:rPr>
              <a:t>” and </a:t>
            </a:r>
            <a:r>
              <a:rPr lang="en-US" b="1" dirty="0">
                <a:solidFill>
                  <a:srgbClr val="FFFFFF"/>
                </a:solidFill>
                <a:latin typeface="Corbel"/>
                <a:cs typeface="Corbel"/>
              </a:rPr>
              <a:t>to the prophets, “Do not prophesy to us what is right</a:t>
            </a:r>
            <a:r>
              <a:rPr lang="en-US" b="1" dirty="0" smtClean="0">
                <a:solidFill>
                  <a:srgbClr val="FFFFFF"/>
                </a:solidFill>
                <a:latin typeface="Corbel"/>
                <a:cs typeface="Corbel"/>
              </a:rPr>
              <a:t>; speak </a:t>
            </a:r>
            <a:r>
              <a:rPr lang="en-US" b="1" dirty="0">
                <a:solidFill>
                  <a:srgbClr val="FFFFFF"/>
                </a:solidFill>
                <a:latin typeface="Corbel"/>
                <a:cs typeface="Corbel"/>
              </a:rPr>
              <a:t>to us smooth things</a:t>
            </a:r>
            <a:r>
              <a:rPr lang="en-US" b="1" dirty="0" smtClean="0">
                <a:solidFill>
                  <a:srgbClr val="FFFFFF"/>
                </a:solidFill>
                <a:latin typeface="Corbel"/>
                <a:cs typeface="Corbel"/>
              </a:rPr>
              <a:t>, prophesy </a:t>
            </a:r>
            <a:r>
              <a:rPr lang="en-US" b="1" dirty="0">
                <a:solidFill>
                  <a:srgbClr val="FFFFFF"/>
                </a:solidFill>
                <a:latin typeface="Corbel"/>
                <a:cs typeface="Corbel"/>
              </a:rPr>
              <a:t>illusions</a:t>
            </a:r>
            <a:r>
              <a:rPr lang="en-US" b="1" dirty="0" smtClean="0">
                <a:solidFill>
                  <a:srgbClr val="FFFFFF"/>
                </a:solidFill>
                <a:latin typeface="Corbel"/>
                <a:cs typeface="Corbel"/>
              </a:rPr>
              <a:t>, leave </a:t>
            </a:r>
            <a:r>
              <a:rPr lang="en-US" b="1" dirty="0">
                <a:solidFill>
                  <a:srgbClr val="FFFFFF"/>
                </a:solidFill>
                <a:latin typeface="Corbel"/>
                <a:cs typeface="Corbel"/>
              </a:rPr>
              <a:t>the way, turn aside from the path</a:t>
            </a:r>
            <a:r>
              <a:rPr lang="en-US" b="1" dirty="0" smtClean="0">
                <a:solidFill>
                  <a:srgbClr val="FFFFFF"/>
                </a:solidFill>
                <a:latin typeface="Corbel"/>
                <a:cs typeface="Corbel"/>
              </a:rPr>
              <a:t>, let </a:t>
            </a:r>
            <a:r>
              <a:rPr lang="en-US" b="1" dirty="0">
                <a:solidFill>
                  <a:srgbClr val="FFFFFF"/>
                </a:solidFill>
                <a:latin typeface="Corbel"/>
                <a:cs typeface="Corbel"/>
              </a:rPr>
              <a:t>us hear no more about the Holy One of Israel</a:t>
            </a:r>
            <a:r>
              <a:rPr lang="en-US" b="1" dirty="0" smtClean="0">
                <a:solidFill>
                  <a:srgbClr val="FFFFFF"/>
                </a:solidFill>
                <a:latin typeface="Corbel"/>
                <a:cs typeface="Corbel"/>
              </a:rPr>
              <a:t>. Isaiah 30.9-11</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246332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a:solidFill>
                  <a:srgbClr val="FFFFFF"/>
                </a:solidFill>
                <a:latin typeface="Corbel"/>
                <a:cs typeface="Corbel"/>
              </a:rPr>
              <a:t>We have redefined love</a:t>
            </a:r>
            <a:r>
              <a:rPr lang="en-US" b="1" dirty="0" smtClean="0">
                <a:solidFill>
                  <a:srgbClr val="FFFFFF"/>
                </a:solidFill>
                <a:latin typeface="Corbel"/>
                <a:cs typeface="Corbel"/>
              </a:rPr>
              <a:t>.</a:t>
            </a:r>
            <a:endParaRPr lang="en-US" b="1" dirty="0" smtClean="0">
              <a:solidFill>
                <a:srgbClr val="FFFFFF"/>
              </a:solidFill>
              <a:latin typeface="Corbel"/>
              <a:cs typeface="Corbel"/>
            </a:endParaRP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a:t>
            </a:r>
            <a:r>
              <a:rPr lang="en-US" b="1" dirty="0" smtClean="0">
                <a:solidFill>
                  <a:srgbClr val="FFFFFF"/>
                </a:solidFill>
                <a:latin typeface="Corbel"/>
                <a:cs typeface="Corbel"/>
              </a:rPr>
              <a:t>Exposing error can hurt someone’s feelings.”</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Truth will offend: Matt. 15.12-14</a:t>
            </a:r>
          </a:p>
        </p:txBody>
      </p:sp>
    </p:spTree>
    <p:extLst>
      <p:ext uri="{BB962C8B-B14F-4D97-AF65-F5344CB8AC3E}">
        <p14:creationId xmlns:p14="http://schemas.microsoft.com/office/powerpoint/2010/main" val="1472173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Biblical love seeks the best interests of others which involves exposure and repentance:</a:t>
            </a:r>
          </a:p>
          <a:p>
            <a:pPr marL="0"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Gal. 2.11-14: Who </a:t>
            </a:r>
            <a:r>
              <a:rPr lang="en-US" b="1" dirty="0">
                <a:solidFill>
                  <a:srgbClr val="FFFFFF"/>
                </a:solidFill>
                <a:latin typeface="Corbel"/>
                <a:cs typeface="Corbel"/>
              </a:rPr>
              <a:t>loved Peter? Paul or the Judaizers</a:t>
            </a:r>
            <a:r>
              <a:rPr lang="en-US" b="1" dirty="0" smtClean="0">
                <a:solidFill>
                  <a:srgbClr val="FFFFFF"/>
                </a:solidFill>
                <a:latin typeface="Corbel"/>
                <a:cs typeface="Corbel"/>
              </a:rPr>
              <a:t>?</a:t>
            </a:r>
            <a:endParaRPr lang="en-US" b="1" dirty="0">
              <a:solidFill>
                <a:srgbClr val="FFFFFF"/>
              </a:solidFill>
              <a:latin typeface="Corbel"/>
              <a:cs typeface="Corbel"/>
            </a:endParaRPr>
          </a:p>
          <a:p>
            <a:pPr marL="400050" lvl="1"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Acts 2/7: Did </a:t>
            </a:r>
            <a:r>
              <a:rPr lang="en-US" b="1" dirty="0">
                <a:solidFill>
                  <a:srgbClr val="FFFFFF"/>
                </a:solidFill>
                <a:latin typeface="Corbel"/>
                <a:cs typeface="Corbel"/>
              </a:rPr>
              <a:t>Peter/Stephen love the Jews</a:t>
            </a:r>
            <a:r>
              <a:rPr lang="en-US" b="1" dirty="0" smtClean="0">
                <a:solidFill>
                  <a:srgbClr val="FFFFFF"/>
                </a:solidFill>
                <a:latin typeface="Corbel"/>
                <a:cs typeface="Corbel"/>
              </a:rPr>
              <a:t>?</a:t>
            </a:r>
          </a:p>
          <a:p>
            <a:pPr marL="400050" lvl="1"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Matt</a:t>
            </a:r>
            <a:r>
              <a:rPr lang="en-US" b="1" dirty="0">
                <a:solidFill>
                  <a:srgbClr val="FFFFFF"/>
                </a:solidFill>
                <a:latin typeface="Corbel"/>
                <a:cs typeface="Corbel"/>
              </a:rPr>
              <a:t>. 15; 23: </a:t>
            </a:r>
            <a:r>
              <a:rPr lang="en-US" b="1" dirty="0" smtClean="0">
                <a:solidFill>
                  <a:srgbClr val="FFFFFF"/>
                </a:solidFill>
                <a:latin typeface="Corbel"/>
                <a:cs typeface="Corbel"/>
              </a:rPr>
              <a:t>Did Jesus love the Pharisees?</a:t>
            </a:r>
          </a:p>
        </p:txBody>
      </p:sp>
    </p:spTree>
    <p:extLst>
      <p:ext uri="{BB962C8B-B14F-4D97-AF65-F5344CB8AC3E}">
        <p14:creationId xmlns:p14="http://schemas.microsoft.com/office/powerpoint/2010/main" val="3675871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Biblical love seeks the best interests of others which involves exposure and repentance:</a:t>
            </a:r>
          </a:p>
          <a:p>
            <a:pPr marL="0"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Matt. 21.12, 13; John 2.13-17: Jesus cleansed the temple and publicly rebuked. Unloving?</a:t>
            </a:r>
          </a:p>
          <a:p>
            <a:pPr marL="400050" lvl="1" indent="0">
              <a:spcBef>
                <a:spcPts val="0"/>
              </a:spcBef>
              <a:buNone/>
            </a:pPr>
            <a:endParaRPr lang="en-US" b="1" dirty="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Mark 6.18: John condemned Herod. Unloving?</a:t>
            </a:r>
          </a:p>
          <a:p>
            <a:pPr marL="400050" lvl="1"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Acts 13.8-10: Paul condemned Elymas for withstanding teachers of the truth. Unloving?</a:t>
            </a:r>
          </a:p>
        </p:txBody>
      </p:sp>
    </p:spTree>
    <p:extLst>
      <p:ext uri="{BB962C8B-B14F-4D97-AF65-F5344CB8AC3E}">
        <p14:creationId xmlns:p14="http://schemas.microsoft.com/office/powerpoint/2010/main" val="63128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186" end="259"/>
                                            </p:txEl>
                                          </p:spTgt>
                                        </p:tgtEl>
                                        <p:attrNameLst>
                                          <p:attrName>style.visibility</p:attrName>
                                        </p:attrNameLst>
                                      </p:cBhvr>
                                      <p:to>
                                        <p:strVal val="visible"/>
                                      </p:to>
                                    </p:set>
                                    <p:animEffect transition="in" filter="fade">
                                      <p:cBhvr>
                                        <p:cTn id="12" dur="500"/>
                                        <p:tgtEl>
                                          <p:spTgt spid="3">
                                            <p:txEl>
                                              <p:charRg st="186" end="25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lnSpcReduction="10000"/>
          </a:bodyPr>
          <a:lstStyle/>
          <a:p>
            <a:pPr marL="0" indent="0">
              <a:lnSpc>
                <a:spcPct val="110000"/>
              </a:lnSpc>
              <a:spcBef>
                <a:spcPts val="0"/>
              </a:spcBef>
              <a:buNone/>
            </a:pPr>
            <a:r>
              <a:rPr lang="en-US" b="1" dirty="0">
                <a:solidFill>
                  <a:srgbClr val="FFFFFF"/>
                </a:solidFill>
                <a:latin typeface="Corbel"/>
                <a:cs typeface="Corbel"/>
              </a:rPr>
              <a:t>Some do not want to expose false teachers and false doctrine, but rather argue against exposure:</a:t>
            </a:r>
          </a:p>
          <a:p>
            <a:pPr marL="0" indent="0">
              <a:lnSpc>
                <a:spcPct val="110000"/>
              </a:lnSpc>
              <a:spcBef>
                <a:spcPts val="0"/>
              </a:spcBef>
              <a:buNone/>
            </a:pPr>
            <a:endParaRPr lang="en-US" b="1" dirty="0" smtClean="0">
              <a:solidFill>
                <a:srgbClr val="FFFFFF"/>
              </a:solidFill>
              <a:latin typeface="Corbel"/>
              <a:cs typeface="Corbel"/>
            </a:endParaRPr>
          </a:p>
          <a:p>
            <a:pPr marL="400050" lvl="1" indent="0">
              <a:lnSpc>
                <a:spcPct val="110000"/>
              </a:lnSpc>
              <a:spcBef>
                <a:spcPts val="0"/>
              </a:spcBef>
              <a:buNone/>
            </a:pPr>
            <a:r>
              <a:rPr lang="en-US" b="1" dirty="0" smtClean="0">
                <a:solidFill>
                  <a:srgbClr val="FFFFFF"/>
                </a:solidFill>
                <a:latin typeface="Corbel"/>
                <a:cs typeface="Corbel"/>
              </a:rPr>
              <a:t>Does </a:t>
            </a:r>
            <a:r>
              <a:rPr lang="en-US" b="1" dirty="0">
                <a:solidFill>
                  <a:srgbClr val="FFFFFF"/>
                </a:solidFill>
                <a:latin typeface="Corbel"/>
                <a:cs typeface="Corbel"/>
              </a:rPr>
              <a:t>naming false teachers and false doctrine from the pulpit upset us?</a:t>
            </a:r>
          </a:p>
          <a:p>
            <a:pPr marL="400050" lvl="1" indent="0">
              <a:lnSpc>
                <a:spcPct val="110000"/>
              </a:lnSpc>
              <a:spcBef>
                <a:spcPts val="0"/>
              </a:spcBef>
              <a:buNone/>
            </a:pPr>
            <a:endParaRPr lang="en-US" b="1" dirty="0" smtClean="0">
              <a:solidFill>
                <a:srgbClr val="FFFFFF"/>
              </a:solidFill>
              <a:latin typeface="Corbel"/>
              <a:cs typeface="Corbel"/>
            </a:endParaRPr>
          </a:p>
          <a:p>
            <a:pPr marL="400050" lvl="1" indent="0">
              <a:lnSpc>
                <a:spcPct val="110000"/>
              </a:lnSpc>
              <a:spcBef>
                <a:spcPts val="0"/>
              </a:spcBef>
              <a:buNone/>
            </a:pPr>
            <a:r>
              <a:rPr lang="en-US" b="1" dirty="0" smtClean="0">
                <a:solidFill>
                  <a:srgbClr val="FFFFFF"/>
                </a:solidFill>
                <a:latin typeface="Corbel"/>
                <a:cs typeface="Corbel"/>
              </a:rPr>
              <a:t>Do </a:t>
            </a:r>
            <a:r>
              <a:rPr lang="en-US" b="1" dirty="0">
                <a:solidFill>
                  <a:srgbClr val="FFFFFF"/>
                </a:solidFill>
                <a:latin typeface="Corbel"/>
                <a:cs typeface="Corbel"/>
              </a:rPr>
              <a:t>you condemn a gospel preacher because he exposes error and calls the names of those who teach it? </a:t>
            </a:r>
          </a:p>
        </p:txBody>
      </p:sp>
    </p:spTree>
    <p:extLst>
      <p:ext uri="{BB962C8B-B14F-4D97-AF65-F5344CB8AC3E}">
        <p14:creationId xmlns:p14="http://schemas.microsoft.com/office/powerpoint/2010/main" val="2209267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Some do not want to expose false teachers and false doctrine, but rather argue against exposure:</a:t>
            </a:r>
          </a:p>
          <a:p>
            <a:pPr marL="0"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Are </a:t>
            </a:r>
            <a:r>
              <a:rPr lang="en-US" b="1" dirty="0">
                <a:solidFill>
                  <a:srgbClr val="FFFFFF"/>
                </a:solidFill>
                <a:latin typeface="Corbel"/>
                <a:cs typeface="Corbel"/>
              </a:rPr>
              <a:t>we of the mindset that we shouldn’t “criticize other religions”?</a:t>
            </a:r>
          </a:p>
          <a:p>
            <a:pPr marL="400050" lvl="1"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Would </a:t>
            </a:r>
            <a:r>
              <a:rPr lang="en-US" b="1" dirty="0">
                <a:solidFill>
                  <a:srgbClr val="FFFFFF"/>
                </a:solidFill>
                <a:latin typeface="Corbel"/>
                <a:cs typeface="Corbel"/>
              </a:rPr>
              <a:t>we prefer only hearing "principles" while avoiding specific doctrinal applications</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3461915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spcBef>
                <a:spcPts val="0"/>
              </a:spcBef>
              <a:buNone/>
            </a:pPr>
            <a:r>
              <a:rPr lang="en-US" b="1" dirty="0">
                <a:solidFill>
                  <a:srgbClr val="FFFFFF"/>
                </a:solidFill>
                <a:latin typeface="Corbel"/>
                <a:cs typeface="Corbel"/>
              </a:rPr>
              <a:t>Some do not want to expose false teachers and false doctrine, but rather argue against exposure:</a:t>
            </a:r>
          </a:p>
          <a:p>
            <a:pPr marL="0"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Would we prefer preaching on grace, love, mercy, etc. instead of on sin and its consequences? </a:t>
            </a:r>
          </a:p>
          <a:p>
            <a:pPr marL="400050" lvl="1" indent="0">
              <a:spcBef>
                <a:spcPts val="0"/>
              </a:spcBef>
              <a:buNone/>
            </a:pPr>
            <a:endParaRPr lang="en-US" b="1" dirty="0" smtClean="0">
              <a:solidFill>
                <a:srgbClr val="FFFFFF"/>
              </a:solidFill>
              <a:latin typeface="Corbel"/>
              <a:cs typeface="Corbel"/>
            </a:endParaRPr>
          </a:p>
          <a:p>
            <a:pPr marL="400050" lvl="1" indent="0">
              <a:spcBef>
                <a:spcPts val="0"/>
              </a:spcBef>
              <a:buNone/>
            </a:pPr>
            <a:r>
              <a:rPr lang="en-US" b="1" dirty="0" smtClean="0">
                <a:solidFill>
                  <a:srgbClr val="FFFFFF"/>
                </a:solidFill>
                <a:latin typeface="Corbel"/>
                <a:cs typeface="Corbel"/>
              </a:rPr>
              <a:t>Do we drop our convictions and compromise the word of God for the sake of political correctness?</a:t>
            </a:r>
          </a:p>
        </p:txBody>
      </p:sp>
    </p:spTree>
    <p:extLst>
      <p:ext uri="{BB962C8B-B14F-4D97-AF65-F5344CB8AC3E}">
        <p14:creationId xmlns:p14="http://schemas.microsoft.com/office/powerpoint/2010/main" val="143655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The soft, un-offending, compromising attitude of some towards error is ERROR!</a:t>
            </a:r>
          </a:p>
          <a:p>
            <a:pPr marL="0" indent="0">
              <a:buNone/>
            </a:pPr>
            <a:endParaRPr lang="en-US" b="1" dirty="0">
              <a:solidFill>
                <a:srgbClr val="FFFFFF"/>
              </a:solidFill>
              <a:latin typeface="Corbel"/>
              <a:cs typeface="Corbel"/>
            </a:endParaRPr>
          </a:p>
          <a:p>
            <a:pPr marL="0" indent="0">
              <a:buNone/>
            </a:pPr>
            <a:r>
              <a:rPr lang="en-US" b="1" dirty="0" smtClean="0">
                <a:solidFill>
                  <a:srgbClr val="FFFFFF"/>
                </a:solidFill>
                <a:latin typeface="Corbel"/>
                <a:cs typeface="Corbel"/>
              </a:rPr>
              <a:t>For the time is coming when people will not endure sound teaching, but having itching ears they will accumulate for themselves teachers to suit their own passions, and will turn away from listening to the truth and wander off into myths. 2 Tim. 4.3-4</a:t>
            </a:r>
            <a:endParaRPr lang="en-US" b="1" dirty="0">
              <a:solidFill>
                <a:srgbClr val="FFFFFF"/>
              </a:solidFill>
              <a:latin typeface="Corbel"/>
              <a:cs typeface="Corbel"/>
            </a:endParaRPr>
          </a:p>
        </p:txBody>
      </p:sp>
    </p:spTree>
    <p:extLst>
      <p:ext uri="{BB962C8B-B14F-4D97-AF65-F5344CB8AC3E}">
        <p14:creationId xmlns:p14="http://schemas.microsoft.com/office/powerpoint/2010/main" val="571123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lstStyle/>
          <a:p>
            <a:pPr marL="0" indent="0">
              <a:buNone/>
            </a:pPr>
            <a:r>
              <a:rPr lang="en-US" b="1" dirty="0" smtClean="0">
                <a:solidFill>
                  <a:srgbClr val="FFFFFF"/>
                </a:solidFill>
                <a:latin typeface="Corbel"/>
                <a:cs typeface="Corbel"/>
              </a:rPr>
              <a:t>They seek to please themselves: Rom. </a:t>
            </a:r>
            <a:r>
              <a:rPr lang="en-US" b="1" dirty="0" smtClean="0">
                <a:solidFill>
                  <a:srgbClr val="FFFFFF"/>
                </a:solidFill>
                <a:latin typeface="Corbel"/>
                <a:cs typeface="Corbel"/>
              </a:rPr>
              <a:t>16.18; </a:t>
            </a:r>
            <a:r>
              <a:rPr lang="en-US" b="1" dirty="0" smtClean="0">
                <a:solidFill>
                  <a:srgbClr val="FFFFFF"/>
                </a:solidFill>
                <a:latin typeface="Corbel"/>
                <a:cs typeface="Corbel"/>
              </a:rPr>
              <a:t>2 Peter 2:3, 10, 14, 18; 1 Tim. 6.3-</a:t>
            </a:r>
            <a:r>
              <a:rPr lang="en-US" b="1" dirty="0" smtClean="0">
                <a:solidFill>
                  <a:srgbClr val="FFFFFF"/>
                </a:solidFill>
                <a:latin typeface="Corbel"/>
                <a:cs typeface="Corbel"/>
              </a:rPr>
              <a:t>5</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They deceive and are deceived: Isaiah 9.15-16; Jer. 23.32; Matt. 15.14; 1 Tim. </a:t>
            </a:r>
            <a:r>
              <a:rPr lang="en-US" b="1" dirty="0" smtClean="0">
                <a:solidFill>
                  <a:srgbClr val="FFFFFF"/>
                </a:solidFill>
                <a:latin typeface="Corbel"/>
                <a:cs typeface="Corbel"/>
              </a:rPr>
              <a:t>4.16</a:t>
            </a:r>
            <a:endParaRPr lang="en-US" b="1" dirty="0">
              <a:solidFill>
                <a:srgbClr val="FFFFFF"/>
              </a:solidFill>
              <a:latin typeface="Corbel"/>
              <a:cs typeface="Corbel"/>
            </a:endParaRPr>
          </a:p>
        </p:txBody>
      </p:sp>
    </p:spTree>
    <p:extLst>
      <p:ext uri="{BB962C8B-B14F-4D97-AF65-F5344CB8AC3E}">
        <p14:creationId xmlns:p14="http://schemas.microsoft.com/office/powerpoint/2010/main" val="3085679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latin typeface="Corbel"/>
                <a:cs typeface="Corbel"/>
              </a:rPr>
              <a:t>Exposing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Soft </a:t>
            </a:r>
            <a:r>
              <a:rPr lang="en-US" b="1" dirty="0" smtClean="0">
                <a:solidFill>
                  <a:srgbClr val="FFFFFF"/>
                </a:solidFill>
                <a:latin typeface="Corbel"/>
                <a:cs typeface="Corbel"/>
              </a:rPr>
              <a:t>preaching does not deal with sin and </a:t>
            </a:r>
            <a:r>
              <a:rPr lang="en-US" b="1" dirty="0" smtClean="0">
                <a:solidFill>
                  <a:srgbClr val="FFFFFF"/>
                </a:solidFill>
                <a:latin typeface="Corbel"/>
                <a:cs typeface="Corbel"/>
              </a:rPr>
              <a:t>error causing churches </a:t>
            </a:r>
            <a:r>
              <a:rPr lang="en-US" b="1" dirty="0" smtClean="0">
                <a:solidFill>
                  <a:srgbClr val="FFFFFF"/>
                </a:solidFill>
                <a:latin typeface="Corbel"/>
                <a:cs typeface="Corbel"/>
              </a:rPr>
              <a:t>to </a:t>
            </a:r>
            <a:r>
              <a:rPr lang="en-US" b="1" dirty="0" smtClean="0">
                <a:solidFill>
                  <a:srgbClr val="FFFFFF"/>
                </a:solidFill>
                <a:latin typeface="Corbel"/>
                <a:cs typeface="Corbel"/>
              </a:rPr>
              <a:t>ease into apostasy.</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W</a:t>
            </a:r>
            <a:r>
              <a:rPr lang="en-US" b="1" dirty="0" smtClean="0">
                <a:solidFill>
                  <a:srgbClr val="FFFFFF"/>
                </a:solidFill>
                <a:latin typeface="Corbel"/>
                <a:cs typeface="Corbel"/>
              </a:rPr>
              <a:t>hen </a:t>
            </a:r>
            <a:r>
              <a:rPr lang="en-US" b="1" dirty="0" smtClean="0">
                <a:solidFill>
                  <a:srgbClr val="FFFFFF"/>
                </a:solidFill>
                <a:latin typeface="Corbel"/>
                <a:cs typeface="Corbel"/>
              </a:rPr>
              <a:t>the truth speakers speak the </a:t>
            </a:r>
            <a:r>
              <a:rPr lang="en-US" b="1" dirty="0" smtClean="0">
                <a:solidFill>
                  <a:srgbClr val="FFFFFF"/>
                </a:solidFill>
                <a:latin typeface="Corbel"/>
                <a:cs typeface="Corbel"/>
              </a:rPr>
              <a:t>truth now they are haters, offensive, unloving, etc.!</a:t>
            </a:r>
            <a:endParaRPr lang="en-US" b="1" dirty="0" smtClean="0">
              <a:solidFill>
                <a:srgbClr val="FFFFFF"/>
              </a:solidFill>
              <a:latin typeface="Corbel"/>
              <a:cs typeface="Corbel"/>
            </a:endParaRPr>
          </a:p>
        </p:txBody>
      </p:sp>
    </p:spTree>
    <p:extLst>
      <p:ext uri="{BB962C8B-B14F-4D97-AF65-F5344CB8AC3E}">
        <p14:creationId xmlns:p14="http://schemas.microsoft.com/office/powerpoint/2010/main" val="3141242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Their end is destruction: Deut. 18.20; Phil. 3.19; Gal. 1.6-9; 2 John 9; 2 Peter </a:t>
            </a:r>
            <a:r>
              <a:rPr lang="en-US" b="1" dirty="0" smtClean="0">
                <a:solidFill>
                  <a:srgbClr val="FFFFFF"/>
                </a:solidFill>
                <a:latin typeface="Corbel"/>
                <a:cs typeface="Corbel"/>
              </a:rPr>
              <a:t>2.1</a:t>
            </a:r>
          </a:p>
          <a:p>
            <a:pPr marL="0" indent="0">
              <a:buNone/>
            </a:pPr>
            <a:endParaRPr lang="en-US" b="1" dirty="0">
              <a:solidFill>
                <a:srgbClr val="FFFFFF"/>
              </a:solidFill>
              <a:latin typeface="Corbel"/>
              <a:cs typeface="Corbel"/>
            </a:endParaRPr>
          </a:p>
          <a:p>
            <a:pPr marL="0" indent="0">
              <a:buNone/>
            </a:pPr>
            <a:r>
              <a:rPr lang="en-US" b="1" dirty="0">
                <a:solidFill>
                  <a:srgbClr val="FFFFFF"/>
                </a:solidFill>
                <a:latin typeface="Corbel"/>
                <a:cs typeface="Corbel"/>
              </a:rPr>
              <a:t>False teachers and false doctrines are the “troublers”: 1 Kings 18.17-18; Jer. 23.13-17; Matt. 15.1-9; Acts 13.6-12; 17.6-7; Gal. 2.4-5; 5.1-7; Acts 15.1, 24; Rev. 2.14-16, 20-22; 2 Tim. 2.16-18; Malachi 2.7-</a:t>
            </a:r>
            <a:r>
              <a:rPr lang="en-US" b="1" dirty="0" smtClean="0">
                <a:solidFill>
                  <a:srgbClr val="FFFFFF"/>
                </a:solidFill>
                <a:latin typeface="Corbel"/>
                <a:cs typeface="Corbel"/>
              </a:rPr>
              <a:t>8</a:t>
            </a:r>
            <a:endParaRPr lang="en-US" b="1" dirty="0">
              <a:solidFill>
                <a:srgbClr val="FFFFFF"/>
              </a:solidFill>
              <a:latin typeface="Corbel"/>
              <a:cs typeface="Corbel"/>
            </a:endParaRPr>
          </a:p>
        </p:txBody>
      </p:sp>
    </p:spTree>
    <p:extLst>
      <p:ext uri="{BB962C8B-B14F-4D97-AF65-F5344CB8AC3E}">
        <p14:creationId xmlns:p14="http://schemas.microsoft.com/office/powerpoint/2010/main" val="1680894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Doctrines</a:t>
            </a:r>
            <a:endParaRPr lang="en-US" b="1" dirty="0">
              <a:solidFill>
                <a:schemeClr val="bg1"/>
              </a:solidFill>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FFFF"/>
                </a:solidFill>
                <a:latin typeface="Corbel"/>
                <a:cs typeface="Corbel"/>
              </a:rPr>
              <a:t>False teachers preach false doctrine: Gal</a:t>
            </a:r>
            <a:r>
              <a:rPr lang="en-US" b="1" dirty="0" smtClean="0">
                <a:solidFill>
                  <a:srgbClr val="FFFFFF"/>
                </a:solidFill>
                <a:latin typeface="Corbel"/>
                <a:cs typeface="Corbel"/>
              </a:rPr>
              <a:t>. 1.7; Deut. 4.2; 1 Cor. 4.6; 1 Tim. 6.20-21</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The gospel contains all that we are to believe and practice.</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To reject the divine pattern is to have not God: 2 John 9</a:t>
            </a:r>
          </a:p>
        </p:txBody>
      </p:sp>
    </p:spTree>
    <p:extLst>
      <p:ext uri="{BB962C8B-B14F-4D97-AF65-F5344CB8AC3E}">
        <p14:creationId xmlns:p14="http://schemas.microsoft.com/office/powerpoint/2010/main" val="2082844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Corbel"/>
                <a:cs typeface="Corbel"/>
              </a:rPr>
              <a:t>False Teachers &amp; Doctrines</a:t>
            </a:r>
            <a:endParaRPr lang="en-US"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fontScale="92500" lnSpcReduction="10000"/>
          </a:bodyPr>
          <a:lstStyle/>
          <a:p>
            <a:pPr marL="0" indent="0">
              <a:buNone/>
            </a:pPr>
            <a:r>
              <a:rPr lang="en-US" b="1" dirty="0" smtClean="0">
                <a:solidFill>
                  <a:srgbClr val="FFFFFF"/>
                </a:solidFill>
                <a:latin typeface="Corbel"/>
                <a:cs typeface="Corbel"/>
              </a:rPr>
              <a:t>Truth </a:t>
            </a:r>
            <a:r>
              <a:rPr lang="en-US" b="1" dirty="0">
                <a:solidFill>
                  <a:srgbClr val="FFFFFF"/>
                </a:solidFill>
                <a:latin typeface="Corbel"/>
                <a:cs typeface="Corbel"/>
              </a:rPr>
              <a:t>speakers </a:t>
            </a:r>
            <a:r>
              <a:rPr lang="en-US" b="1" dirty="0" smtClean="0">
                <a:solidFill>
                  <a:srgbClr val="FFFFFF"/>
                </a:solidFill>
                <a:latin typeface="Corbel"/>
                <a:cs typeface="Corbel"/>
              </a:rPr>
              <a:t>are never considered </a:t>
            </a:r>
            <a:r>
              <a:rPr lang="en-US" b="1" dirty="0">
                <a:solidFill>
                  <a:srgbClr val="FFFFFF"/>
                </a:solidFill>
                <a:latin typeface="Corbel"/>
                <a:cs typeface="Corbel"/>
              </a:rPr>
              <a:t>troublers by God</a:t>
            </a:r>
            <a:r>
              <a:rPr lang="en-US" b="1" dirty="0" smtClean="0">
                <a:solidFill>
                  <a:srgbClr val="FFFFFF"/>
                </a:solidFill>
                <a:latin typeface="Corbel"/>
                <a:cs typeface="Corbel"/>
              </a:rPr>
              <a:t>!</a:t>
            </a: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No </a:t>
            </a:r>
            <a:r>
              <a:rPr lang="en-US" b="1" dirty="0">
                <a:solidFill>
                  <a:srgbClr val="FFFFFF"/>
                </a:solidFill>
                <a:latin typeface="Corbel"/>
                <a:cs typeface="Corbel"/>
              </a:rPr>
              <a:t>compromise, </a:t>
            </a:r>
            <a:r>
              <a:rPr lang="en-US" b="1" dirty="0" smtClean="0">
                <a:solidFill>
                  <a:srgbClr val="FFFFFF"/>
                </a:solidFill>
                <a:latin typeface="Corbel"/>
                <a:cs typeface="Corbel"/>
              </a:rPr>
              <a:t>no apologies: Gal</a:t>
            </a:r>
            <a:r>
              <a:rPr lang="en-US" b="1" dirty="0">
                <a:solidFill>
                  <a:srgbClr val="FFFFFF"/>
                </a:solidFill>
                <a:latin typeface="Corbel"/>
                <a:cs typeface="Corbel"/>
              </a:rPr>
              <a:t>. </a:t>
            </a:r>
            <a:r>
              <a:rPr lang="en-US" b="1" dirty="0" smtClean="0">
                <a:solidFill>
                  <a:srgbClr val="FFFFFF"/>
                </a:solidFill>
                <a:latin typeface="Corbel"/>
                <a:cs typeface="Corbel"/>
              </a:rPr>
              <a:t>4.16; Matt. 15.12-13</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Whatever </a:t>
            </a:r>
            <a:r>
              <a:rPr lang="en-US" b="1" dirty="0">
                <a:solidFill>
                  <a:srgbClr val="FFFFFF"/>
                </a:solidFill>
                <a:latin typeface="Corbel"/>
                <a:cs typeface="Corbel"/>
              </a:rPr>
              <a:t>is false is to be </a:t>
            </a:r>
            <a:r>
              <a:rPr lang="en-US" b="1" dirty="0" smtClean="0">
                <a:solidFill>
                  <a:srgbClr val="FFFFFF"/>
                </a:solidFill>
                <a:latin typeface="Corbel"/>
                <a:cs typeface="Corbel"/>
              </a:rPr>
              <a:t>rejected.</a:t>
            </a:r>
            <a:endParaRPr lang="en-US" b="1" dirty="0">
              <a:solidFill>
                <a:srgbClr val="FFFFFF"/>
              </a:solidFill>
              <a:latin typeface="Corbel"/>
              <a:cs typeface="Corbel"/>
            </a:endParaRPr>
          </a:p>
          <a:p>
            <a:pPr marL="0" indent="0">
              <a:buNone/>
            </a:pPr>
            <a:endParaRPr lang="en-US" b="1" dirty="0" smtClean="0">
              <a:solidFill>
                <a:srgbClr val="FFFFFF"/>
              </a:solidFill>
              <a:latin typeface="Corbel"/>
              <a:cs typeface="Corbel"/>
            </a:endParaRPr>
          </a:p>
          <a:p>
            <a:pPr marL="0" indent="0">
              <a:buNone/>
            </a:pPr>
            <a:r>
              <a:rPr lang="en-US" b="1" dirty="0" smtClean="0">
                <a:solidFill>
                  <a:srgbClr val="FFFFFF"/>
                </a:solidFill>
                <a:latin typeface="Corbel"/>
                <a:cs typeface="Corbel"/>
              </a:rPr>
              <a:t>False </a:t>
            </a:r>
            <a:r>
              <a:rPr lang="en-US" b="1" dirty="0">
                <a:solidFill>
                  <a:srgbClr val="FFFFFF"/>
                </a:solidFill>
                <a:latin typeface="Corbel"/>
                <a:cs typeface="Corbel"/>
              </a:rPr>
              <a:t>teachers </a:t>
            </a:r>
            <a:r>
              <a:rPr lang="en-US" b="1" dirty="0" smtClean="0">
                <a:solidFill>
                  <a:srgbClr val="FFFFFF"/>
                </a:solidFill>
                <a:latin typeface="Corbel"/>
                <a:cs typeface="Corbel"/>
              </a:rPr>
              <a:t>and doctrines cause people to </a:t>
            </a:r>
            <a:r>
              <a:rPr lang="en-US" b="1" dirty="0">
                <a:solidFill>
                  <a:srgbClr val="FFFFFF"/>
                </a:solidFill>
                <a:latin typeface="Corbel"/>
                <a:cs typeface="Corbel"/>
              </a:rPr>
              <a:t>believe they’re saved</a:t>
            </a:r>
            <a:r>
              <a:rPr lang="en-US" b="1" dirty="0" smtClean="0">
                <a:solidFill>
                  <a:srgbClr val="FFFFFF"/>
                </a:solidFill>
                <a:latin typeface="Corbel"/>
                <a:cs typeface="Corbel"/>
              </a:rPr>
              <a:t>.</a:t>
            </a:r>
            <a:endParaRPr lang="en-US" b="1" dirty="0">
              <a:solidFill>
                <a:srgbClr val="FFFFFF"/>
              </a:solidFill>
              <a:latin typeface="Corbel"/>
              <a:cs typeface="Corbel"/>
            </a:endParaRPr>
          </a:p>
        </p:txBody>
      </p:sp>
    </p:spTree>
    <p:extLst>
      <p:ext uri="{BB962C8B-B14F-4D97-AF65-F5344CB8AC3E}">
        <p14:creationId xmlns:p14="http://schemas.microsoft.com/office/powerpoint/2010/main" val="3411374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4826509"/>
          </a:xfrm>
        </p:spPr>
        <p:txBody>
          <a:bodyPr>
            <a:normAutofit/>
          </a:bodyPr>
          <a:lstStyle/>
          <a:p>
            <a:pPr marL="0" indent="0">
              <a:buNone/>
            </a:pPr>
            <a:r>
              <a:rPr lang="en-US" b="1" dirty="0" smtClean="0">
                <a:solidFill>
                  <a:srgbClr val="FFFFFF"/>
                </a:solidFill>
                <a:latin typeface="Corbel"/>
                <a:cs typeface="Corbel"/>
              </a:rPr>
              <a:t>Honesty</a:t>
            </a:r>
            <a:r>
              <a:rPr lang="en-US" b="1" dirty="0">
                <a:solidFill>
                  <a:srgbClr val="FFFFFF"/>
                </a:solidFill>
                <a:latin typeface="Corbel"/>
                <a:cs typeface="Corbel"/>
              </a:rPr>
              <a:t>, sincerity and knowledge of the teacher do not determine whether his teaching is true or false: Acts 23.1; 26.9; 1 Tim. 1.13; Acts </a:t>
            </a:r>
            <a:r>
              <a:rPr lang="en-US" b="1" dirty="0" smtClean="0">
                <a:solidFill>
                  <a:srgbClr val="FFFFFF"/>
                </a:solidFill>
                <a:latin typeface="Corbel"/>
                <a:cs typeface="Corbel"/>
              </a:rPr>
              <a:t>17.11</a:t>
            </a:r>
            <a:endParaRPr lang="en-US" b="1" dirty="0">
              <a:solidFill>
                <a:srgbClr val="FFFFFF"/>
              </a:solidFill>
              <a:latin typeface="Corbel"/>
              <a:cs typeface="Corbel"/>
            </a:endParaRPr>
          </a:p>
        </p:txBody>
      </p:sp>
    </p:spTree>
    <p:extLst>
      <p:ext uri="{BB962C8B-B14F-4D97-AF65-F5344CB8AC3E}">
        <p14:creationId xmlns:p14="http://schemas.microsoft.com/office/powerpoint/2010/main" val="976128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Corbel"/>
                <a:cs typeface="Corbel"/>
              </a:rPr>
              <a:t>Identifying False Teachers &amp; Doctrines</a:t>
            </a:r>
            <a:endParaRPr lang="en-US" sz="3600" b="1" dirty="0">
              <a:solidFill>
                <a:schemeClr val="bg1"/>
              </a:solidFill>
              <a:latin typeface="Corbel"/>
              <a:cs typeface="Corbel"/>
            </a:endParaRPr>
          </a:p>
        </p:txBody>
      </p:sp>
      <p:sp>
        <p:nvSpPr>
          <p:cNvPr id="3" name="Content Placeholder 2"/>
          <p:cNvSpPr>
            <a:spLocks noGrp="1"/>
          </p:cNvSpPr>
          <p:nvPr>
            <p:ph idx="1"/>
          </p:nvPr>
        </p:nvSpPr>
        <p:spPr>
          <a:xfrm>
            <a:off x="457200" y="1600200"/>
            <a:ext cx="8229600" cy="5385226"/>
          </a:xfrm>
        </p:spPr>
        <p:txBody>
          <a:bodyPr>
            <a:normAutofit/>
          </a:bodyPr>
          <a:lstStyle/>
          <a:p>
            <a:pPr marL="0" indent="0">
              <a:buNone/>
            </a:pPr>
            <a:r>
              <a:rPr lang="en-US" b="1" dirty="0" smtClean="0">
                <a:solidFill>
                  <a:srgbClr val="FFFFFF"/>
                </a:solidFill>
                <a:latin typeface="Corbel"/>
                <a:cs typeface="Corbel"/>
              </a:rPr>
              <a:t>Dishonesty </a:t>
            </a:r>
            <a:r>
              <a:rPr lang="en-US" b="1" dirty="0">
                <a:solidFill>
                  <a:srgbClr val="FFFFFF"/>
                </a:solidFill>
                <a:latin typeface="Corbel"/>
                <a:cs typeface="Corbel"/>
              </a:rPr>
              <a:t>and insincerity may exist, but their character is not the basis for determining the truth of teacher’s doctrine</a:t>
            </a:r>
            <a:r>
              <a:rPr lang="en-US" b="1" dirty="0">
                <a:solidFill>
                  <a:srgbClr val="FFFFFF"/>
                </a:solidFill>
                <a:latin typeface="Corbel"/>
                <a:cs typeface="Corbel"/>
              </a:rPr>
              <a:t>: 2 Cor. 11.13-</a:t>
            </a:r>
            <a:r>
              <a:rPr lang="en-US" b="1" dirty="0" smtClean="0">
                <a:solidFill>
                  <a:srgbClr val="FFFFFF"/>
                </a:solidFill>
                <a:latin typeface="Corbel"/>
                <a:cs typeface="Corbel"/>
              </a:rPr>
              <a:t>15; </a:t>
            </a:r>
            <a:r>
              <a:rPr lang="en-US" b="1" dirty="0">
                <a:solidFill>
                  <a:srgbClr val="FFFFFF"/>
                </a:solidFill>
                <a:latin typeface="Corbel"/>
                <a:cs typeface="Corbel"/>
              </a:rPr>
              <a:t>Phil. 1.15-18; 2 Tim. 2.16-</a:t>
            </a:r>
            <a:r>
              <a:rPr lang="en-US" b="1" dirty="0" smtClean="0">
                <a:solidFill>
                  <a:srgbClr val="FFFFFF"/>
                </a:solidFill>
                <a:latin typeface="Corbel"/>
                <a:cs typeface="Corbel"/>
              </a:rPr>
              <a:t>18</a:t>
            </a:r>
          </a:p>
        </p:txBody>
      </p:sp>
    </p:spTree>
    <p:extLst>
      <p:ext uri="{BB962C8B-B14F-4D97-AF65-F5344CB8AC3E}">
        <p14:creationId xmlns:p14="http://schemas.microsoft.com/office/powerpoint/2010/main" val="1985522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1551</TotalTime>
  <Words>2107</Words>
  <Application>Microsoft Macintosh PowerPoint</Application>
  <PresentationFormat>On-screen Show (4:3)</PresentationFormat>
  <Paragraphs>148</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False Teachers</vt:lpstr>
      <vt:lpstr>False Teachers</vt:lpstr>
      <vt:lpstr>False Teachers</vt:lpstr>
      <vt:lpstr>False Teachers</vt:lpstr>
      <vt:lpstr>False Doctrines</vt:lpstr>
      <vt:lpstr>False Teachers &amp; Doctrines</vt:lpstr>
      <vt:lpstr>Identifying False Teachers &amp; Doctrines</vt:lpstr>
      <vt:lpstr>Identifying False Teachers &amp; Doctrines</vt:lpstr>
      <vt:lpstr>Identifying False Teachers &amp; Doctrines</vt:lpstr>
      <vt:lpstr>Identifying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lpstr>Exposing False Teachers &amp; Doctrines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144</cp:revision>
  <dcterms:created xsi:type="dcterms:W3CDTF">2015-07-03T20:27:00Z</dcterms:created>
  <dcterms:modified xsi:type="dcterms:W3CDTF">2015-07-05T20:45:25Z</dcterms:modified>
</cp:coreProperties>
</file>