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256" r:id="rId2"/>
    <p:sldId id="257" r:id="rId3"/>
    <p:sldId id="259" r:id="rId4"/>
    <p:sldId id="277" r:id="rId5"/>
    <p:sldId id="292" r:id="rId6"/>
    <p:sldId id="278" r:id="rId7"/>
    <p:sldId id="279" r:id="rId8"/>
    <p:sldId id="260" r:id="rId9"/>
    <p:sldId id="280" r:id="rId10"/>
    <p:sldId id="283" r:id="rId11"/>
    <p:sldId id="261" r:id="rId12"/>
    <p:sldId id="285" r:id="rId13"/>
    <p:sldId id="286" r:id="rId14"/>
    <p:sldId id="287" r:id="rId15"/>
    <p:sldId id="284" r:id="rId16"/>
    <p:sldId id="289" r:id="rId17"/>
    <p:sldId id="290" r:id="rId18"/>
    <p:sldId id="291" r:id="rId19"/>
    <p:sldId id="293" r:id="rId20"/>
    <p:sldId id="294" r:id="rId21"/>
    <p:sldId id="314" r:id="rId22"/>
    <p:sldId id="288" r:id="rId23"/>
    <p:sldId id="315" r:id="rId24"/>
    <p:sldId id="295" r:id="rId25"/>
    <p:sldId id="296" r:id="rId26"/>
    <p:sldId id="298" r:id="rId27"/>
    <p:sldId id="299" r:id="rId28"/>
    <p:sldId id="301" r:id="rId29"/>
    <p:sldId id="302" r:id="rId30"/>
    <p:sldId id="304" r:id="rId31"/>
    <p:sldId id="303" r:id="rId32"/>
    <p:sldId id="306" r:id="rId33"/>
    <p:sldId id="305" r:id="rId34"/>
    <p:sldId id="307" r:id="rId35"/>
    <p:sldId id="308" r:id="rId36"/>
    <p:sldId id="309" r:id="rId37"/>
    <p:sldId id="310" r:id="rId38"/>
    <p:sldId id="311" r:id="rId39"/>
    <p:sldId id="262" r:id="rId40"/>
    <p:sldId id="264" r:id="rId41"/>
    <p:sldId id="313" r:id="rId42"/>
    <p:sldId id="316" r:id="rId43"/>
    <p:sldId id="265" r:id="rId44"/>
    <p:sldId id="266" r:id="rId45"/>
    <p:sldId id="267" r:id="rId46"/>
    <p:sldId id="268" r:id="rId47"/>
    <p:sldId id="269" r:id="rId48"/>
    <p:sldId id="270" r:id="rId49"/>
    <p:sldId id="271" r:id="rId50"/>
    <p:sldId id="272" r:id="rId51"/>
    <p:sldId id="273" r:id="rId52"/>
    <p:sldId id="274" r:id="rId53"/>
    <p:sldId id="275" r:id="rId54"/>
    <p:sldId id="276"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333" autoAdjust="0"/>
  </p:normalViewPr>
  <p:slideViewPr>
    <p:cSldViewPr snapToGrid="0" snapToObjects="1">
      <p:cViewPr varScale="1">
        <p:scale>
          <a:sx n="76" d="100"/>
          <a:sy n="76" d="100"/>
        </p:scale>
        <p:origin x="-165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158B69-2D93-7340-AFEB-A9232175C1B6}" type="datetimeFigureOut">
              <a:rPr lang="en-US" smtClean="0"/>
              <a:t>7/4/15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8D249E-6BF5-1341-91A1-5409F5C0EB30}" type="slidenum">
              <a:rPr lang="en-US" smtClean="0"/>
              <a:t>‹#›</a:t>
            </a:fld>
            <a:endParaRPr lang="en-US"/>
          </a:p>
        </p:txBody>
      </p:sp>
    </p:spTree>
    <p:extLst>
      <p:ext uri="{BB962C8B-B14F-4D97-AF65-F5344CB8AC3E}">
        <p14:creationId xmlns:p14="http://schemas.microsoft.com/office/powerpoint/2010/main" val="744561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D249E-6BF5-1341-91A1-5409F5C0EB30}" type="slidenum">
              <a:rPr lang="en-US" smtClean="0"/>
              <a:t>2</a:t>
            </a:fld>
            <a:endParaRPr lang="en-US"/>
          </a:p>
        </p:txBody>
      </p:sp>
    </p:spTree>
    <p:extLst>
      <p:ext uri="{BB962C8B-B14F-4D97-AF65-F5344CB8AC3E}">
        <p14:creationId xmlns:p14="http://schemas.microsoft.com/office/powerpoint/2010/main" val="603216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8239B4-1AD5-594C-BAE0-65453F11FBF9}" type="datetimeFigureOut">
              <a:rPr lang="en-US" smtClean="0"/>
              <a:t>7/4/15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424E0-E0F5-784D-9752-88C1F03694D4}" type="slidenum">
              <a:rPr lang="en-US" smtClean="0"/>
              <a:t>‹#›</a:t>
            </a:fld>
            <a:endParaRPr lang="en-US"/>
          </a:p>
        </p:txBody>
      </p:sp>
    </p:spTree>
    <p:extLst>
      <p:ext uri="{BB962C8B-B14F-4D97-AF65-F5344CB8AC3E}">
        <p14:creationId xmlns:p14="http://schemas.microsoft.com/office/powerpoint/2010/main" val="3061008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8239B4-1AD5-594C-BAE0-65453F11FBF9}" type="datetimeFigureOut">
              <a:rPr lang="en-US" smtClean="0"/>
              <a:t>7/4/15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424E0-E0F5-784D-9752-88C1F03694D4}" type="slidenum">
              <a:rPr lang="en-US" smtClean="0"/>
              <a:t>‹#›</a:t>
            </a:fld>
            <a:endParaRPr lang="en-US"/>
          </a:p>
        </p:txBody>
      </p:sp>
    </p:spTree>
    <p:extLst>
      <p:ext uri="{BB962C8B-B14F-4D97-AF65-F5344CB8AC3E}">
        <p14:creationId xmlns:p14="http://schemas.microsoft.com/office/powerpoint/2010/main" val="4227148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8239B4-1AD5-594C-BAE0-65453F11FBF9}" type="datetimeFigureOut">
              <a:rPr lang="en-US" smtClean="0"/>
              <a:t>7/4/15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424E0-E0F5-784D-9752-88C1F03694D4}" type="slidenum">
              <a:rPr lang="en-US" smtClean="0"/>
              <a:t>‹#›</a:t>
            </a:fld>
            <a:endParaRPr lang="en-US"/>
          </a:p>
        </p:txBody>
      </p:sp>
    </p:spTree>
    <p:extLst>
      <p:ext uri="{BB962C8B-B14F-4D97-AF65-F5344CB8AC3E}">
        <p14:creationId xmlns:p14="http://schemas.microsoft.com/office/powerpoint/2010/main" val="2896423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8239B4-1AD5-594C-BAE0-65453F11FBF9}" type="datetimeFigureOut">
              <a:rPr lang="en-US" smtClean="0"/>
              <a:t>7/4/15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424E0-E0F5-784D-9752-88C1F03694D4}" type="slidenum">
              <a:rPr lang="en-US" smtClean="0"/>
              <a:t>‹#›</a:t>
            </a:fld>
            <a:endParaRPr lang="en-US"/>
          </a:p>
        </p:txBody>
      </p:sp>
    </p:spTree>
    <p:extLst>
      <p:ext uri="{BB962C8B-B14F-4D97-AF65-F5344CB8AC3E}">
        <p14:creationId xmlns:p14="http://schemas.microsoft.com/office/powerpoint/2010/main" val="1925983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8239B4-1AD5-594C-BAE0-65453F11FBF9}" type="datetimeFigureOut">
              <a:rPr lang="en-US" smtClean="0"/>
              <a:t>7/4/15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424E0-E0F5-784D-9752-88C1F03694D4}" type="slidenum">
              <a:rPr lang="en-US" smtClean="0"/>
              <a:t>‹#›</a:t>
            </a:fld>
            <a:endParaRPr lang="en-US"/>
          </a:p>
        </p:txBody>
      </p:sp>
    </p:spTree>
    <p:extLst>
      <p:ext uri="{BB962C8B-B14F-4D97-AF65-F5344CB8AC3E}">
        <p14:creationId xmlns:p14="http://schemas.microsoft.com/office/powerpoint/2010/main" val="1065539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8239B4-1AD5-594C-BAE0-65453F11FBF9}" type="datetimeFigureOut">
              <a:rPr lang="en-US" smtClean="0"/>
              <a:t>7/4/15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424E0-E0F5-784D-9752-88C1F03694D4}" type="slidenum">
              <a:rPr lang="en-US" smtClean="0"/>
              <a:t>‹#›</a:t>
            </a:fld>
            <a:endParaRPr lang="en-US"/>
          </a:p>
        </p:txBody>
      </p:sp>
    </p:spTree>
    <p:extLst>
      <p:ext uri="{BB962C8B-B14F-4D97-AF65-F5344CB8AC3E}">
        <p14:creationId xmlns:p14="http://schemas.microsoft.com/office/powerpoint/2010/main" val="2319561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8239B4-1AD5-594C-BAE0-65453F11FBF9}" type="datetimeFigureOut">
              <a:rPr lang="en-US" smtClean="0"/>
              <a:t>7/4/15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2424E0-E0F5-784D-9752-88C1F03694D4}" type="slidenum">
              <a:rPr lang="en-US" smtClean="0"/>
              <a:t>‹#›</a:t>
            </a:fld>
            <a:endParaRPr lang="en-US"/>
          </a:p>
        </p:txBody>
      </p:sp>
    </p:spTree>
    <p:extLst>
      <p:ext uri="{BB962C8B-B14F-4D97-AF65-F5344CB8AC3E}">
        <p14:creationId xmlns:p14="http://schemas.microsoft.com/office/powerpoint/2010/main" val="3290427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8239B4-1AD5-594C-BAE0-65453F11FBF9}" type="datetimeFigureOut">
              <a:rPr lang="en-US" smtClean="0"/>
              <a:t>7/4/15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2424E0-E0F5-784D-9752-88C1F03694D4}" type="slidenum">
              <a:rPr lang="en-US" smtClean="0"/>
              <a:t>‹#›</a:t>
            </a:fld>
            <a:endParaRPr lang="en-US"/>
          </a:p>
        </p:txBody>
      </p:sp>
    </p:spTree>
    <p:extLst>
      <p:ext uri="{BB962C8B-B14F-4D97-AF65-F5344CB8AC3E}">
        <p14:creationId xmlns:p14="http://schemas.microsoft.com/office/powerpoint/2010/main" val="3321087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8239B4-1AD5-594C-BAE0-65453F11FBF9}" type="datetimeFigureOut">
              <a:rPr lang="en-US" smtClean="0"/>
              <a:t>7/4/15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2424E0-E0F5-784D-9752-88C1F03694D4}" type="slidenum">
              <a:rPr lang="en-US" smtClean="0"/>
              <a:t>‹#›</a:t>
            </a:fld>
            <a:endParaRPr lang="en-US"/>
          </a:p>
        </p:txBody>
      </p:sp>
    </p:spTree>
    <p:extLst>
      <p:ext uri="{BB962C8B-B14F-4D97-AF65-F5344CB8AC3E}">
        <p14:creationId xmlns:p14="http://schemas.microsoft.com/office/powerpoint/2010/main" val="1444485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8239B4-1AD5-594C-BAE0-65453F11FBF9}" type="datetimeFigureOut">
              <a:rPr lang="en-US" smtClean="0"/>
              <a:t>7/4/15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424E0-E0F5-784D-9752-88C1F03694D4}" type="slidenum">
              <a:rPr lang="en-US" smtClean="0"/>
              <a:t>‹#›</a:t>
            </a:fld>
            <a:endParaRPr lang="en-US"/>
          </a:p>
        </p:txBody>
      </p:sp>
    </p:spTree>
    <p:extLst>
      <p:ext uri="{BB962C8B-B14F-4D97-AF65-F5344CB8AC3E}">
        <p14:creationId xmlns:p14="http://schemas.microsoft.com/office/powerpoint/2010/main" val="143074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8239B4-1AD5-594C-BAE0-65453F11FBF9}" type="datetimeFigureOut">
              <a:rPr lang="en-US" smtClean="0"/>
              <a:t>7/4/15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424E0-E0F5-784D-9752-88C1F03694D4}" type="slidenum">
              <a:rPr lang="en-US" smtClean="0"/>
              <a:t>‹#›</a:t>
            </a:fld>
            <a:endParaRPr lang="en-US"/>
          </a:p>
        </p:txBody>
      </p:sp>
    </p:spTree>
    <p:extLst>
      <p:ext uri="{BB962C8B-B14F-4D97-AF65-F5344CB8AC3E}">
        <p14:creationId xmlns:p14="http://schemas.microsoft.com/office/powerpoint/2010/main" val="8371379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8239B4-1AD5-594C-BAE0-65453F11FBF9}" type="datetimeFigureOut">
              <a:rPr lang="en-US" smtClean="0"/>
              <a:t>7/4/15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424E0-E0F5-784D-9752-88C1F03694D4}" type="slidenum">
              <a:rPr lang="en-US" smtClean="0"/>
              <a:t>‹#›</a:t>
            </a:fld>
            <a:endParaRPr lang="en-US"/>
          </a:p>
        </p:txBody>
      </p:sp>
    </p:spTree>
    <p:extLst>
      <p:ext uri="{BB962C8B-B14F-4D97-AF65-F5344CB8AC3E}">
        <p14:creationId xmlns:p14="http://schemas.microsoft.com/office/powerpoint/2010/main" val="505540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6516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a:xfrm>
            <a:off x="228600" y="1600200"/>
            <a:ext cx="8686800" cy="5257800"/>
          </a:xfrm>
        </p:spPr>
        <p:txBody>
          <a:bodyPr>
            <a:normAutofit lnSpcReduction="10000"/>
          </a:bodyPr>
          <a:lstStyle/>
          <a:p>
            <a:pPr marL="0" indent="0">
              <a:buNone/>
            </a:pPr>
            <a:r>
              <a:rPr lang="en-US" b="1" dirty="0">
                <a:solidFill>
                  <a:srgbClr val="FFFFFF"/>
                </a:solidFill>
                <a:latin typeface="Corbel"/>
                <a:cs typeface="Corbel"/>
              </a:rPr>
              <a:t>If anyone teaches a different doctrine and does not agree with the </a:t>
            </a:r>
            <a:r>
              <a:rPr lang="en-US" b="1" dirty="0" smtClean="0">
                <a:solidFill>
                  <a:srgbClr val="FFFFFF"/>
                </a:solidFill>
                <a:latin typeface="Corbel"/>
                <a:cs typeface="Corbel"/>
              </a:rPr>
              <a:t>sound </a:t>
            </a:r>
            <a:r>
              <a:rPr lang="en-US" b="1" dirty="0">
                <a:solidFill>
                  <a:srgbClr val="FFFFFF"/>
                </a:solidFill>
                <a:latin typeface="Corbel"/>
                <a:cs typeface="Corbel"/>
              </a:rPr>
              <a:t>words of our Lord Jesus Christ and the teaching that accords with godliness</a:t>
            </a:r>
            <a:r>
              <a:rPr lang="en-US" b="1" dirty="0" smtClean="0">
                <a:solidFill>
                  <a:srgbClr val="FFFFFF"/>
                </a:solidFill>
                <a:latin typeface="Corbel"/>
                <a:cs typeface="Corbel"/>
              </a:rPr>
              <a:t>, he </a:t>
            </a:r>
            <a:r>
              <a:rPr lang="en-US" b="1" dirty="0">
                <a:solidFill>
                  <a:srgbClr val="FFFFFF"/>
                </a:solidFill>
                <a:latin typeface="Corbel"/>
                <a:cs typeface="Corbel"/>
              </a:rPr>
              <a:t>is puffed up with conceit and understands nothing. He has an unhealthy craving for controversy and for quarrels about words, which produce envy, dissension, slander, evil suspicions, </a:t>
            </a:r>
            <a:r>
              <a:rPr lang="en-US" b="1" dirty="0" smtClean="0">
                <a:solidFill>
                  <a:srgbClr val="FFFFFF"/>
                </a:solidFill>
                <a:latin typeface="Corbel"/>
                <a:cs typeface="Corbel"/>
              </a:rPr>
              <a:t>and </a:t>
            </a:r>
            <a:r>
              <a:rPr lang="en-US" b="1" dirty="0">
                <a:solidFill>
                  <a:srgbClr val="FFFFFF"/>
                </a:solidFill>
                <a:latin typeface="Corbel"/>
                <a:cs typeface="Corbel"/>
              </a:rPr>
              <a:t>constant friction among people who are depraved in mind and deprived of the truth, imagining that godliness is a means of gain</a:t>
            </a:r>
            <a:r>
              <a:rPr lang="en-US" b="1" dirty="0" smtClean="0">
                <a:solidFill>
                  <a:srgbClr val="FFFFFF"/>
                </a:solidFill>
                <a:latin typeface="Corbel"/>
                <a:cs typeface="Corbel"/>
              </a:rPr>
              <a:t>. 2 Tim. 6.3-5</a:t>
            </a:r>
            <a:endParaRPr lang="en-US" b="1" dirty="0" smtClean="0">
              <a:solidFill>
                <a:srgbClr val="FFFFFF"/>
              </a:solidFill>
              <a:latin typeface="Corbel"/>
              <a:cs typeface="Corbel"/>
            </a:endParaRPr>
          </a:p>
        </p:txBody>
      </p:sp>
    </p:spTree>
    <p:extLst>
      <p:ext uri="{BB962C8B-B14F-4D97-AF65-F5344CB8AC3E}">
        <p14:creationId xmlns:p14="http://schemas.microsoft.com/office/powerpoint/2010/main" val="4466218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p:txBody>
          <a:bodyPr>
            <a:normAutofit/>
          </a:bodyPr>
          <a:lstStyle/>
          <a:p>
            <a:pPr marL="0" indent="0">
              <a:buNone/>
            </a:pPr>
            <a:r>
              <a:rPr lang="en-US" b="1" dirty="0">
                <a:solidFill>
                  <a:srgbClr val="FFFFFF"/>
                </a:solidFill>
                <a:latin typeface="Corbel"/>
                <a:cs typeface="Corbel"/>
              </a:rPr>
              <a:t>They deceive and are deceived: Isaiah 9.15-</a:t>
            </a:r>
            <a:r>
              <a:rPr lang="en-US" b="1" dirty="0" smtClean="0">
                <a:solidFill>
                  <a:srgbClr val="FFFFFF"/>
                </a:solidFill>
                <a:latin typeface="Corbel"/>
                <a:cs typeface="Corbel"/>
              </a:rPr>
              <a:t>16; </a:t>
            </a:r>
            <a:r>
              <a:rPr lang="en-US" b="1" dirty="0">
                <a:solidFill>
                  <a:srgbClr val="FFFFFF"/>
                </a:solidFill>
                <a:latin typeface="Corbel"/>
                <a:cs typeface="Corbel"/>
              </a:rPr>
              <a:t>Jer. </a:t>
            </a:r>
            <a:r>
              <a:rPr lang="en-US" b="1" dirty="0" smtClean="0">
                <a:solidFill>
                  <a:srgbClr val="FFFFFF"/>
                </a:solidFill>
                <a:latin typeface="Corbel"/>
                <a:cs typeface="Corbel"/>
              </a:rPr>
              <a:t>23.32; Matt</a:t>
            </a:r>
            <a:r>
              <a:rPr lang="en-US" b="1" dirty="0">
                <a:solidFill>
                  <a:srgbClr val="FFFFFF"/>
                </a:solidFill>
                <a:latin typeface="Corbel"/>
                <a:cs typeface="Corbel"/>
              </a:rPr>
              <a:t>. 15.14</a:t>
            </a:r>
            <a:r>
              <a:rPr lang="en-US" b="1" dirty="0" smtClean="0">
                <a:solidFill>
                  <a:srgbClr val="FFFFFF"/>
                </a:solidFill>
                <a:latin typeface="Corbel"/>
                <a:cs typeface="Corbel"/>
              </a:rPr>
              <a:t>; </a:t>
            </a:r>
            <a:r>
              <a:rPr lang="en-US" b="1" dirty="0">
                <a:solidFill>
                  <a:srgbClr val="FFFFFF"/>
                </a:solidFill>
                <a:latin typeface="Corbel"/>
                <a:cs typeface="Corbel"/>
              </a:rPr>
              <a:t>1 Tim. </a:t>
            </a:r>
            <a:r>
              <a:rPr lang="en-US" b="1" dirty="0" smtClean="0">
                <a:solidFill>
                  <a:srgbClr val="FFFFFF"/>
                </a:solidFill>
                <a:latin typeface="Corbel"/>
                <a:cs typeface="Corbel"/>
              </a:rPr>
              <a:t>4.16</a:t>
            </a:r>
            <a:endParaRPr lang="en-US" b="1" dirty="0">
              <a:solidFill>
                <a:srgbClr val="FFFFFF"/>
              </a:solidFill>
              <a:latin typeface="Corbel"/>
              <a:cs typeface="Corbel"/>
            </a:endParaRPr>
          </a:p>
        </p:txBody>
      </p:sp>
    </p:spTree>
    <p:extLst>
      <p:ext uri="{BB962C8B-B14F-4D97-AF65-F5344CB8AC3E}">
        <p14:creationId xmlns:p14="http://schemas.microsoft.com/office/powerpoint/2010/main" val="27845758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p:txBody>
          <a:bodyPr>
            <a:normAutofit/>
          </a:bodyPr>
          <a:lstStyle/>
          <a:p>
            <a:pPr marL="0" indent="0">
              <a:buNone/>
            </a:pPr>
            <a:r>
              <a:rPr lang="en-US" b="1" dirty="0" smtClean="0">
                <a:solidFill>
                  <a:srgbClr val="FFFFFF"/>
                </a:solidFill>
                <a:latin typeface="Corbel"/>
                <a:cs typeface="Corbel"/>
              </a:rPr>
              <a:t>Behold</a:t>
            </a:r>
            <a:r>
              <a:rPr lang="en-US" b="1" dirty="0">
                <a:solidFill>
                  <a:srgbClr val="FFFFFF"/>
                </a:solidFill>
                <a:latin typeface="Corbel"/>
                <a:cs typeface="Corbel"/>
              </a:rPr>
              <a:t>, I am against those who prophesy lying dreams, declares the Lord, and who tell them and lead my people astray by their lies and their recklessness, when I did not send them or charge them. So they do not profit this people at all, declares the </a:t>
            </a:r>
            <a:r>
              <a:rPr lang="en-US" b="1" dirty="0" smtClean="0">
                <a:solidFill>
                  <a:srgbClr val="FFFFFF"/>
                </a:solidFill>
                <a:latin typeface="Corbel"/>
                <a:cs typeface="Corbel"/>
              </a:rPr>
              <a:t>Lord. Jer. 23.32</a:t>
            </a:r>
            <a:endParaRPr lang="en-US" b="1" dirty="0">
              <a:solidFill>
                <a:srgbClr val="FFFFFF"/>
              </a:solidFill>
              <a:latin typeface="Corbel"/>
              <a:cs typeface="Corbel"/>
            </a:endParaRPr>
          </a:p>
          <a:p>
            <a:pPr marL="0" indent="0">
              <a:buNone/>
            </a:pPr>
            <a:endParaRPr lang="en-US" b="1" dirty="0">
              <a:solidFill>
                <a:srgbClr val="FFFFFF"/>
              </a:solidFill>
              <a:latin typeface="Corbel"/>
              <a:cs typeface="Corbel"/>
            </a:endParaRPr>
          </a:p>
        </p:txBody>
      </p:sp>
    </p:spTree>
    <p:extLst>
      <p:ext uri="{BB962C8B-B14F-4D97-AF65-F5344CB8AC3E}">
        <p14:creationId xmlns:p14="http://schemas.microsoft.com/office/powerpoint/2010/main" val="34302678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p:txBody>
          <a:bodyPr>
            <a:normAutofit/>
          </a:bodyPr>
          <a:lstStyle/>
          <a:p>
            <a:pPr marL="0" indent="0">
              <a:buNone/>
            </a:pPr>
            <a:r>
              <a:rPr lang="en-US" b="1" dirty="0">
                <a:solidFill>
                  <a:srgbClr val="FFFFFF"/>
                </a:solidFill>
                <a:latin typeface="Corbel"/>
                <a:cs typeface="Corbel"/>
              </a:rPr>
              <a:t>…for those who guide this people have been leading them astray, and those who are guided by them are swallowed up. Isaiah 9.15-</a:t>
            </a:r>
            <a:r>
              <a:rPr lang="en-US" b="1" dirty="0" smtClean="0">
                <a:solidFill>
                  <a:srgbClr val="FFFFFF"/>
                </a:solidFill>
                <a:latin typeface="Corbel"/>
                <a:cs typeface="Corbel"/>
              </a:rPr>
              <a:t>16</a:t>
            </a:r>
          </a:p>
          <a:p>
            <a:pPr marL="0" indent="0">
              <a:buNone/>
            </a:pPr>
            <a:endParaRPr lang="en-US" b="1" dirty="0" smtClean="0">
              <a:solidFill>
                <a:srgbClr val="FFFFFF"/>
              </a:solidFill>
              <a:latin typeface="Corbel"/>
              <a:cs typeface="Corbel"/>
            </a:endParaRPr>
          </a:p>
          <a:p>
            <a:pPr marL="0" indent="0">
              <a:buNone/>
            </a:pPr>
            <a:r>
              <a:rPr lang="en-US" b="1" dirty="0" smtClean="0">
                <a:solidFill>
                  <a:srgbClr val="FFFFFF"/>
                </a:solidFill>
                <a:latin typeface="Corbel"/>
                <a:cs typeface="Corbel"/>
              </a:rPr>
              <a:t>Let </a:t>
            </a:r>
            <a:r>
              <a:rPr lang="en-US" b="1" dirty="0">
                <a:solidFill>
                  <a:srgbClr val="FFFFFF"/>
                </a:solidFill>
                <a:latin typeface="Corbel"/>
                <a:cs typeface="Corbel"/>
              </a:rPr>
              <a:t>them alone; they are blind guides</a:t>
            </a:r>
            <a:r>
              <a:rPr lang="en-US" b="1" dirty="0" smtClean="0">
                <a:solidFill>
                  <a:srgbClr val="FFFFFF"/>
                </a:solidFill>
                <a:latin typeface="Corbel"/>
                <a:cs typeface="Corbel"/>
              </a:rPr>
              <a:t>. </a:t>
            </a:r>
            <a:r>
              <a:rPr lang="en-US" b="1" dirty="0">
                <a:solidFill>
                  <a:srgbClr val="FFFFFF"/>
                </a:solidFill>
                <a:latin typeface="Corbel"/>
                <a:cs typeface="Corbel"/>
              </a:rPr>
              <a:t>And if the blind lead the blind, both will fall into a pit</a:t>
            </a:r>
            <a:r>
              <a:rPr lang="en-US" b="1" dirty="0" smtClean="0">
                <a:solidFill>
                  <a:srgbClr val="FFFFFF"/>
                </a:solidFill>
                <a:latin typeface="Corbel"/>
                <a:cs typeface="Corbel"/>
              </a:rPr>
              <a:t>. Matt. 15.14</a:t>
            </a:r>
          </a:p>
        </p:txBody>
      </p:sp>
    </p:spTree>
    <p:extLst>
      <p:ext uri="{BB962C8B-B14F-4D97-AF65-F5344CB8AC3E}">
        <p14:creationId xmlns:p14="http://schemas.microsoft.com/office/powerpoint/2010/main" val="15833647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p:txBody>
          <a:bodyPr>
            <a:normAutofit/>
          </a:bodyPr>
          <a:lstStyle/>
          <a:p>
            <a:pPr marL="0" indent="0">
              <a:buNone/>
            </a:pPr>
            <a:r>
              <a:rPr lang="en-US" b="1" dirty="0">
                <a:solidFill>
                  <a:srgbClr val="FFFFFF"/>
                </a:solidFill>
                <a:latin typeface="Corbel"/>
                <a:cs typeface="Corbel"/>
              </a:rPr>
              <a:t>Keep a close watch on yourself and on the teaching. Persist in this, for by so doing you will save both yourself and your hearers</a:t>
            </a:r>
            <a:r>
              <a:rPr lang="en-US" b="1" dirty="0" smtClean="0">
                <a:solidFill>
                  <a:srgbClr val="FFFFFF"/>
                </a:solidFill>
                <a:latin typeface="Corbel"/>
                <a:cs typeface="Corbel"/>
              </a:rPr>
              <a:t>. 1 Tim. 4.16</a:t>
            </a:r>
            <a:endParaRPr lang="en-US" b="1" dirty="0">
              <a:solidFill>
                <a:srgbClr val="FFFFFF"/>
              </a:solidFill>
              <a:latin typeface="Corbel"/>
              <a:cs typeface="Corbel"/>
            </a:endParaRPr>
          </a:p>
        </p:txBody>
      </p:sp>
    </p:spTree>
    <p:extLst>
      <p:ext uri="{BB962C8B-B14F-4D97-AF65-F5344CB8AC3E}">
        <p14:creationId xmlns:p14="http://schemas.microsoft.com/office/powerpoint/2010/main" val="39763700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p:txBody>
          <a:bodyPr>
            <a:normAutofit/>
          </a:bodyPr>
          <a:lstStyle/>
          <a:p>
            <a:pPr marL="0" indent="0">
              <a:buNone/>
            </a:pPr>
            <a:r>
              <a:rPr lang="en-US" b="1" dirty="0" smtClean="0">
                <a:solidFill>
                  <a:srgbClr val="FFFFFF"/>
                </a:solidFill>
                <a:latin typeface="Corbel"/>
                <a:cs typeface="Corbel"/>
              </a:rPr>
              <a:t>Their end is destruction: Deut. 18.20; Phil. 3.19; Gal. 1.6-9; 2 John 9; 2 Peter </a:t>
            </a:r>
            <a:r>
              <a:rPr lang="en-US" b="1" dirty="0" smtClean="0">
                <a:solidFill>
                  <a:srgbClr val="FFFFFF"/>
                </a:solidFill>
                <a:latin typeface="Corbel"/>
                <a:cs typeface="Corbel"/>
              </a:rPr>
              <a:t>2.1</a:t>
            </a:r>
            <a:endParaRPr lang="en-US" b="1" dirty="0" smtClean="0">
              <a:solidFill>
                <a:srgbClr val="FFFFFF"/>
              </a:solidFill>
              <a:latin typeface="Corbel"/>
              <a:cs typeface="Corbel"/>
            </a:endParaRPr>
          </a:p>
        </p:txBody>
      </p:sp>
    </p:spTree>
    <p:extLst>
      <p:ext uri="{BB962C8B-B14F-4D97-AF65-F5344CB8AC3E}">
        <p14:creationId xmlns:p14="http://schemas.microsoft.com/office/powerpoint/2010/main" val="16808943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p:txBody>
          <a:bodyPr>
            <a:normAutofit/>
          </a:bodyPr>
          <a:lstStyle/>
          <a:p>
            <a:pPr marL="0" indent="0">
              <a:buNone/>
            </a:pPr>
            <a:r>
              <a:rPr lang="en-US" b="1" dirty="0">
                <a:solidFill>
                  <a:srgbClr val="FFFFFF"/>
                </a:solidFill>
                <a:latin typeface="Corbel"/>
                <a:cs typeface="Corbel"/>
              </a:rPr>
              <a:t>But the prophet who presumes to speak a word in my name that I have not commanded him to speak, </a:t>
            </a:r>
            <a:r>
              <a:rPr lang="en-US" b="1" dirty="0" smtClean="0">
                <a:solidFill>
                  <a:srgbClr val="FFFFFF"/>
                </a:solidFill>
                <a:latin typeface="Corbel"/>
                <a:cs typeface="Corbel"/>
              </a:rPr>
              <a:t>or </a:t>
            </a:r>
            <a:r>
              <a:rPr lang="en-US" b="1" dirty="0">
                <a:solidFill>
                  <a:srgbClr val="FFFFFF"/>
                </a:solidFill>
                <a:latin typeface="Corbel"/>
                <a:cs typeface="Corbel"/>
              </a:rPr>
              <a:t>who speaks in the name of other gods, that same prophet shall die</a:t>
            </a:r>
            <a:r>
              <a:rPr lang="en-US" b="1" dirty="0" smtClean="0">
                <a:solidFill>
                  <a:srgbClr val="FFFFFF"/>
                </a:solidFill>
                <a:latin typeface="Corbel"/>
                <a:cs typeface="Corbel"/>
              </a:rPr>
              <a:t>. Deut. 18.20</a:t>
            </a:r>
            <a:endParaRPr lang="en-US" b="1" dirty="0" smtClean="0">
              <a:solidFill>
                <a:srgbClr val="FFFFFF"/>
              </a:solidFill>
              <a:latin typeface="Corbel"/>
              <a:cs typeface="Corbel"/>
            </a:endParaRPr>
          </a:p>
        </p:txBody>
      </p:sp>
    </p:spTree>
    <p:extLst>
      <p:ext uri="{BB962C8B-B14F-4D97-AF65-F5344CB8AC3E}">
        <p14:creationId xmlns:p14="http://schemas.microsoft.com/office/powerpoint/2010/main" val="93347674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p:txBody>
          <a:bodyPr>
            <a:normAutofit/>
          </a:bodyPr>
          <a:lstStyle/>
          <a:p>
            <a:pPr marL="0" indent="0">
              <a:buNone/>
            </a:pPr>
            <a:r>
              <a:rPr lang="en-US" b="1" dirty="0">
                <a:solidFill>
                  <a:srgbClr val="FFFFFF"/>
                </a:solidFill>
                <a:latin typeface="Corbel"/>
                <a:cs typeface="Corbel"/>
              </a:rPr>
              <a:t>For many, of whom I have often told you and now tell you even with tears, walk as enemies of the cross of Christ. </a:t>
            </a:r>
            <a:r>
              <a:rPr lang="en-US" b="1" dirty="0" smtClean="0">
                <a:solidFill>
                  <a:srgbClr val="FFFFFF"/>
                </a:solidFill>
                <a:latin typeface="Corbel"/>
                <a:cs typeface="Corbel"/>
              </a:rPr>
              <a:t>Their </a:t>
            </a:r>
            <a:r>
              <a:rPr lang="en-US" b="1" dirty="0">
                <a:solidFill>
                  <a:srgbClr val="FFFFFF"/>
                </a:solidFill>
                <a:latin typeface="Corbel"/>
                <a:cs typeface="Corbel"/>
              </a:rPr>
              <a:t>end is destruction, their god is their belly, and they glory in their shame, with minds set on earthly things</a:t>
            </a:r>
            <a:r>
              <a:rPr lang="en-US" b="1" dirty="0" smtClean="0">
                <a:solidFill>
                  <a:srgbClr val="FFFFFF"/>
                </a:solidFill>
                <a:latin typeface="Corbel"/>
                <a:cs typeface="Corbel"/>
              </a:rPr>
              <a:t>. Phil. 3.18-19</a:t>
            </a:r>
            <a:endParaRPr lang="en-US" b="1" dirty="0" smtClean="0">
              <a:solidFill>
                <a:srgbClr val="FFFFFF"/>
              </a:solidFill>
              <a:latin typeface="Corbel"/>
              <a:cs typeface="Corbel"/>
            </a:endParaRPr>
          </a:p>
        </p:txBody>
      </p:sp>
    </p:spTree>
    <p:extLst>
      <p:ext uri="{BB962C8B-B14F-4D97-AF65-F5344CB8AC3E}">
        <p14:creationId xmlns:p14="http://schemas.microsoft.com/office/powerpoint/2010/main" val="345536035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p:txBody>
          <a:bodyPr>
            <a:normAutofit/>
          </a:bodyPr>
          <a:lstStyle/>
          <a:p>
            <a:pPr marL="0" indent="0">
              <a:buNone/>
            </a:pPr>
            <a:r>
              <a:rPr lang="en-US" b="1" dirty="0" smtClean="0">
                <a:solidFill>
                  <a:srgbClr val="FFFFFF"/>
                </a:solidFill>
                <a:latin typeface="Corbel"/>
                <a:cs typeface="Corbel"/>
              </a:rPr>
              <a:t>…But </a:t>
            </a:r>
            <a:r>
              <a:rPr lang="en-US" b="1" dirty="0">
                <a:solidFill>
                  <a:srgbClr val="FFFFFF"/>
                </a:solidFill>
                <a:latin typeface="Corbel"/>
                <a:cs typeface="Corbel"/>
              </a:rPr>
              <a:t>even if we or an angel from heaven should preach to you a gospel contrary to the one we preached to you, let him be </a:t>
            </a:r>
            <a:r>
              <a:rPr lang="en-US" b="1" dirty="0" smtClean="0">
                <a:solidFill>
                  <a:srgbClr val="FFFFFF"/>
                </a:solidFill>
                <a:latin typeface="Corbel"/>
                <a:cs typeface="Corbel"/>
              </a:rPr>
              <a:t>accursed… Gal. 1.8</a:t>
            </a:r>
            <a:endParaRPr lang="en-US" b="1" dirty="0" smtClean="0">
              <a:solidFill>
                <a:srgbClr val="FFFFFF"/>
              </a:solidFill>
              <a:latin typeface="Corbel"/>
              <a:cs typeface="Corbel"/>
            </a:endParaRPr>
          </a:p>
        </p:txBody>
      </p:sp>
    </p:spTree>
    <p:extLst>
      <p:ext uri="{BB962C8B-B14F-4D97-AF65-F5344CB8AC3E}">
        <p14:creationId xmlns:p14="http://schemas.microsoft.com/office/powerpoint/2010/main" val="214690593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p:txBody>
          <a:bodyPr>
            <a:normAutofit/>
          </a:bodyPr>
          <a:lstStyle/>
          <a:p>
            <a:pPr marL="0" indent="0">
              <a:buNone/>
            </a:pPr>
            <a:r>
              <a:rPr lang="en-US" b="1" dirty="0">
                <a:solidFill>
                  <a:srgbClr val="FFFFFF"/>
                </a:solidFill>
                <a:latin typeface="Corbel"/>
                <a:cs typeface="Corbel"/>
              </a:rPr>
              <a:t>Everyone who goes on ahead and does not abide in the teaching of Christ, does not have God. Whoever abides in the teaching has both the Father and the Son. </a:t>
            </a:r>
            <a:r>
              <a:rPr lang="en-US" b="1" dirty="0" smtClean="0">
                <a:solidFill>
                  <a:srgbClr val="FFFFFF"/>
                </a:solidFill>
                <a:latin typeface="Corbel"/>
                <a:cs typeface="Corbel"/>
              </a:rPr>
              <a:t>If </a:t>
            </a:r>
            <a:r>
              <a:rPr lang="en-US" b="1" dirty="0">
                <a:solidFill>
                  <a:srgbClr val="FFFFFF"/>
                </a:solidFill>
                <a:latin typeface="Corbel"/>
                <a:cs typeface="Corbel"/>
              </a:rPr>
              <a:t>anyone comes to you and does not bring this teaching, do not receive him into your house or give him any greeting</a:t>
            </a:r>
            <a:r>
              <a:rPr lang="en-US" b="1" dirty="0" smtClean="0">
                <a:solidFill>
                  <a:srgbClr val="FFFFFF"/>
                </a:solidFill>
                <a:latin typeface="Corbel"/>
                <a:cs typeface="Corbel"/>
              </a:rPr>
              <a:t>,</a:t>
            </a:r>
            <a:r>
              <a:rPr lang="en-US" b="1" dirty="0">
                <a:solidFill>
                  <a:srgbClr val="FFFFFF"/>
                </a:solidFill>
                <a:latin typeface="Corbel"/>
                <a:cs typeface="Corbel"/>
              </a:rPr>
              <a:t> for whoever greets him takes part in his wicked works. </a:t>
            </a:r>
            <a:r>
              <a:rPr lang="en-US" b="1" dirty="0" smtClean="0">
                <a:solidFill>
                  <a:srgbClr val="FFFFFF"/>
                </a:solidFill>
                <a:latin typeface="Corbel"/>
                <a:cs typeface="Corbel"/>
              </a:rPr>
              <a:t>2 John 9-11</a:t>
            </a:r>
          </a:p>
        </p:txBody>
      </p:sp>
    </p:spTree>
    <p:extLst>
      <p:ext uri="{BB962C8B-B14F-4D97-AF65-F5344CB8AC3E}">
        <p14:creationId xmlns:p14="http://schemas.microsoft.com/office/powerpoint/2010/main" val="10522295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p:txBody>
          <a:bodyPr/>
          <a:lstStyle/>
          <a:p>
            <a:pPr marL="0" indent="0">
              <a:buNone/>
            </a:pPr>
            <a:r>
              <a:rPr lang="en-US" b="1" dirty="0" smtClean="0">
                <a:solidFill>
                  <a:srgbClr val="FFFFFF"/>
                </a:solidFill>
                <a:latin typeface="Corbel"/>
                <a:cs typeface="Corbel"/>
              </a:rPr>
              <a:t>"</a:t>
            </a:r>
            <a:r>
              <a:rPr lang="en-US" b="1" dirty="0">
                <a:solidFill>
                  <a:srgbClr val="FFFFFF"/>
                </a:solidFill>
                <a:latin typeface="Corbel"/>
                <a:cs typeface="Corbel"/>
              </a:rPr>
              <a:t>false </a:t>
            </a:r>
            <a:r>
              <a:rPr lang="en-US" b="1" dirty="0" smtClean="0">
                <a:solidFill>
                  <a:srgbClr val="FFFFFF"/>
                </a:solidFill>
                <a:latin typeface="Corbel"/>
                <a:cs typeface="Corbel"/>
              </a:rPr>
              <a:t>brothers” </a:t>
            </a:r>
            <a:r>
              <a:rPr lang="en-US" b="1" dirty="0" smtClean="0">
                <a:solidFill>
                  <a:srgbClr val="FFFFFF"/>
                </a:solidFill>
                <a:latin typeface="Corbel"/>
                <a:cs typeface="Corbel"/>
              </a:rPr>
              <a:t>Gal</a:t>
            </a:r>
            <a:r>
              <a:rPr lang="en-US" b="1" dirty="0">
                <a:solidFill>
                  <a:srgbClr val="FFFFFF"/>
                </a:solidFill>
                <a:latin typeface="Corbel"/>
                <a:cs typeface="Corbel"/>
              </a:rPr>
              <a:t>. </a:t>
            </a:r>
            <a:r>
              <a:rPr lang="en-US" b="1" dirty="0" smtClean="0">
                <a:solidFill>
                  <a:srgbClr val="FFFFFF"/>
                </a:solidFill>
                <a:latin typeface="Corbel"/>
                <a:cs typeface="Corbel"/>
              </a:rPr>
              <a:t>2.4</a:t>
            </a:r>
            <a:endParaRPr lang="en-US" b="1" dirty="0">
              <a:solidFill>
                <a:srgbClr val="FFFFFF"/>
              </a:solidFill>
              <a:latin typeface="Corbel"/>
              <a:cs typeface="Corbel"/>
            </a:endParaRPr>
          </a:p>
          <a:p>
            <a:pPr marL="0" indent="0">
              <a:buNone/>
            </a:pPr>
            <a:endParaRPr lang="en-US" b="1" dirty="0" smtClean="0">
              <a:solidFill>
                <a:srgbClr val="FFFFFF"/>
              </a:solidFill>
              <a:latin typeface="Corbel"/>
              <a:cs typeface="Corbel"/>
            </a:endParaRPr>
          </a:p>
          <a:p>
            <a:pPr marL="0" indent="0">
              <a:buNone/>
            </a:pPr>
            <a:r>
              <a:rPr lang="en-US" b="1" dirty="0" smtClean="0">
                <a:solidFill>
                  <a:srgbClr val="FFFFFF"/>
                </a:solidFill>
                <a:latin typeface="Corbel"/>
                <a:cs typeface="Corbel"/>
              </a:rPr>
              <a:t>"</a:t>
            </a:r>
            <a:r>
              <a:rPr lang="en-US" b="1" dirty="0">
                <a:solidFill>
                  <a:srgbClr val="FFFFFF"/>
                </a:solidFill>
                <a:latin typeface="Corbel"/>
                <a:cs typeface="Corbel"/>
              </a:rPr>
              <a:t>false </a:t>
            </a:r>
            <a:r>
              <a:rPr lang="en-US" b="1" dirty="0" smtClean="0">
                <a:solidFill>
                  <a:srgbClr val="FFFFFF"/>
                </a:solidFill>
                <a:latin typeface="Corbel"/>
                <a:cs typeface="Corbel"/>
              </a:rPr>
              <a:t>apostles” 2 </a:t>
            </a:r>
            <a:r>
              <a:rPr lang="en-US" b="1" dirty="0">
                <a:solidFill>
                  <a:srgbClr val="FFFFFF"/>
                </a:solidFill>
                <a:latin typeface="Corbel"/>
                <a:cs typeface="Corbel"/>
              </a:rPr>
              <a:t>Cor. 11.13-</a:t>
            </a:r>
            <a:r>
              <a:rPr lang="en-US" b="1" dirty="0" smtClean="0">
                <a:solidFill>
                  <a:srgbClr val="FFFFFF"/>
                </a:solidFill>
                <a:latin typeface="Corbel"/>
                <a:cs typeface="Corbel"/>
              </a:rPr>
              <a:t>14</a:t>
            </a:r>
            <a:endParaRPr lang="en-US" b="1" dirty="0">
              <a:solidFill>
                <a:srgbClr val="FFFFFF"/>
              </a:solidFill>
              <a:latin typeface="Corbel"/>
              <a:cs typeface="Corbel"/>
            </a:endParaRPr>
          </a:p>
          <a:p>
            <a:pPr marL="0" indent="0">
              <a:buNone/>
            </a:pPr>
            <a:endParaRPr lang="en-US" b="1" dirty="0" smtClean="0">
              <a:solidFill>
                <a:srgbClr val="FFFFFF"/>
              </a:solidFill>
              <a:latin typeface="Corbel"/>
              <a:cs typeface="Corbel"/>
            </a:endParaRPr>
          </a:p>
          <a:p>
            <a:pPr marL="0" indent="0">
              <a:buNone/>
            </a:pPr>
            <a:r>
              <a:rPr lang="en-US" b="1" dirty="0" smtClean="0">
                <a:solidFill>
                  <a:srgbClr val="FFFFFF"/>
                </a:solidFill>
                <a:latin typeface="Corbel"/>
                <a:cs typeface="Corbel"/>
              </a:rPr>
              <a:t>"</a:t>
            </a:r>
            <a:r>
              <a:rPr lang="en-US" b="1" dirty="0">
                <a:solidFill>
                  <a:srgbClr val="FFFFFF"/>
                </a:solidFill>
                <a:latin typeface="Corbel"/>
                <a:cs typeface="Corbel"/>
              </a:rPr>
              <a:t>false </a:t>
            </a:r>
            <a:r>
              <a:rPr lang="en-US" b="1" dirty="0" smtClean="0">
                <a:solidFill>
                  <a:srgbClr val="FFFFFF"/>
                </a:solidFill>
                <a:latin typeface="Corbel"/>
                <a:cs typeface="Corbel"/>
              </a:rPr>
              <a:t>prophets” Matt</a:t>
            </a:r>
            <a:r>
              <a:rPr lang="en-US" b="1" dirty="0">
                <a:solidFill>
                  <a:srgbClr val="FFFFFF"/>
                </a:solidFill>
                <a:latin typeface="Corbel"/>
                <a:cs typeface="Corbel"/>
              </a:rPr>
              <a:t>. </a:t>
            </a:r>
            <a:r>
              <a:rPr lang="en-US" b="1" dirty="0" smtClean="0">
                <a:solidFill>
                  <a:srgbClr val="FFFFFF"/>
                </a:solidFill>
                <a:latin typeface="Corbel"/>
                <a:cs typeface="Corbel"/>
              </a:rPr>
              <a:t>24.11</a:t>
            </a:r>
            <a:endParaRPr lang="en-US" b="1" dirty="0">
              <a:solidFill>
                <a:srgbClr val="FFFFFF"/>
              </a:solidFill>
              <a:latin typeface="Corbel"/>
              <a:cs typeface="Corbel"/>
            </a:endParaRPr>
          </a:p>
          <a:p>
            <a:pPr marL="0" indent="0">
              <a:buNone/>
            </a:pPr>
            <a:endParaRPr lang="en-US" b="1" dirty="0" smtClean="0">
              <a:solidFill>
                <a:srgbClr val="FFFFFF"/>
              </a:solidFill>
              <a:latin typeface="Corbel"/>
              <a:cs typeface="Corbel"/>
            </a:endParaRPr>
          </a:p>
          <a:p>
            <a:pPr marL="0" indent="0">
              <a:buNone/>
            </a:pPr>
            <a:r>
              <a:rPr lang="en-US" b="1" dirty="0" smtClean="0">
                <a:solidFill>
                  <a:srgbClr val="FFFFFF"/>
                </a:solidFill>
                <a:latin typeface="Corbel"/>
                <a:cs typeface="Corbel"/>
              </a:rPr>
              <a:t>"</a:t>
            </a:r>
            <a:r>
              <a:rPr lang="en-US" b="1" dirty="0">
                <a:solidFill>
                  <a:srgbClr val="FFFFFF"/>
                </a:solidFill>
                <a:latin typeface="Corbel"/>
                <a:cs typeface="Corbel"/>
              </a:rPr>
              <a:t>false </a:t>
            </a:r>
            <a:r>
              <a:rPr lang="en-US" b="1" dirty="0" smtClean="0">
                <a:solidFill>
                  <a:srgbClr val="FFFFFF"/>
                </a:solidFill>
                <a:latin typeface="Corbel"/>
                <a:cs typeface="Corbel"/>
              </a:rPr>
              <a:t>christs” Mark 13.22</a:t>
            </a:r>
            <a:endParaRPr lang="en-US" b="1" dirty="0">
              <a:solidFill>
                <a:srgbClr val="FFFFFF"/>
              </a:solidFill>
              <a:latin typeface="Corbel"/>
              <a:cs typeface="Corbel"/>
            </a:endParaRPr>
          </a:p>
        </p:txBody>
      </p:sp>
    </p:spTree>
    <p:extLst>
      <p:ext uri="{BB962C8B-B14F-4D97-AF65-F5344CB8AC3E}">
        <p14:creationId xmlns:p14="http://schemas.microsoft.com/office/powerpoint/2010/main" val="386357188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p:txBody>
          <a:bodyPr>
            <a:normAutofit/>
          </a:bodyPr>
          <a:lstStyle/>
          <a:p>
            <a:pPr marL="0" indent="0">
              <a:buNone/>
            </a:pPr>
            <a:r>
              <a:rPr lang="en-US" b="1" dirty="0">
                <a:solidFill>
                  <a:srgbClr val="FFFFFF"/>
                </a:solidFill>
                <a:latin typeface="Corbel"/>
                <a:cs typeface="Corbel"/>
              </a:rPr>
              <a:t>But false prophets also arose among the people, just as there will be false teachers among you, who will secretly bring in destructive heresies, even denying the Master who bought them, bringing upon themselves swift destruction. 2 Peter 2.1</a:t>
            </a:r>
          </a:p>
        </p:txBody>
      </p:sp>
    </p:spTree>
    <p:extLst>
      <p:ext uri="{BB962C8B-B14F-4D97-AF65-F5344CB8AC3E}">
        <p14:creationId xmlns:p14="http://schemas.microsoft.com/office/powerpoint/2010/main" val="18307367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Doctrines</a:t>
            </a:r>
            <a:endParaRPr lang="en-US" b="1" dirty="0">
              <a:solidFill>
                <a:schemeClr val="bg1"/>
              </a:solidFill>
              <a:latin typeface="Corbel"/>
              <a:cs typeface="Corbel"/>
            </a:endParaRPr>
          </a:p>
        </p:txBody>
      </p:sp>
      <p:sp>
        <p:nvSpPr>
          <p:cNvPr id="3" name="Content Placeholder 2"/>
          <p:cNvSpPr>
            <a:spLocks noGrp="1"/>
          </p:cNvSpPr>
          <p:nvPr>
            <p:ph idx="1"/>
          </p:nvPr>
        </p:nvSpPr>
        <p:spPr/>
        <p:txBody>
          <a:bodyPr>
            <a:normAutofit/>
          </a:bodyPr>
          <a:lstStyle/>
          <a:p>
            <a:pPr marL="0" indent="0">
              <a:buNone/>
            </a:pPr>
            <a:r>
              <a:rPr lang="en-US" b="1" dirty="0" smtClean="0">
                <a:solidFill>
                  <a:srgbClr val="FFFFFF"/>
                </a:solidFill>
                <a:latin typeface="Corbel"/>
                <a:cs typeface="Corbel"/>
              </a:rPr>
              <a:t>False teachers preach false doctrine: Gal</a:t>
            </a:r>
            <a:r>
              <a:rPr lang="en-US" b="1" dirty="0" smtClean="0">
                <a:solidFill>
                  <a:srgbClr val="FFFFFF"/>
                </a:solidFill>
                <a:latin typeface="Corbel"/>
                <a:cs typeface="Corbel"/>
              </a:rPr>
              <a:t>. 1.7; Deut. 4.2; 1 Cor. 4.6; 1 Tim. 6.20-21</a:t>
            </a:r>
          </a:p>
          <a:p>
            <a:pPr marL="0" indent="0">
              <a:buNone/>
            </a:pPr>
            <a:endParaRPr lang="en-US" b="1" dirty="0" smtClean="0">
              <a:solidFill>
                <a:srgbClr val="FFFFFF"/>
              </a:solidFill>
              <a:latin typeface="Corbel"/>
              <a:cs typeface="Corbel"/>
            </a:endParaRPr>
          </a:p>
          <a:p>
            <a:pPr marL="0" indent="0">
              <a:buNone/>
            </a:pPr>
            <a:r>
              <a:rPr lang="en-US" b="1" dirty="0" smtClean="0">
                <a:solidFill>
                  <a:srgbClr val="FFFFFF"/>
                </a:solidFill>
                <a:latin typeface="Corbel"/>
                <a:cs typeface="Corbel"/>
              </a:rPr>
              <a:t>The gospel contains all that we are to believe and practice.</a:t>
            </a:r>
          </a:p>
          <a:p>
            <a:pPr marL="0" indent="0">
              <a:buNone/>
            </a:pPr>
            <a:endParaRPr lang="en-US" b="1" dirty="0" smtClean="0">
              <a:solidFill>
                <a:srgbClr val="FFFFFF"/>
              </a:solidFill>
              <a:latin typeface="Corbel"/>
              <a:cs typeface="Corbel"/>
            </a:endParaRPr>
          </a:p>
          <a:p>
            <a:pPr marL="0" indent="0">
              <a:buNone/>
            </a:pPr>
            <a:r>
              <a:rPr lang="en-US" b="1" dirty="0" smtClean="0">
                <a:solidFill>
                  <a:srgbClr val="FFFFFF"/>
                </a:solidFill>
                <a:latin typeface="Corbel"/>
                <a:cs typeface="Corbel"/>
              </a:rPr>
              <a:t>To reject the divine pattern is to have not God: 2 John 9</a:t>
            </a:r>
          </a:p>
        </p:txBody>
      </p:sp>
    </p:spTree>
    <p:extLst>
      <p:ext uri="{BB962C8B-B14F-4D97-AF65-F5344CB8AC3E}">
        <p14:creationId xmlns:p14="http://schemas.microsoft.com/office/powerpoint/2010/main" val="20828443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p:txBody>
          <a:bodyPr>
            <a:normAutofit/>
          </a:bodyPr>
          <a:lstStyle/>
          <a:p>
            <a:pPr marL="0" indent="0">
              <a:buNone/>
            </a:pPr>
            <a:r>
              <a:rPr lang="en-US" b="1" dirty="0" smtClean="0">
                <a:solidFill>
                  <a:srgbClr val="FFFFFF"/>
                </a:solidFill>
                <a:latin typeface="Corbel"/>
                <a:cs typeface="Corbel"/>
              </a:rPr>
              <a:t>False </a:t>
            </a:r>
            <a:r>
              <a:rPr lang="en-US" b="1" dirty="0" smtClean="0">
                <a:solidFill>
                  <a:srgbClr val="FFFFFF"/>
                </a:solidFill>
                <a:latin typeface="Corbel"/>
                <a:cs typeface="Corbel"/>
              </a:rPr>
              <a:t>teachers and false doctrines are the “troublers”: 1 Kings 18.17-18; Jer. 23.13-</a:t>
            </a:r>
            <a:r>
              <a:rPr lang="en-US" b="1" dirty="0" smtClean="0">
                <a:solidFill>
                  <a:srgbClr val="FFFFFF"/>
                </a:solidFill>
                <a:latin typeface="Corbel"/>
                <a:cs typeface="Corbel"/>
              </a:rPr>
              <a:t>17</a:t>
            </a:r>
            <a:r>
              <a:rPr lang="en-US" b="1" dirty="0" smtClean="0">
                <a:solidFill>
                  <a:srgbClr val="FFFFFF"/>
                </a:solidFill>
                <a:latin typeface="Corbel"/>
                <a:cs typeface="Corbel"/>
              </a:rPr>
              <a:t>; </a:t>
            </a:r>
            <a:r>
              <a:rPr lang="en-US" b="1" dirty="0" smtClean="0">
                <a:solidFill>
                  <a:srgbClr val="FFFFFF"/>
                </a:solidFill>
                <a:latin typeface="Corbel"/>
                <a:cs typeface="Corbel"/>
              </a:rPr>
              <a:t>Matt</a:t>
            </a:r>
            <a:r>
              <a:rPr lang="en-US" b="1" dirty="0" smtClean="0">
                <a:solidFill>
                  <a:srgbClr val="FFFFFF"/>
                </a:solidFill>
                <a:latin typeface="Corbel"/>
                <a:cs typeface="Corbel"/>
              </a:rPr>
              <a:t>. 15.1-9; Acts 13.6-12; 17.6-7; Gal. 2.4-5; 5.1-7; Acts 15.1, 24; Rev. 2.14-16, 20-22; 2 Tim. 2.16-18; Malachi 2.7-8</a:t>
            </a:r>
          </a:p>
        </p:txBody>
      </p:sp>
    </p:spTree>
    <p:extLst>
      <p:ext uri="{BB962C8B-B14F-4D97-AF65-F5344CB8AC3E}">
        <p14:creationId xmlns:p14="http://schemas.microsoft.com/office/powerpoint/2010/main" val="20707608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p:txBody>
          <a:bodyPr>
            <a:normAutofit/>
          </a:bodyPr>
          <a:lstStyle/>
          <a:p>
            <a:pPr marL="0" indent="0">
              <a:buNone/>
            </a:pPr>
            <a:r>
              <a:rPr lang="en-US" b="1" dirty="0">
                <a:solidFill>
                  <a:srgbClr val="FFFFFF"/>
                </a:solidFill>
                <a:latin typeface="Corbel"/>
                <a:cs typeface="Corbel"/>
              </a:rPr>
              <a:t>For the lips of a priest should guard knowledge, and </a:t>
            </a:r>
            <a:r>
              <a:rPr lang="en-US" b="1" dirty="0" smtClean="0">
                <a:solidFill>
                  <a:srgbClr val="FFFFFF"/>
                </a:solidFill>
                <a:latin typeface="Corbel"/>
                <a:cs typeface="Corbel"/>
              </a:rPr>
              <a:t>people </a:t>
            </a:r>
            <a:r>
              <a:rPr lang="en-US" b="1" dirty="0">
                <a:solidFill>
                  <a:srgbClr val="FFFFFF"/>
                </a:solidFill>
                <a:latin typeface="Corbel"/>
                <a:cs typeface="Corbel"/>
              </a:rPr>
              <a:t>should seek instruction from his mouth, for he is the messenger of the Lord of hosts</a:t>
            </a:r>
            <a:r>
              <a:rPr lang="en-US" b="1" dirty="0" smtClean="0">
                <a:solidFill>
                  <a:srgbClr val="FFFFFF"/>
                </a:solidFill>
                <a:latin typeface="Corbel"/>
                <a:cs typeface="Corbel"/>
              </a:rPr>
              <a:t>.</a:t>
            </a:r>
            <a:r>
              <a:rPr lang="en-US" b="1" dirty="0">
                <a:solidFill>
                  <a:srgbClr val="FFFFFF"/>
                </a:solidFill>
                <a:latin typeface="Corbel"/>
                <a:cs typeface="Corbel"/>
              </a:rPr>
              <a:t> But you have turned aside from the way. You have caused many to stumble by your instruction. You have corrupted the covenant of Levi, says the Lord of </a:t>
            </a:r>
            <a:r>
              <a:rPr lang="en-US" b="1" dirty="0" smtClean="0">
                <a:solidFill>
                  <a:srgbClr val="FFFFFF"/>
                </a:solidFill>
                <a:latin typeface="Corbel"/>
                <a:cs typeface="Corbel"/>
              </a:rPr>
              <a:t>hosts Mal. 2.7-8</a:t>
            </a:r>
            <a:endParaRPr lang="en-US" b="1" dirty="0">
              <a:solidFill>
                <a:srgbClr val="FFFFFF"/>
              </a:solidFill>
              <a:latin typeface="Corbel"/>
              <a:cs typeface="Corbel"/>
            </a:endParaRPr>
          </a:p>
        </p:txBody>
      </p:sp>
    </p:spTree>
    <p:extLst>
      <p:ext uri="{BB962C8B-B14F-4D97-AF65-F5344CB8AC3E}">
        <p14:creationId xmlns:p14="http://schemas.microsoft.com/office/powerpoint/2010/main" val="271788830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p:txBody>
          <a:bodyPr>
            <a:normAutofit/>
          </a:bodyPr>
          <a:lstStyle/>
          <a:p>
            <a:pPr marL="0" indent="0">
              <a:buNone/>
            </a:pPr>
            <a:r>
              <a:rPr lang="en-US" b="1" dirty="0">
                <a:solidFill>
                  <a:srgbClr val="FFFFFF"/>
                </a:solidFill>
                <a:latin typeface="Corbel"/>
                <a:cs typeface="Corbel"/>
              </a:rPr>
              <a:t>When Ahab saw Elijah, Ahab said to him, “Is it you, you troubler of Israel?” </a:t>
            </a:r>
            <a:r>
              <a:rPr lang="en-US" b="1" dirty="0" smtClean="0">
                <a:solidFill>
                  <a:srgbClr val="FFFFFF"/>
                </a:solidFill>
                <a:latin typeface="Corbel"/>
                <a:cs typeface="Corbel"/>
              </a:rPr>
              <a:t>And </a:t>
            </a:r>
            <a:r>
              <a:rPr lang="en-US" b="1" dirty="0">
                <a:solidFill>
                  <a:srgbClr val="FFFFFF"/>
                </a:solidFill>
                <a:latin typeface="Corbel"/>
                <a:cs typeface="Corbel"/>
              </a:rPr>
              <a:t>he answered, “I have not troubled Israel, but you have, and your father's house, because you have abandoned the commandments of the Lord and followed the </a:t>
            </a:r>
            <a:r>
              <a:rPr lang="en-US" b="1" dirty="0" err="1">
                <a:solidFill>
                  <a:srgbClr val="FFFFFF"/>
                </a:solidFill>
                <a:latin typeface="Corbel"/>
                <a:cs typeface="Corbel"/>
              </a:rPr>
              <a:t>Baals</a:t>
            </a:r>
            <a:r>
              <a:rPr lang="en-US" b="1" dirty="0" smtClean="0">
                <a:solidFill>
                  <a:srgbClr val="FFFFFF"/>
                </a:solidFill>
                <a:latin typeface="Corbel"/>
                <a:cs typeface="Corbel"/>
              </a:rPr>
              <a:t>. 1 Kings 18.17-18</a:t>
            </a:r>
            <a:endParaRPr lang="en-US" b="1" dirty="0" smtClean="0">
              <a:solidFill>
                <a:srgbClr val="FFFFFF"/>
              </a:solidFill>
              <a:latin typeface="Corbel"/>
              <a:cs typeface="Corbel"/>
            </a:endParaRPr>
          </a:p>
        </p:txBody>
      </p:sp>
    </p:spTree>
    <p:extLst>
      <p:ext uri="{BB962C8B-B14F-4D97-AF65-F5344CB8AC3E}">
        <p14:creationId xmlns:p14="http://schemas.microsoft.com/office/powerpoint/2010/main" val="155655819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p:txBody>
          <a:bodyPr>
            <a:normAutofit/>
          </a:bodyPr>
          <a:lstStyle/>
          <a:p>
            <a:pPr marL="0" indent="0">
              <a:buNone/>
            </a:pPr>
            <a:r>
              <a:rPr lang="en-US" b="1" dirty="0">
                <a:solidFill>
                  <a:srgbClr val="FFFFFF"/>
                </a:solidFill>
                <a:latin typeface="Corbel"/>
                <a:cs typeface="Corbel"/>
              </a:rPr>
              <a:t>In the prophets of </a:t>
            </a:r>
            <a:r>
              <a:rPr lang="en-US" b="1" dirty="0" smtClean="0">
                <a:solidFill>
                  <a:srgbClr val="FFFFFF"/>
                </a:solidFill>
                <a:latin typeface="Corbel"/>
                <a:cs typeface="Corbel"/>
              </a:rPr>
              <a:t>Samaria I </a:t>
            </a:r>
            <a:r>
              <a:rPr lang="en-US" b="1" dirty="0">
                <a:solidFill>
                  <a:srgbClr val="FFFFFF"/>
                </a:solidFill>
                <a:latin typeface="Corbel"/>
                <a:cs typeface="Corbel"/>
              </a:rPr>
              <a:t>saw an unsavory </a:t>
            </a:r>
            <a:r>
              <a:rPr lang="en-US" b="1" dirty="0" smtClean="0">
                <a:solidFill>
                  <a:srgbClr val="FFFFFF"/>
                </a:solidFill>
                <a:latin typeface="Corbel"/>
                <a:cs typeface="Corbel"/>
              </a:rPr>
              <a:t>thing: they </a:t>
            </a:r>
            <a:r>
              <a:rPr lang="en-US" b="1" dirty="0">
                <a:solidFill>
                  <a:srgbClr val="FFFFFF"/>
                </a:solidFill>
                <a:latin typeface="Corbel"/>
                <a:cs typeface="Corbel"/>
              </a:rPr>
              <a:t>prophesied by </a:t>
            </a:r>
            <a:r>
              <a:rPr lang="en-US" b="1" dirty="0" smtClean="0">
                <a:solidFill>
                  <a:srgbClr val="FFFFFF"/>
                </a:solidFill>
                <a:latin typeface="Corbel"/>
                <a:cs typeface="Corbel"/>
              </a:rPr>
              <a:t>Baal and </a:t>
            </a:r>
            <a:r>
              <a:rPr lang="en-US" b="1" dirty="0">
                <a:solidFill>
                  <a:srgbClr val="FFFFFF"/>
                </a:solidFill>
                <a:latin typeface="Corbel"/>
                <a:cs typeface="Corbel"/>
              </a:rPr>
              <a:t>led my people Israel astray</a:t>
            </a:r>
            <a:r>
              <a:rPr lang="en-US" b="1" dirty="0" smtClean="0">
                <a:solidFill>
                  <a:srgbClr val="FFFFFF"/>
                </a:solidFill>
                <a:latin typeface="Corbel"/>
                <a:cs typeface="Corbel"/>
              </a:rPr>
              <a:t>. </a:t>
            </a:r>
            <a:r>
              <a:rPr lang="en-US" b="1" dirty="0">
                <a:solidFill>
                  <a:srgbClr val="FFFFFF"/>
                </a:solidFill>
                <a:latin typeface="Corbel"/>
                <a:cs typeface="Corbel"/>
              </a:rPr>
              <a:t>But in the prophets of Jerusalem I have seen a horrible thing: they commit adultery and walk in lies; they strengthen the hands of evildoers, so that no one turns from his evil; all of them have become like Sodom to me, and its inhabitants like Gomorrah.</a:t>
            </a:r>
            <a:r>
              <a:rPr lang="en-US" b="1" dirty="0" smtClean="0">
                <a:solidFill>
                  <a:srgbClr val="FFFFFF"/>
                </a:solidFill>
                <a:latin typeface="Corbel"/>
                <a:cs typeface="Corbel"/>
              </a:rPr>
              <a:t>”</a:t>
            </a:r>
            <a:endParaRPr lang="en-US" b="1" dirty="0">
              <a:solidFill>
                <a:srgbClr val="FFFFFF"/>
              </a:solidFill>
              <a:latin typeface="Corbel"/>
              <a:cs typeface="Corbel"/>
            </a:endParaRPr>
          </a:p>
        </p:txBody>
      </p:sp>
    </p:spTree>
    <p:extLst>
      <p:ext uri="{BB962C8B-B14F-4D97-AF65-F5344CB8AC3E}">
        <p14:creationId xmlns:p14="http://schemas.microsoft.com/office/powerpoint/2010/main" val="12445663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p:txBody>
          <a:bodyPr>
            <a:normAutofit/>
          </a:bodyPr>
          <a:lstStyle/>
          <a:p>
            <a:pPr marL="0" indent="0">
              <a:buNone/>
            </a:pPr>
            <a:r>
              <a:rPr lang="en-US" b="1" dirty="0" smtClean="0">
                <a:solidFill>
                  <a:srgbClr val="FFFFFF"/>
                </a:solidFill>
                <a:latin typeface="Corbel"/>
                <a:cs typeface="Corbel"/>
              </a:rPr>
              <a:t>Therefore </a:t>
            </a:r>
            <a:r>
              <a:rPr lang="en-US" b="1" dirty="0">
                <a:solidFill>
                  <a:srgbClr val="FFFFFF"/>
                </a:solidFill>
                <a:latin typeface="Corbel"/>
                <a:cs typeface="Corbel"/>
              </a:rPr>
              <a:t>thus says the Lord of hosts concerning the prophets</a:t>
            </a:r>
            <a:r>
              <a:rPr lang="en-US" b="1" dirty="0" smtClean="0">
                <a:solidFill>
                  <a:srgbClr val="FFFFFF"/>
                </a:solidFill>
                <a:latin typeface="Corbel"/>
                <a:cs typeface="Corbel"/>
              </a:rPr>
              <a:t>: “</a:t>
            </a:r>
            <a:r>
              <a:rPr lang="en-US" b="1" dirty="0">
                <a:solidFill>
                  <a:srgbClr val="FFFFFF"/>
                </a:solidFill>
                <a:latin typeface="Corbel"/>
                <a:cs typeface="Corbel"/>
              </a:rPr>
              <a:t>Behold, I will feed them with bitter </a:t>
            </a:r>
            <a:r>
              <a:rPr lang="en-US" b="1" dirty="0" smtClean="0">
                <a:solidFill>
                  <a:srgbClr val="FFFFFF"/>
                </a:solidFill>
                <a:latin typeface="Corbel"/>
                <a:cs typeface="Corbel"/>
              </a:rPr>
              <a:t>food and </a:t>
            </a:r>
            <a:r>
              <a:rPr lang="en-US" b="1" dirty="0">
                <a:solidFill>
                  <a:srgbClr val="FFFFFF"/>
                </a:solidFill>
                <a:latin typeface="Corbel"/>
                <a:cs typeface="Corbel"/>
              </a:rPr>
              <a:t>give them poisoned water to drink</a:t>
            </a:r>
            <a:r>
              <a:rPr lang="en-US" b="1" dirty="0" smtClean="0">
                <a:solidFill>
                  <a:srgbClr val="FFFFFF"/>
                </a:solidFill>
                <a:latin typeface="Corbel"/>
                <a:cs typeface="Corbel"/>
              </a:rPr>
              <a:t>, for </a:t>
            </a:r>
            <a:r>
              <a:rPr lang="en-US" b="1" dirty="0">
                <a:solidFill>
                  <a:srgbClr val="FFFFFF"/>
                </a:solidFill>
                <a:latin typeface="Corbel"/>
                <a:cs typeface="Corbel"/>
              </a:rPr>
              <a:t>from the prophets of </a:t>
            </a:r>
            <a:r>
              <a:rPr lang="en-US" b="1" dirty="0" smtClean="0">
                <a:solidFill>
                  <a:srgbClr val="FFFFFF"/>
                </a:solidFill>
                <a:latin typeface="Corbel"/>
                <a:cs typeface="Corbel"/>
              </a:rPr>
              <a:t>Jerusalem</a:t>
            </a:r>
            <a:r>
              <a:rPr lang="en-US" b="1" dirty="0">
                <a:solidFill>
                  <a:srgbClr val="FFFFFF"/>
                </a:solidFill>
                <a:latin typeface="Corbel"/>
                <a:cs typeface="Corbel"/>
              </a:rPr>
              <a:t> ungodliness has gone out into all the land.</a:t>
            </a:r>
            <a:r>
              <a:rPr lang="en-US" b="1" dirty="0" smtClean="0">
                <a:solidFill>
                  <a:srgbClr val="FFFFFF"/>
                </a:solidFill>
                <a:latin typeface="Corbel"/>
                <a:cs typeface="Corbel"/>
              </a:rPr>
              <a:t>” Thus </a:t>
            </a:r>
            <a:r>
              <a:rPr lang="en-US" b="1" dirty="0">
                <a:solidFill>
                  <a:srgbClr val="FFFFFF"/>
                </a:solidFill>
                <a:latin typeface="Corbel"/>
                <a:cs typeface="Corbel"/>
              </a:rPr>
              <a:t>says the Lord of hosts</a:t>
            </a:r>
            <a:r>
              <a:rPr lang="en-US" b="1" dirty="0" smtClean="0">
                <a:solidFill>
                  <a:srgbClr val="FFFFFF"/>
                </a:solidFill>
                <a:latin typeface="Corbel"/>
                <a:cs typeface="Corbel"/>
              </a:rPr>
              <a:t>:</a:t>
            </a:r>
            <a:endParaRPr lang="en-US" b="1" dirty="0" smtClean="0">
              <a:solidFill>
                <a:srgbClr val="FFFFFF"/>
              </a:solidFill>
              <a:latin typeface="Corbel"/>
              <a:cs typeface="Corbel"/>
            </a:endParaRPr>
          </a:p>
        </p:txBody>
      </p:sp>
    </p:spTree>
    <p:extLst>
      <p:ext uri="{BB962C8B-B14F-4D97-AF65-F5344CB8AC3E}">
        <p14:creationId xmlns:p14="http://schemas.microsoft.com/office/powerpoint/2010/main" val="300289446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p:txBody>
          <a:bodyPr>
            <a:normAutofit/>
          </a:bodyPr>
          <a:lstStyle/>
          <a:p>
            <a:pPr marL="0" indent="0">
              <a:buNone/>
            </a:pPr>
            <a:r>
              <a:rPr lang="en-US" b="1" dirty="0">
                <a:solidFill>
                  <a:srgbClr val="FFFFFF"/>
                </a:solidFill>
                <a:latin typeface="Corbel"/>
                <a:cs typeface="Corbel"/>
              </a:rPr>
              <a:t>“Do not listen to the words of the prophets who prophesy to you, filling you with vain hopes. They speak visions of their own minds, not from the mouth of the Lord. They say continually to those who despise the word of the Lord, ‘It shall be well with you’; and to everyone who stubbornly follows his own heart, they say, ‘No disaster shall come upon you.’</a:t>
            </a:r>
            <a:r>
              <a:rPr lang="en-US" b="1" dirty="0" smtClean="0">
                <a:solidFill>
                  <a:srgbClr val="FFFFFF"/>
                </a:solidFill>
                <a:latin typeface="Corbel"/>
                <a:cs typeface="Corbel"/>
              </a:rPr>
              <a:t>” </a:t>
            </a:r>
            <a:r>
              <a:rPr lang="sk-SK" b="1" dirty="0" smtClean="0">
                <a:solidFill>
                  <a:srgbClr val="FFFFFF"/>
                </a:solidFill>
                <a:latin typeface="Corbel"/>
                <a:cs typeface="Corbel"/>
              </a:rPr>
              <a:t>Jer. 23.13</a:t>
            </a:r>
            <a:r>
              <a:rPr lang="sk-SK" b="1" dirty="0">
                <a:solidFill>
                  <a:srgbClr val="FFFFFF"/>
                </a:solidFill>
                <a:latin typeface="Corbel"/>
                <a:cs typeface="Corbel"/>
              </a:rPr>
              <a:t>-17</a:t>
            </a:r>
            <a:endParaRPr lang="en-US" b="1" dirty="0">
              <a:solidFill>
                <a:srgbClr val="FFFFFF"/>
              </a:solidFill>
              <a:latin typeface="Corbel"/>
              <a:cs typeface="Corbel"/>
            </a:endParaRPr>
          </a:p>
        </p:txBody>
      </p:sp>
    </p:spTree>
    <p:extLst>
      <p:ext uri="{BB962C8B-B14F-4D97-AF65-F5344CB8AC3E}">
        <p14:creationId xmlns:p14="http://schemas.microsoft.com/office/powerpoint/2010/main" val="186482411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p:txBody>
          <a:bodyPr>
            <a:normAutofit/>
          </a:bodyPr>
          <a:lstStyle/>
          <a:p>
            <a:pPr marL="0" indent="0">
              <a:buNone/>
            </a:pPr>
            <a:r>
              <a:rPr lang="en-US" b="1" dirty="0">
                <a:solidFill>
                  <a:srgbClr val="FFFFFF"/>
                </a:solidFill>
                <a:latin typeface="Corbel"/>
                <a:cs typeface="Corbel"/>
              </a:rPr>
              <a:t>Then Pharisees and scribes came to Jesus from Jerusalem and said</a:t>
            </a:r>
            <a:r>
              <a:rPr lang="en-US" b="1" dirty="0" smtClean="0">
                <a:solidFill>
                  <a:srgbClr val="FFFFFF"/>
                </a:solidFill>
                <a:latin typeface="Corbel"/>
                <a:cs typeface="Corbel"/>
              </a:rPr>
              <a:t>, “</a:t>
            </a:r>
            <a:r>
              <a:rPr lang="en-US" b="1" dirty="0">
                <a:solidFill>
                  <a:srgbClr val="FFFFFF"/>
                </a:solidFill>
                <a:latin typeface="Corbel"/>
                <a:cs typeface="Corbel"/>
              </a:rPr>
              <a:t>Why do your disciples break the tradition of the elders? For they do not wash their hands when they eat.</a:t>
            </a:r>
            <a:r>
              <a:rPr lang="en-US" b="1" dirty="0" smtClean="0">
                <a:solidFill>
                  <a:srgbClr val="FFFFFF"/>
                </a:solidFill>
                <a:latin typeface="Corbel"/>
                <a:cs typeface="Corbel"/>
              </a:rPr>
              <a:t>” He </a:t>
            </a:r>
            <a:r>
              <a:rPr lang="en-US" b="1" dirty="0">
                <a:solidFill>
                  <a:srgbClr val="FFFFFF"/>
                </a:solidFill>
                <a:latin typeface="Corbel"/>
                <a:cs typeface="Corbel"/>
              </a:rPr>
              <a:t>answered them, “And why do you break the commandment of God for the sake of your tradition</a:t>
            </a:r>
            <a:r>
              <a:rPr lang="en-US" b="1" dirty="0" smtClean="0">
                <a:solidFill>
                  <a:srgbClr val="FFFFFF"/>
                </a:solidFill>
                <a:latin typeface="Corbel"/>
                <a:cs typeface="Corbel"/>
              </a:rPr>
              <a:t>? For </a:t>
            </a:r>
            <a:r>
              <a:rPr lang="en-US" b="1" dirty="0">
                <a:solidFill>
                  <a:srgbClr val="FFFFFF"/>
                </a:solidFill>
                <a:latin typeface="Corbel"/>
                <a:cs typeface="Corbel"/>
              </a:rPr>
              <a:t>God commanded, ‘Honor your father and your mother,’ and, ‘Whoever reviles father or mother must surely die</a:t>
            </a:r>
            <a:r>
              <a:rPr lang="en-US" b="1" dirty="0" smtClean="0">
                <a:solidFill>
                  <a:srgbClr val="FFFFFF"/>
                </a:solidFill>
                <a:latin typeface="Corbel"/>
                <a:cs typeface="Corbel"/>
              </a:rPr>
              <a:t>.’</a:t>
            </a:r>
            <a:endParaRPr lang="en-US" b="1" dirty="0">
              <a:solidFill>
                <a:srgbClr val="FFFFFF"/>
              </a:solidFill>
              <a:latin typeface="Corbel"/>
              <a:cs typeface="Corbel"/>
            </a:endParaRPr>
          </a:p>
        </p:txBody>
      </p:sp>
    </p:spTree>
    <p:extLst>
      <p:ext uri="{BB962C8B-B14F-4D97-AF65-F5344CB8AC3E}">
        <p14:creationId xmlns:p14="http://schemas.microsoft.com/office/powerpoint/2010/main" val="19641435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solidFill>
                  <a:srgbClr val="FFFFFF"/>
                </a:solidFill>
                <a:latin typeface="Corbel"/>
                <a:cs typeface="Corbel"/>
              </a:rPr>
              <a:t>But </a:t>
            </a:r>
            <a:r>
              <a:rPr lang="en-US" b="1" dirty="0">
                <a:solidFill>
                  <a:srgbClr val="FFFFFF"/>
                </a:solidFill>
                <a:latin typeface="Corbel"/>
                <a:cs typeface="Corbel"/>
              </a:rPr>
              <a:t>you say, ‘If anyone tells his father or his mother, “What you would have gained from me is given to God,</a:t>
            </a:r>
            <a:r>
              <a:rPr lang="en-US" b="1" dirty="0" smtClean="0">
                <a:solidFill>
                  <a:srgbClr val="FFFFFF"/>
                </a:solidFill>
                <a:latin typeface="Corbel"/>
                <a:cs typeface="Corbel"/>
              </a:rPr>
              <a:t>”</a:t>
            </a:r>
            <a:r>
              <a:rPr lang="en-US" b="1" dirty="0">
                <a:solidFill>
                  <a:srgbClr val="FFFFFF"/>
                </a:solidFill>
                <a:latin typeface="Corbel"/>
                <a:cs typeface="Corbel"/>
              </a:rPr>
              <a:t> </a:t>
            </a:r>
            <a:r>
              <a:rPr lang="en-US" b="1" dirty="0" smtClean="0">
                <a:solidFill>
                  <a:srgbClr val="FFFFFF"/>
                </a:solidFill>
                <a:latin typeface="Corbel"/>
                <a:cs typeface="Corbel"/>
              </a:rPr>
              <a:t>he </a:t>
            </a:r>
            <a:r>
              <a:rPr lang="en-US" b="1" dirty="0">
                <a:solidFill>
                  <a:srgbClr val="FFFFFF"/>
                </a:solidFill>
                <a:latin typeface="Corbel"/>
                <a:cs typeface="Corbel"/>
              </a:rPr>
              <a:t>need not honor his father.’ So for the sake of your tradition you have made void the </a:t>
            </a:r>
            <a:r>
              <a:rPr lang="en-US" b="1" dirty="0" smtClean="0">
                <a:solidFill>
                  <a:srgbClr val="FFFFFF"/>
                </a:solidFill>
                <a:latin typeface="Corbel"/>
                <a:cs typeface="Corbel"/>
              </a:rPr>
              <a:t>word</a:t>
            </a:r>
            <a:r>
              <a:rPr lang="en-US" b="1" dirty="0">
                <a:solidFill>
                  <a:srgbClr val="FFFFFF"/>
                </a:solidFill>
                <a:latin typeface="Corbel"/>
                <a:cs typeface="Corbel"/>
              </a:rPr>
              <a:t> </a:t>
            </a:r>
            <a:r>
              <a:rPr lang="en-US" b="1" dirty="0" smtClean="0">
                <a:solidFill>
                  <a:srgbClr val="FFFFFF"/>
                </a:solidFill>
                <a:latin typeface="Corbel"/>
                <a:cs typeface="Corbel"/>
              </a:rPr>
              <a:t>of </a:t>
            </a:r>
            <a:r>
              <a:rPr lang="en-US" b="1" dirty="0">
                <a:solidFill>
                  <a:srgbClr val="FFFFFF"/>
                </a:solidFill>
                <a:latin typeface="Corbel"/>
                <a:cs typeface="Corbel"/>
              </a:rPr>
              <a:t>God</a:t>
            </a:r>
            <a:r>
              <a:rPr lang="en-US" b="1" dirty="0" smtClean="0">
                <a:solidFill>
                  <a:srgbClr val="FFFFFF"/>
                </a:solidFill>
                <a:latin typeface="Corbel"/>
                <a:cs typeface="Corbel"/>
              </a:rPr>
              <a:t>.</a:t>
            </a:r>
            <a:r>
              <a:rPr lang="en-US" b="1" dirty="0">
                <a:solidFill>
                  <a:srgbClr val="FFFFFF"/>
                </a:solidFill>
                <a:latin typeface="Corbel"/>
                <a:cs typeface="Corbel"/>
              </a:rPr>
              <a:t> You hypocrites! Well did Isaiah prophesy of you, when he said</a:t>
            </a:r>
            <a:r>
              <a:rPr lang="en-US" b="1" dirty="0" smtClean="0">
                <a:solidFill>
                  <a:srgbClr val="FFFFFF"/>
                </a:solidFill>
                <a:latin typeface="Corbel"/>
                <a:cs typeface="Corbel"/>
              </a:rPr>
              <a:t>:</a:t>
            </a:r>
            <a:r>
              <a:rPr lang="en-US" b="1" dirty="0">
                <a:solidFill>
                  <a:srgbClr val="FFFFFF"/>
                </a:solidFill>
                <a:latin typeface="Corbel"/>
                <a:cs typeface="Corbel"/>
              </a:rPr>
              <a:t> </a:t>
            </a:r>
            <a:r>
              <a:rPr lang="en-US" b="1" dirty="0" smtClean="0">
                <a:solidFill>
                  <a:srgbClr val="FFFFFF"/>
                </a:solidFill>
                <a:latin typeface="Corbel"/>
                <a:cs typeface="Corbel"/>
              </a:rPr>
              <a:t>“</a:t>
            </a:r>
            <a:r>
              <a:rPr lang="en-US" b="1" dirty="0">
                <a:solidFill>
                  <a:srgbClr val="FFFFFF"/>
                </a:solidFill>
                <a:latin typeface="Corbel"/>
                <a:cs typeface="Corbel"/>
              </a:rPr>
              <a:t>‘This people honors me with their lips</a:t>
            </a:r>
            <a:r>
              <a:rPr lang="en-US" b="1" dirty="0" smtClean="0">
                <a:solidFill>
                  <a:srgbClr val="FFFFFF"/>
                </a:solidFill>
                <a:latin typeface="Corbel"/>
                <a:cs typeface="Corbel"/>
              </a:rPr>
              <a:t>, but </a:t>
            </a:r>
            <a:r>
              <a:rPr lang="en-US" b="1" dirty="0">
                <a:solidFill>
                  <a:srgbClr val="FFFFFF"/>
                </a:solidFill>
                <a:latin typeface="Corbel"/>
                <a:cs typeface="Corbel"/>
              </a:rPr>
              <a:t>their heart is far from me</a:t>
            </a:r>
            <a:r>
              <a:rPr lang="en-US" b="1" dirty="0" smtClean="0">
                <a:solidFill>
                  <a:srgbClr val="FFFFFF"/>
                </a:solidFill>
                <a:latin typeface="Corbel"/>
                <a:cs typeface="Corbel"/>
              </a:rPr>
              <a:t>; in </a:t>
            </a:r>
            <a:r>
              <a:rPr lang="en-US" b="1" dirty="0">
                <a:solidFill>
                  <a:srgbClr val="FFFFFF"/>
                </a:solidFill>
                <a:latin typeface="Corbel"/>
                <a:cs typeface="Corbel"/>
              </a:rPr>
              <a:t>vain do they worship me</a:t>
            </a:r>
            <a:r>
              <a:rPr lang="en-US" b="1" dirty="0" smtClean="0">
                <a:solidFill>
                  <a:srgbClr val="FFFFFF"/>
                </a:solidFill>
                <a:latin typeface="Corbel"/>
                <a:cs typeface="Corbel"/>
              </a:rPr>
              <a:t>, teaching </a:t>
            </a:r>
            <a:r>
              <a:rPr lang="en-US" b="1" dirty="0">
                <a:solidFill>
                  <a:srgbClr val="FFFFFF"/>
                </a:solidFill>
                <a:latin typeface="Corbel"/>
                <a:cs typeface="Corbel"/>
              </a:rPr>
              <a:t>as doctrines the commandments of men.’</a:t>
            </a:r>
            <a:r>
              <a:rPr lang="en-US" b="1" dirty="0" smtClean="0">
                <a:solidFill>
                  <a:srgbClr val="FFFFFF"/>
                </a:solidFill>
                <a:latin typeface="Corbel"/>
                <a:cs typeface="Corbel"/>
              </a:rPr>
              <a:t>” Matt. 15.1-9</a:t>
            </a:r>
            <a:endParaRPr lang="en-US" b="1" dirty="0">
              <a:solidFill>
                <a:srgbClr val="FFFFFF"/>
              </a:solidFill>
              <a:latin typeface="Corbel"/>
              <a:cs typeface="Corbel"/>
            </a:endParaRPr>
          </a:p>
        </p:txBody>
      </p:sp>
    </p:spTree>
    <p:extLst>
      <p:ext uri="{BB962C8B-B14F-4D97-AF65-F5344CB8AC3E}">
        <p14:creationId xmlns:p14="http://schemas.microsoft.com/office/powerpoint/2010/main" val="37471485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p:txBody>
          <a:bodyPr/>
          <a:lstStyle/>
          <a:p>
            <a:pPr marL="0" indent="0">
              <a:buNone/>
            </a:pPr>
            <a:r>
              <a:rPr lang="en-US" b="1" dirty="0" smtClean="0">
                <a:solidFill>
                  <a:srgbClr val="FFFFFF"/>
                </a:solidFill>
                <a:latin typeface="Corbel"/>
                <a:cs typeface="Corbel"/>
              </a:rPr>
              <a:t>They promote destructive heresies opposed to truth: </a:t>
            </a:r>
            <a:r>
              <a:rPr lang="en-US" b="1" dirty="0" smtClean="0">
                <a:solidFill>
                  <a:srgbClr val="FFFFFF"/>
                </a:solidFill>
                <a:latin typeface="Corbel"/>
                <a:cs typeface="Corbel"/>
              </a:rPr>
              <a:t>2 </a:t>
            </a:r>
            <a:r>
              <a:rPr lang="en-US" b="1" dirty="0" smtClean="0">
                <a:solidFill>
                  <a:srgbClr val="FFFFFF"/>
                </a:solidFill>
                <a:latin typeface="Corbel"/>
                <a:cs typeface="Corbel"/>
              </a:rPr>
              <a:t>Peter 1.19-21 – 2 Peter 2.1-2</a:t>
            </a:r>
          </a:p>
          <a:p>
            <a:pPr marL="0" indent="0">
              <a:buNone/>
            </a:pPr>
            <a:endParaRPr lang="en-US" b="1" dirty="0">
              <a:solidFill>
                <a:srgbClr val="FFFFFF"/>
              </a:solidFill>
              <a:latin typeface="Corbel"/>
              <a:cs typeface="Corbel"/>
            </a:endParaRPr>
          </a:p>
          <a:p>
            <a:pPr marL="0" indent="0">
              <a:buNone/>
            </a:pPr>
            <a:r>
              <a:rPr lang="en-US" b="1" dirty="0" smtClean="0">
                <a:solidFill>
                  <a:srgbClr val="FFFFFF"/>
                </a:solidFill>
                <a:latin typeface="Corbel"/>
                <a:cs typeface="Corbel"/>
              </a:rPr>
              <a:t>They cause divisions and stumbling contrary to the doctrine learned: Gal. 1.8-10; Rom. 16.17; Titus 3.10-11</a:t>
            </a:r>
          </a:p>
        </p:txBody>
      </p:sp>
    </p:spTree>
    <p:extLst>
      <p:ext uri="{BB962C8B-B14F-4D97-AF65-F5344CB8AC3E}">
        <p14:creationId xmlns:p14="http://schemas.microsoft.com/office/powerpoint/2010/main" val="15358381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p:txBody>
          <a:bodyPr>
            <a:normAutofit lnSpcReduction="10000"/>
          </a:bodyPr>
          <a:lstStyle/>
          <a:p>
            <a:pPr marL="0" indent="0">
              <a:buNone/>
            </a:pPr>
            <a:r>
              <a:rPr lang="en-US" b="1" dirty="0">
                <a:solidFill>
                  <a:srgbClr val="FFFFFF"/>
                </a:solidFill>
                <a:latin typeface="Corbel"/>
                <a:cs typeface="Corbel"/>
              </a:rPr>
              <a:t>When they had gone through the whole island as far as </a:t>
            </a:r>
            <a:r>
              <a:rPr lang="en-US" b="1" dirty="0" err="1">
                <a:solidFill>
                  <a:srgbClr val="FFFFFF"/>
                </a:solidFill>
                <a:latin typeface="Corbel"/>
                <a:cs typeface="Corbel"/>
              </a:rPr>
              <a:t>Paphos</a:t>
            </a:r>
            <a:r>
              <a:rPr lang="en-US" b="1" dirty="0">
                <a:solidFill>
                  <a:srgbClr val="FFFFFF"/>
                </a:solidFill>
                <a:latin typeface="Corbel"/>
                <a:cs typeface="Corbel"/>
              </a:rPr>
              <a:t>, they came upon a certain magician, a Jewish false prophet named Bar-</a:t>
            </a:r>
            <a:r>
              <a:rPr lang="en-US" b="1" dirty="0" smtClean="0">
                <a:solidFill>
                  <a:srgbClr val="FFFFFF"/>
                </a:solidFill>
                <a:latin typeface="Corbel"/>
                <a:cs typeface="Corbel"/>
              </a:rPr>
              <a:t>Jesus. He </a:t>
            </a:r>
            <a:r>
              <a:rPr lang="en-US" b="1" dirty="0">
                <a:solidFill>
                  <a:srgbClr val="FFFFFF"/>
                </a:solidFill>
                <a:latin typeface="Corbel"/>
                <a:cs typeface="Corbel"/>
              </a:rPr>
              <a:t>was with the proconsul, </a:t>
            </a:r>
            <a:r>
              <a:rPr lang="en-US" b="1" dirty="0" err="1">
                <a:solidFill>
                  <a:srgbClr val="FFFFFF"/>
                </a:solidFill>
                <a:latin typeface="Corbel"/>
                <a:cs typeface="Corbel"/>
              </a:rPr>
              <a:t>Sergius</a:t>
            </a:r>
            <a:r>
              <a:rPr lang="en-US" b="1" dirty="0">
                <a:solidFill>
                  <a:srgbClr val="FFFFFF"/>
                </a:solidFill>
                <a:latin typeface="Corbel"/>
                <a:cs typeface="Corbel"/>
              </a:rPr>
              <a:t> Paulus, a man of intelligence, who summoned Barnabas and Saul and sought to hear the word of God. </a:t>
            </a:r>
            <a:r>
              <a:rPr lang="en-US" b="1" dirty="0" smtClean="0">
                <a:solidFill>
                  <a:srgbClr val="FFFFFF"/>
                </a:solidFill>
                <a:latin typeface="Corbel"/>
                <a:cs typeface="Corbel"/>
              </a:rPr>
              <a:t>But </a:t>
            </a:r>
            <a:r>
              <a:rPr lang="en-US" b="1" dirty="0">
                <a:solidFill>
                  <a:srgbClr val="FFFFFF"/>
                </a:solidFill>
                <a:latin typeface="Corbel"/>
                <a:cs typeface="Corbel"/>
              </a:rPr>
              <a:t>Elymas the magician (for that is the meaning of his name) opposed them, seeking to turn the proconsul away from the faith</a:t>
            </a:r>
            <a:r>
              <a:rPr lang="en-US" b="1" dirty="0" smtClean="0">
                <a:solidFill>
                  <a:srgbClr val="FFFFFF"/>
                </a:solidFill>
                <a:latin typeface="Corbel"/>
                <a:cs typeface="Corbel"/>
              </a:rPr>
              <a:t>.</a:t>
            </a:r>
            <a:endParaRPr lang="en-US" b="1" dirty="0">
              <a:solidFill>
                <a:srgbClr val="FFFFFF"/>
              </a:solidFill>
              <a:latin typeface="Corbel"/>
              <a:cs typeface="Corbel"/>
            </a:endParaRPr>
          </a:p>
        </p:txBody>
      </p:sp>
    </p:spTree>
    <p:extLst>
      <p:ext uri="{BB962C8B-B14F-4D97-AF65-F5344CB8AC3E}">
        <p14:creationId xmlns:p14="http://schemas.microsoft.com/office/powerpoint/2010/main" val="98188024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p:txBody>
          <a:bodyPr>
            <a:normAutofit/>
          </a:bodyPr>
          <a:lstStyle/>
          <a:p>
            <a:pPr marL="0" indent="0">
              <a:buNone/>
            </a:pPr>
            <a:r>
              <a:rPr lang="en-US" b="1" dirty="0" smtClean="0">
                <a:solidFill>
                  <a:srgbClr val="FFFFFF"/>
                </a:solidFill>
                <a:latin typeface="Corbel"/>
                <a:cs typeface="Corbel"/>
              </a:rPr>
              <a:t>But </a:t>
            </a:r>
            <a:r>
              <a:rPr lang="en-US" b="1" dirty="0">
                <a:solidFill>
                  <a:srgbClr val="FFFFFF"/>
                </a:solidFill>
                <a:latin typeface="Corbel"/>
                <a:cs typeface="Corbel"/>
              </a:rPr>
              <a:t>Saul, who was also called Paul, filled with the Holy Spirit, looked intently at </a:t>
            </a:r>
            <a:r>
              <a:rPr lang="en-US" b="1" dirty="0" smtClean="0">
                <a:solidFill>
                  <a:srgbClr val="FFFFFF"/>
                </a:solidFill>
                <a:latin typeface="Corbel"/>
                <a:cs typeface="Corbel"/>
              </a:rPr>
              <a:t>him</a:t>
            </a:r>
            <a:r>
              <a:rPr lang="en-US" b="1" dirty="0">
                <a:solidFill>
                  <a:srgbClr val="FFFFFF"/>
                </a:solidFill>
                <a:latin typeface="Corbel"/>
                <a:cs typeface="Corbel"/>
              </a:rPr>
              <a:t> and said, “You son of the devil, you enemy of all righteousness, full of all deceit and villainy, will you not stop making crooked the straight paths of the Lord? </a:t>
            </a:r>
            <a:r>
              <a:rPr lang="en-US" b="1" dirty="0" smtClean="0">
                <a:solidFill>
                  <a:srgbClr val="FFFFFF"/>
                </a:solidFill>
                <a:latin typeface="Corbel"/>
                <a:cs typeface="Corbel"/>
              </a:rPr>
              <a:t>And </a:t>
            </a:r>
            <a:r>
              <a:rPr lang="en-US" b="1" dirty="0">
                <a:solidFill>
                  <a:srgbClr val="FFFFFF"/>
                </a:solidFill>
                <a:latin typeface="Corbel"/>
                <a:cs typeface="Corbel"/>
              </a:rPr>
              <a:t>now, behold, the hand of the Lord is upon you, and you will be blind and unable to see the sun for a time.” </a:t>
            </a:r>
            <a:endParaRPr lang="en-US" b="1" dirty="0">
              <a:solidFill>
                <a:srgbClr val="FFFFFF"/>
              </a:solidFill>
              <a:latin typeface="Corbel"/>
              <a:cs typeface="Corbel"/>
            </a:endParaRPr>
          </a:p>
        </p:txBody>
      </p:sp>
    </p:spTree>
    <p:extLst>
      <p:ext uri="{BB962C8B-B14F-4D97-AF65-F5344CB8AC3E}">
        <p14:creationId xmlns:p14="http://schemas.microsoft.com/office/powerpoint/2010/main" val="399889931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p:txBody>
          <a:bodyPr>
            <a:normAutofit/>
          </a:bodyPr>
          <a:lstStyle/>
          <a:p>
            <a:pPr marL="0" indent="0">
              <a:buNone/>
            </a:pPr>
            <a:r>
              <a:rPr lang="en-US" b="1" dirty="0">
                <a:solidFill>
                  <a:srgbClr val="FFFFFF"/>
                </a:solidFill>
                <a:latin typeface="Corbel"/>
                <a:cs typeface="Corbel"/>
              </a:rPr>
              <a:t>Immediately mist and darkness fell upon him, and he went about seeking people to lead him by the hand. Then the proconsul believed, when he saw what had occurred, for he was astonished at the teaching of the Lord. Acts 13.6-12</a:t>
            </a:r>
            <a:endParaRPr lang="en-US" b="1" dirty="0">
              <a:solidFill>
                <a:srgbClr val="FFFFFF"/>
              </a:solidFill>
              <a:latin typeface="Corbel"/>
              <a:cs typeface="Corbel"/>
            </a:endParaRPr>
          </a:p>
        </p:txBody>
      </p:sp>
    </p:spTree>
    <p:extLst>
      <p:ext uri="{BB962C8B-B14F-4D97-AF65-F5344CB8AC3E}">
        <p14:creationId xmlns:p14="http://schemas.microsoft.com/office/powerpoint/2010/main" val="273338028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p:txBody>
          <a:bodyPr>
            <a:normAutofit/>
          </a:bodyPr>
          <a:lstStyle/>
          <a:p>
            <a:pPr marL="0" indent="0">
              <a:buNone/>
            </a:pPr>
            <a:r>
              <a:rPr lang="en-US" b="1" dirty="0">
                <a:solidFill>
                  <a:srgbClr val="FFFFFF"/>
                </a:solidFill>
                <a:latin typeface="Corbel"/>
                <a:cs typeface="Corbel"/>
              </a:rPr>
              <a:t>And when they could not find them, they dragged Jason and some of the brothers before the city authorities, shouting, “These men who have turned the world upside down have come here also, </a:t>
            </a:r>
            <a:r>
              <a:rPr lang="en-US" b="1" dirty="0" smtClean="0">
                <a:solidFill>
                  <a:srgbClr val="FFFFFF"/>
                </a:solidFill>
                <a:latin typeface="Corbel"/>
                <a:cs typeface="Corbel"/>
              </a:rPr>
              <a:t>and </a:t>
            </a:r>
            <a:r>
              <a:rPr lang="en-US" b="1" dirty="0">
                <a:solidFill>
                  <a:srgbClr val="FFFFFF"/>
                </a:solidFill>
                <a:latin typeface="Corbel"/>
                <a:cs typeface="Corbel"/>
              </a:rPr>
              <a:t>Jason has received them, and they are all acting against the decrees of Caesar, saying that there is another king, Jesus</a:t>
            </a:r>
            <a:r>
              <a:rPr lang="en-US" b="1" dirty="0" smtClean="0">
                <a:solidFill>
                  <a:srgbClr val="FFFFFF"/>
                </a:solidFill>
                <a:latin typeface="Corbel"/>
                <a:cs typeface="Corbel"/>
              </a:rPr>
              <a:t>.” Acts 17.6-7</a:t>
            </a:r>
            <a:endParaRPr lang="en-US" b="1" dirty="0">
              <a:solidFill>
                <a:srgbClr val="FFFFFF"/>
              </a:solidFill>
              <a:latin typeface="Corbel"/>
              <a:cs typeface="Corbel"/>
            </a:endParaRPr>
          </a:p>
        </p:txBody>
      </p:sp>
    </p:spTree>
    <p:extLst>
      <p:ext uri="{BB962C8B-B14F-4D97-AF65-F5344CB8AC3E}">
        <p14:creationId xmlns:p14="http://schemas.microsoft.com/office/powerpoint/2010/main" val="72506036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p:txBody>
          <a:bodyPr>
            <a:normAutofit/>
          </a:bodyPr>
          <a:lstStyle/>
          <a:p>
            <a:pPr marL="0" indent="0">
              <a:buNone/>
            </a:pPr>
            <a:r>
              <a:rPr lang="en-US" b="1" dirty="0">
                <a:solidFill>
                  <a:srgbClr val="FFFFFF"/>
                </a:solidFill>
                <a:latin typeface="Corbel"/>
                <a:cs typeface="Corbel"/>
              </a:rPr>
              <a:t>Yet because of false brothers secretly brought in—who slipped in to spy out our freedom that we have in Christ Jesus, so that they might bring us into slavery—  to them we did not yield in submission even for a moment, so that the truth of the gospel might be preserved for you</a:t>
            </a:r>
            <a:r>
              <a:rPr lang="en-US" b="1" dirty="0" smtClean="0">
                <a:solidFill>
                  <a:srgbClr val="FFFFFF"/>
                </a:solidFill>
                <a:latin typeface="Corbel"/>
                <a:cs typeface="Corbel"/>
              </a:rPr>
              <a:t>. Gal. 2.4-5</a:t>
            </a:r>
            <a:endParaRPr lang="en-US" b="1" dirty="0">
              <a:solidFill>
                <a:srgbClr val="FFFFFF"/>
              </a:solidFill>
              <a:latin typeface="Corbel"/>
              <a:cs typeface="Corbel"/>
            </a:endParaRPr>
          </a:p>
        </p:txBody>
      </p:sp>
    </p:spTree>
    <p:extLst>
      <p:ext uri="{BB962C8B-B14F-4D97-AF65-F5344CB8AC3E}">
        <p14:creationId xmlns:p14="http://schemas.microsoft.com/office/powerpoint/2010/main" val="198563413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p:txBody>
          <a:bodyPr>
            <a:normAutofit lnSpcReduction="10000"/>
          </a:bodyPr>
          <a:lstStyle/>
          <a:p>
            <a:pPr marL="0" indent="0">
              <a:buNone/>
            </a:pPr>
            <a:r>
              <a:rPr lang="en-US" b="1" dirty="0">
                <a:solidFill>
                  <a:srgbClr val="FFFFFF"/>
                </a:solidFill>
                <a:latin typeface="Corbel"/>
                <a:cs typeface="Corbel"/>
              </a:rPr>
              <a:t>But some men came down from Judea and were teaching the brothers, “Unless you are circumcised according to the custom of Moses, you cannot be saved.</a:t>
            </a:r>
            <a:r>
              <a:rPr lang="en-US" b="1" dirty="0" smtClean="0">
                <a:solidFill>
                  <a:srgbClr val="FFFFFF"/>
                </a:solidFill>
                <a:latin typeface="Corbel"/>
                <a:cs typeface="Corbel"/>
              </a:rPr>
              <a:t>” Acts 15.1</a:t>
            </a:r>
          </a:p>
          <a:p>
            <a:pPr marL="0" indent="0">
              <a:buNone/>
            </a:pPr>
            <a:endParaRPr lang="en-US" b="1" dirty="0">
              <a:solidFill>
                <a:srgbClr val="FFFFFF"/>
              </a:solidFill>
              <a:latin typeface="Corbel"/>
              <a:cs typeface="Corbel"/>
            </a:endParaRPr>
          </a:p>
          <a:p>
            <a:pPr marL="0" indent="0">
              <a:buNone/>
            </a:pPr>
            <a:r>
              <a:rPr lang="en-US" b="1" dirty="0">
                <a:solidFill>
                  <a:srgbClr val="FFFFFF"/>
                </a:solidFill>
                <a:latin typeface="Corbel"/>
                <a:cs typeface="Corbel"/>
              </a:rPr>
              <a:t>Since we have heard that some persons have gone out from us and troubled </a:t>
            </a:r>
            <a:r>
              <a:rPr lang="en-US" b="1" dirty="0" smtClean="0">
                <a:solidFill>
                  <a:srgbClr val="FFFFFF"/>
                </a:solidFill>
                <a:latin typeface="Corbel"/>
                <a:cs typeface="Corbel"/>
              </a:rPr>
              <a:t>you</a:t>
            </a:r>
            <a:r>
              <a:rPr lang="en-US" b="1" dirty="0">
                <a:solidFill>
                  <a:srgbClr val="FFFFFF"/>
                </a:solidFill>
                <a:latin typeface="Corbel"/>
                <a:cs typeface="Corbel"/>
              </a:rPr>
              <a:t> </a:t>
            </a:r>
            <a:r>
              <a:rPr lang="en-US" b="1" dirty="0" smtClean="0">
                <a:solidFill>
                  <a:srgbClr val="FFFFFF"/>
                </a:solidFill>
                <a:latin typeface="Corbel"/>
                <a:cs typeface="Corbel"/>
              </a:rPr>
              <a:t>with </a:t>
            </a:r>
            <a:r>
              <a:rPr lang="en-US" b="1" dirty="0">
                <a:solidFill>
                  <a:srgbClr val="FFFFFF"/>
                </a:solidFill>
                <a:latin typeface="Corbel"/>
                <a:cs typeface="Corbel"/>
              </a:rPr>
              <a:t>words, unsettling your minds, although we gave them no </a:t>
            </a:r>
            <a:r>
              <a:rPr lang="en-US" b="1" dirty="0" smtClean="0">
                <a:solidFill>
                  <a:srgbClr val="FFFFFF"/>
                </a:solidFill>
                <a:latin typeface="Corbel"/>
                <a:cs typeface="Corbel"/>
              </a:rPr>
              <a:t>instructions Acts 15.24</a:t>
            </a:r>
            <a:endParaRPr lang="en-US" b="1" dirty="0">
              <a:solidFill>
                <a:srgbClr val="FFFFFF"/>
              </a:solidFill>
              <a:latin typeface="Corbel"/>
              <a:cs typeface="Corbel"/>
            </a:endParaRPr>
          </a:p>
        </p:txBody>
      </p:sp>
    </p:spTree>
    <p:extLst>
      <p:ext uri="{BB962C8B-B14F-4D97-AF65-F5344CB8AC3E}">
        <p14:creationId xmlns:p14="http://schemas.microsoft.com/office/powerpoint/2010/main" val="22025344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p:txBody>
          <a:bodyPr>
            <a:normAutofit lnSpcReduction="10000"/>
          </a:bodyPr>
          <a:lstStyle/>
          <a:p>
            <a:pPr marL="0" indent="0">
              <a:buNone/>
            </a:pPr>
            <a:r>
              <a:rPr lang="en-US" b="1" dirty="0">
                <a:solidFill>
                  <a:srgbClr val="FFFFFF"/>
                </a:solidFill>
                <a:latin typeface="Corbel"/>
                <a:cs typeface="Corbel"/>
              </a:rPr>
              <a:t>But I have a few things against you: you have some there who hold the teaching of Balaam, who taught </a:t>
            </a:r>
            <a:r>
              <a:rPr lang="en-US" b="1" dirty="0" err="1">
                <a:solidFill>
                  <a:srgbClr val="FFFFFF"/>
                </a:solidFill>
                <a:latin typeface="Corbel"/>
                <a:cs typeface="Corbel"/>
              </a:rPr>
              <a:t>Balak</a:t>
            </a:r>
            <a:r>
              <a:rPr lang="en-US" b="1" dirty="0">
                <a:solidFill>
                  <a:srgbClr val="FFFFFF"/>
                </a:solidFill>
                <a:latin typeface="Corbel"/>
                <a:cs typeface="Corbel"/>
              </a:rPr>
              <a:t> to put a stumbling block before the sons of Israel, so that they might eat food sacrificed to idols and practice sexual immorality. </a:t>
            </a:r>
            <a:r>
              <a:rPr lang="en-US" b="1" dirty="0" smtClean="0">
                <a:solidFill>
                  <a:srgbClr val="FFFFFF"/>
                </a:solidFill>
                <a:latin typeface="Corbel"/>
                <a:cs typeface="Corbel"/>
              </a:rPr>
              <a:t>So </a:t>
            </a:r>
            <a:r>
              <a:rPr lang="en-US" b="1" dirty="0">
                <a:solidFill>
                  <a:srgbClr val="FFFFFF"/>
                </a:solidFill>
                <a:latin typeface="Corbel"/>
                <a:cs typeface="Corbel"/>
              </a:rPr>
              <a:t>also you have some who hold the teaching of the </a:t>
            </a:r>
            <a:r>
              <a:rPr lang="en-US" b="1" dirty="0" err="1">
                <a:solidFill>
                  <a:srgbClr val="FFFFFF"/>
                </a:solidFill>
                <a:latin typeface="Corbel"/>
                <a:cs typeface="Corbel"/>
              </a:rPr>
              <a:t>Nicolaitans</a:t>
            </a:r>
            <a:r>
              <a:rPr lang="en-US" b="1" dirty="0" smtClean="0">
                <a:solidFill>
                  <a:srgbClr val="FFFFFF"/>
                </a:solidFill>
                <a:latin typeface="Corbel"/>
                <a:cs typeface="Corbel"/>
              </a:rPr>
              <a:t>.</a:t>
            </a:r>
            <a:r>
              <a:rPr lang="en-US" b="1" dirty="0">
                <a:solidFill>
                  <a:srgbClr val="FFFFFF"/>
                </a:solidFill>
                <a:latin typeface="Corbel"/>
                <a:cs typeface="Corbel"/>
              </a:rPr>
              <a:t> Therefore repent. If not, I will come to you soon and war against them with the sword of my mouth</a:t>
            </a:r>
            <a:r>
              <a:rPr lang="en-US" b="1" dirty="0" smtClean="0">
                <a:solidFill>
                  <a:srgbClr val="FFFFFF"/>
                </a:solidFill>
                <a:latin typeface="Corbel"/>
                <a:cs typeface="Corbel"/>
              </a:rPr>
              <a:t>. Rev. 2.14-15</a:t>
            </a:r>
            <a:endParaRPr lang="en-US" b="1" dirty="0">
              <a:solidFill>
                <a:srgbClr val="FFFFFF"/>
              </a:solidFill>
              <a:latin typeface="Corbel"/>
              <a:cs typeface="Corbel"/>
            </a:endParaRPr>
          </a:p>
        </p:txBody>
      </p:sp>
    </p:spTree>
    <p:extLst>
      <p:ext uri="{BB962C8B-B14F-4D97-AF65-F5344CB8AC3E}">
        <p14:creationId xmlns:p14="http://schemas.microsoft.com/office/powerpoint/2010/main" val="24386217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p:txBody>
          <a:bodyPr>
            <a:normAutofit lnSpcReduction="10000"/>
          </a:bodyPr>
          <a:lstStyle/>
          <a:p>
            <a:pPr marL="0" indent="0">
              <a:buNone/>
            </a:pPr>
            <a:r>
              <a:rPr lang="en-US" b="1" dirty="0">
                <a:solidFill>
                  <a:srgbClr val="FFFFFF"/>
                </a:solidFill>
                <a:latin typeface="Corbel"/>
                <a:cs typeface="Corbel"/>
              </a:rPr>
              <a:t>But I have this against you, that you tolerate that woman Jezebel, who calls herself a prophetess and is teaching and seducing my </a:t>
            </a:r>
            <a:r>
              <a:rPr lang="en-US" b="1" dirty="0" smtClean="0">
                <a:solidFill>
                  <a:srgbClr val="FFFFFF"/>
                </a:solidFill>
                <a:latin typeface="Corbel"/>
                <a:cs typeface="Corbel"/>
              </a:rPr>
              <a:t>servants </a:t>
            </a:r>
            <a:r>
              <a:rPr lang="en-US" b="1" dirty="0">
                <a:solidFill>
                  <a:srgbClr val="FFFFFF"/>
                </a:solidFill>
                <a:latin typeface="Corbel"/>
                <a:cs typeface="Corbel"/>
              </a:rPr>
              <a:t>to practice sexual immorality and to eat food sacrificed to idols. </a:t>
            </a:r>
            <a:r>
              <a:rPr lang="en-US" b="1" dirty="0" smtClean="0">
                <a:solidFill>
                  <a:srgbClr val="FFFFFF"/>
                </a:solidFill>
                <a:latin typeface="Corbel"/>
                <a:cs typeface="Corbel"/>
              </a:rPr>
              <a:t>I </a:t>
            </a:r>
            <a:r>
              <a:rPr lang="en-US" b="1" dirty="0">
                <a:solidFill>
                  <a:srgbClr val="FFFFFF"/>
                </a:solidFill>
                <a:latin typeface="Corbel"/>
                <a:cs typeface="Corbel"/>
              </a:rPr>
              <a:t>gave her time to repent, but she refuses to repent of her sexual immorality. </a:t>
            </a:r>
            <a:r>
              <a:rPr lang="en-US" b="1" dirty="0" smtClean="0">
                <a:solidFill>
                  <a:srgbClr val="FFFFFF"/>
                </a:solidFill>
                <a:latin typeface="Corbel"/>
                <a:cs typeface="Corbel"/>
              </a:rPr>
              <a:t>Behold</a:t>
            </a:r>
            <a:r>
              <a:rPr lang="en-US" b="1" dirty="0">
                <a:solidFill>
                  <a:srgbClr val="FFFFFF"/>
                </a:solidFill>
                <a:latin typeface="Corbel"/>
                <a:cs typeface="Corbel"/>
              </a:rPr>
              <a:t>, I will throw her onto a sickbed, and those who commit adultery with her I will throw into great tribulation, unless they repent of her </a:t>
            </a:r>
            <a:r>
              <a:rPr lang="en-US" b="1" dirty="0" smtClean="0">
                <a:solidFill>
                  <a:srgbClr val="FFFFFF"/>
                </a:solidFill>
                <a:latin typeface="Corbel"/>
                <a:cs typeface="Corbel"/>
              </a:rPr>
              <a:t>works Rev. 2.20-22</a:t>
            </a:r>
            <a:endParaRPr lang="en-US" b="1" dirty="0">
              <a:solidFill>
                <a:srgbClr val="FFFFFF"/>
              </a:solidFill>
              <a:latin typeface="Corbel"/>
              <a:cs typeface="Corbel"/>
            </a:endParaRPr>
          </a:p>
        </p:txBody>
      </p:sp>
    </p:spTree>
    <p:extLst>
      <p:ext uri="{BB962C8B-B14F-4D97-AF65-F5344CB8AC3E}">
        <p14:creationId xmlns:p14="http://schemas.microsoft.com/office/powerpoint/2010/main" val="373709091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p:txBody>
          <a:bodyPr>
            <a:normAutofit/>
          </a:bodyPr>
          <a:lstStyle/>
          <a:p>
            <a:pPr marL="0" indent="0">
              <a:buNone/>
            </a:pPr>
            <a:r>
              <a:rPr lang="en-US" b="1" dirty="0">
                <a:solidFill>
                  <a:srgbClr val="FFFFFF"/>
                </a:solidFill>
                <a:latin typeface="Corbel"/>
                <a:cs typeface="Corbel"/>
              </a:rPr>
              <a:t>But avoid irreverent babble, for it will lead people into more and more ungodliness, </a:t>
            </a:r>
            <a:r>
              <a:rPr lang="en-US" b="1" dirty="0" smtClean="0">
                <a:solidFill>
                  <a:srgbClr val="FFFFFF"/>
                </a:solidFill>
                <a:latin typeface="Corbel"/>
                <a:cs typeface="Corbel"/>
              </a:rPr>
              <a:t>and </a:t>
            </a:r>
            <a:r>
              <a:rPr lang="en-US" b="1" dirty="0">
                <a:solidFill>
                  <a:srgbClr val="FFFFFF"/>
                </a:solidFill>
                <a:latin typeface="Corbel"/>
                <a:cs typeface="Corbel"/>
              </a:rPr>
              <a:t>their talk will spread like gangrene. Among them are </a:t>
            </a:r>
            <a:r>
              <a:rPr lang="en-US" b="1" dirty="0" err="1">
                <a:solidFill>
                  <a:srgbClr val="FFFFFF"/>
                </a:solidFill>
                <a:latin typeface="Corbel"/>
                <a:cs typeface="Corbel"/>
              </a:rPr>
              <a:t>Hymenaeus</a:t>
            </a:r>
            <a:r>
              <a:rPr lang="en-US" b="1" dirty="0">
                <a:solidFill>
                  <a:srgbClr val="FFFFFF"/>
                </a:solidFill>
                <a:latin typeface="Corbel"/>
                <a:cs typeface="Corbel"/>
              </a:rPr>
              <a:t> and </a:t>
            </a:r>
            <a:r>
              <a:rPr lang="en-US" b="1" dirty="0" err="1">
                <a:solidFill>
                  <a:srgbClr val="FFFFFF"/>
                </a:solidFill>
                <a:latin typeface="Corbel"/>
                <a:cs typeface="Corbel"/>
              </a:rPr>
              <a:t>Philetus</a:t>
            </a:r>
            <a:r>
              <a:rPr lang="en-US" b="1" dirty="0">
                <a:solidFill>
                  <a:srgbClr val="FFFFFF"/>
                </a:solidFill>
                <a:latin typeface="Corbel"/>
                <a:cs typeface="Corbel"/>
              </a:rPr>
              <a:t>, </a:t>
            </a:r>
            <a:r>
              <a:rPr lang="en-US" b="1" dirty="0" smtClean="0">
                <a:solidFill>
                  <a:srgbClr val="FFFFFF"/>
                </a:solidFill>
                <a:latin typeface="Corbel"/>
                <a:cs typeface="Corbel"/>
              </a:rPr>
              <a:t>who </a:t>
            </a:r>
            <a:r>
              <a:rPr lang="en-US" b="1" dirty="0">
                <a:solidFill>
                  <a:srgbClr val="FFFFFF"/>
                </a:solidFill>
                <a:latin typeface="Corbel"/>
                <a:cs typeface="Corbel"/>
              </a:rPr>
              <a:t>have swerved from the truth, saying that the resurrection has already happened. They are upsetting the faith of some</a:t>
            </a:r>
            <a:r>
              <a:rPr lang="en-US" b="1" dirty="0" smtClean="0">
                <a:solidFill>
                  <a:srgbClr val="FFFFFF"/>
                </a:solidFill>
                <a:latin typeface="Corbel"/>
                <a:cs typeface="Corbel"/>
              </a:rPr>
              <a:t>. 2 Tim. 2.16-18</a:t>
            </a:r>
            <a:endParaRPr lang="en-US" b="1" dirty="0">
              <a:solidFill>
                <a:srgbClr val="FFFFFF"/>
              </a:solidFill>
              <a:latin typeface="Corbel"/>
              <a:cs typeface="Corbel"/>
            </a:endParaRPr>
          </a:p>
        </p:txBody>
      </p:sp>
    </p:spTree>
    <p:extLst>
      <p:ext uri="{BB962C8B-B14F-4D97-AF65-F5344CB8AC3E}">
        <p14:creationId xmlns:p14="http://schemas.microsoft.com/office/powerpoint/2010/main" val="17316357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 &amp; Doctrines</a:t>
            </a:r>
            <a:endParaRPr lang="en-US"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fontScale="92500" lnSpcReduction="10000"/>
          </a:bodyPr>
          <a:lstStyle/>
          <a:p>
            <a:pPr marL="0" indent="0">
              <a:buNone/>
            </a:pPr>
            <a:r>
              <a:rPr lang="en-US" b="1" dirty="0" smtClean="0">
                <a:solidFill>
                  <a:srgbClr val="FFFFFF"/>
                </a:solidFill>
                <a:latin typeface="Corbel"/>
                <a:cs typeface="Corbel"/>
              </a:rPr>
              <a:t>Truth </a:t>
            </a:r>
            <a:r>
              <a:rPr lang="en-US" b="1" dirty="0">
                <a:solidFill>
                  <a:srgbClr val="FFFFFF"/>
                </a:solidFill>
                <a:latin typeface="Corbel"/>
                <a:cs typeface="Corbel"/>
              </a:rPr>
              <a:t>speakers </a:t>
            </a:r>
            <a:r>
              <a:rPr lang="en-US" b="1" dirty="0" smtClean="0">
                <a:solidFill>
                  <a:srgbClr val="FFFFFF"/>
                </a:solidFill>
                <a:latin typeface="Corbel"/>
                <a:cs typeface="Corbel"/>
              </a:rPr>
              <a:t>are never considered </a:t>
            </a:r>
            <a:r>
              <a:rPr lang="en-US" b="1" dirty="0">
                <a:solidFill>
                  <a:srgbClr val="FFFFFF"/>
                </a:solidFill>
                <a:latin typeface="Corbel"/>
                <a:cs typeface="Corbel"/>
              </a:rPr>
              <a:t>troublers by God</a:t>
            </a:r>
            <a:r>
              <a:rPr lang="en-US" b="1" dirty="0" smtClean="0">
                <a:solidFill>
                  <a:srgbClr val="FFFFFF"/>
                </a:solidFill>
                <a:latin typeface="Corbel"/>
                <a:cs typeface="Corbel"/>
              </a:rPr>
              <a:t>!</a:t>
            </a:r>
          </a:p>
          <a:p>
            <a:pPr marL="0" indent="0">
              <a:buNone/>
            </a:pPr>
            <a:endParaRPr lang="en-US" b="1" dirty="0" smtClean="0">
              <a:solidFill>
                <a:srgbClr val="FFFFFF"/>
              </a:solidFill>
              <a:latin typeface="Corbel"/>
              <a:cs typeface="Corbel"/>
            </a:endParaRPr>
          </a:p>
          <a:p>
            <a:pPr marL="0" indent="0">
              <a:buNone/>
            </a:pPr>
            <a:r>
              <a:rPr lang="en-US" b="1" dirty="0" smtClean="0">
                <a:solidFill>
                  <a:srgbClr val="FFFFFF"/>
                </a:solidFill>
                <a:latin typeface="Corbel"/>
                <a:cs typeface="Corbel"/>
              </a:rPr>
              <a:t>No </a:t>
            </a:r>
            <a:r>
              <a:rPr lang="en-US" b="1" dirty="0">
                <a:solidFill>
                  <a:srgbClr val="FFFFFF"/>
                </a:solidFill>
                <a:latin typeface="Corbel"/>
                <a:cs typeface="Corbel"/>
              </a:rPr>
              <a:t>compromise, </a:t>
            </a:r>
            <a:r>
              <a:rPr lang="en-US" b="1" dirty="0" smtClean="0">
                <a:solidFill>
                  <a:srgbClr val="FFFFFF"/>
                </a:solidFill>
                <a:latin typeface="Corbel"/>
                <a:cs typeface="Corbel"/>
              </a:rPr>
              <a:t>no apologies: Gal</a:t>
            </a:r>
            <a:r>
              <a:rPr lang="en-US" b="1" dirty="0">
                <a:solidFill>
                  <a:srgbClr val="FFFFFF"/>
                </a:solidFill>
                <a:latin typeface="Corbel"/>
                <a:cs typeface="Corbel"/>
              </a:rPr>
              <a:t>. </a:t>
            </a:r>
            <a:r>
              <a:rPr lang="en-US" b="1" dirty="0" smtClean="0">
                <a:solidFill>
                  <a:srgbClr val="FFFFFF"/>
                </a:solidFill>
                <a:latin typeface="Corbel"/>
                <a:cs typeface="Corbel"/>
              </a:rPr>
              <a:t>4.16; Matt. 15.12-13</a:t>
            </a:r>
            <a:endParaRPr lang="en-US" b="1" dirty="0">
              <a:solidFill>
                <a:srgbClr val="FFFFFF"/>
              </a:solidFill>
              <a:latin typeface="Corbel"/>
              <a:cs typeface="Corbel"/>
            </a:endParaRPr>
          </a:p>
          <a:p>
            <a:pPr marL="0" indent="0">
              <a:buNone/>
            </a:pPr>
            <a:endParaRPr lang="en-US" b="1" dirty="0" smtClean="0">
              <a:solidFill>
                <a:srgbClr val="FFFFFF"/>
              </a:solidFill>
              <a:latin typeface="Corbel"/>
              <a:cs typeface="Corbel"/>
            </a:endParaRPr>
          </a:p>
          <a:p>
            <a:pPr marL="0" indent="0">
              <a:buNone/>
            </a:pPr>
            <a:r>
              <a:rPr lang="en-US" b="1" dirty="0" smtClean="0">
                <a:solidFill>
                  <a:srgbClr val="FFFFFF"/>
                </a:solidFill>
                <a:latin typeface="Corbel"/>
                <a:cs typeface="Corbel"/>
              </a:rPr>
              <a:t>Whatever </a:t>
            </a:r>
            <a:r>
              <a:rPr lang="en-US" b="1" dirty="0">
                <a:solidFill>
                  <a:srgbClr val="FFFFFF"/>
                </a:solidFill>
                <a:latin typeface="Corbel"/>
                <a:cs typeface="Corbel"/>
              </a:rPr>
              <a:t>is false is to be </a:t>
            </a:r>
            <a:r>
              <a:rPr lang="en-US" b="1" dirty="0" smtClean="0">
                <a:solidFill>
                  <a:srgbClr val="FFFFFF"/>
                </a:solidFill>
                <a:latin typeface="Corbel"/>
                <a:cs typeface="Corbel"/>
              </a:rPr>
              <a:t>rejected.</a:t>
            </a:r>
            <a:endParaRPr lang="en-US" b="1" dirty="0">
              <a:solidFill>
                <a:srgbClr val="FFFFFF"/>
              </a:solidFill>
              <a:latin typeface="Corbel"/>
              <a:cs typeface="Corbel"/>
            </a:endParaRPr>
          </a:p>
          <a:p>
            <a:pPr marL="0" indent="0">
              <a:buNone/>
            </a:pPr>
            <a:endParaRPr lang="en-US" b="1" dirty="0" smtClean="0">
              <a:solidFill>
                <a:srgbClr val="FFFFFF"/>
              </a:solidFill>
              <a:latin typeface="Corbel"/>
              <a:cs typeface="Corbel"/>
            </a:endParaRPr>
          </a:p>
          <a:p>
            <a:pPr marL="0" indent="0">
              <a:buNone/>
            </a:pPr>
            <a:r>
              <a:rPr lang="en-US" b="1" dirty="0" smtClean="0">
                <a:solidFill>
                  <a:srgbClr val="FFFFFF"/>
                </a:solidFill>
                <a:latin typeface="Corbel"/>
                <a:cs typeface="Corbel"/>
              </a:rPr>
              <a:t>False </a:t>
            </a:r>
            <a:r>
              <a:rPr lang="en-US" b="1" dirty="0">
                <a:solidFill>
                  <a:srgbClr val="FFFFFF"/>
                </a:solidFill>
                <a:latin typeface="Corbel"/>
                <a:cs typeface="Corbel"/>
              </a:rPr>
              <a:t>teachers </a:t>
            </a:r>
            <a:r>
              <a:rPr lang="en-US" b="1" dirty="0" smtClean="0">
                <a:solidFill>
                  <a:srgbClr val="FFFFFF"/>
                </a:solidFill>
                <a:latin typeface="Corbel"/>
                <a:cs typeface="Corbel"/>
              </a:rPr>
              <a:t>and doctrines cause people to </a:t>
            </a:r>
            <a:r>
              <a:rPr lang="en-US" b="1" dirty="0">
                <a:solidFill>
                  <a:srgbClr val="FFFFFF"/>
                </a:solidFill>
                <a:latin typeface="Corbel"/>
                <a:cs typeface="Corbel"/>
              </a:rPr>
              <a:t>believe they’re saved</a:t>
            </a:r>
            <a:r>
              <a:rPr lang="en-US" b="1" dirty="0" smtClean="0">
                <a:solidFill>
                  <a:srgbClr val="FFFFFF"/>
                </a:solidFill>
                <a:latin typeface="Corbel"/>
                <a:cs typeface="Corbel"/>
              </a:rPr>
              <a:t>.</a:t>
            </a:r>
            <a:endParaRPr lang="en-US" b="1" dirty="0">
              <a:solidFill>
                <a:srgbClr val="FFFFFF"/>
              </a:solidFill>
              <a:latin typeface="Corbel"/>
              <a:cs typeface="Corbel"/>
            </a:endParaRPr>
          </a:p>
        </p:txBody>
      </p:sp>
    </p:spTree>
    <p:extLst>
      <p:ext uri="{BB962C8B-B14F-4D97-AF65-F5344CB8AC3E}">
        <p14:creationId xmlns:p14="http://schemas.microsoft.com/office/powerpoint/2010/main" val="3411374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984148"/>
          </a:xfrm>
        </p:spPr>
        <p:txBody>
          <a:bodyPr>
            <a:normAutofit/>
          </a:bodyPr>
          <a:lstStyle/>
          <a:p>
            <a:pPr marL="0" indent="0">
              <a:buNone/>
            </a:pPr>
            <a:r>
              <a:rPr lang="en-US" b="1" dirty="0">
                <a:solidFill>
                  <a:srgbClr val="FFFFFF"/>
                </a:solidFill>
                <a:latin typeface="Corbel"/>
                <a:cs typeface="Corbel"/>
              </a:rPr>
              <a:t>I am astonished that you are so quickly deserting him who called you in the grace of Christ and are turning to a different gospel</a:t>
            </a:r>
            <a:r>
              <a:rPr lang="en-US" b="1" dirty="0" smtClean="0">
                <a:solidFill>
                  <a:srgbClr val="FFFFFF"/>
                </a:solidFill>
                <a:latin typeface="Corbel"/>
                <a:cs typeface="Corbel"/>
              </a:rPr>
              <a:t>—not </a:t>
            </a:r>
            <a:r>
              <a:rPr lang="en-US" b="1" dirty="0">
                <a:solidFill>
                  <a:srgbClr val="FFFFFF"/>
                </a:solidFill>
                <a:latin typeface="Corbel"/>
                <a:cs typeface="Corbel"/>
              </a:rPr>
              <a:t>that there is another one, but there are some who trouble you and want to distort the gospel of </a:t>
            </a:r>
            <a:r>
              <a:rPr lang="en-US" b="1" dirty="0" smtClean="0">
                <a:solidFill>
                  <a:srgbClr val="FFFFFF"/>
                </a:solidFill>
                <a:latin typeface="Corbel"/>
                <a:cs typeface="Corbel"/>
              </a:rPr>
              <a:t>Christ. But </a:t>
            </a:r>
            <a:r>
              <a:rPr lang="en-US" b="1" dirty="0">
                <a:solidFill>
                  <a:srgbClr val="FFFFFF"/>
                </a:solidFill>
                <a:latin typeface="Corbel"/>
                <a:cs typeface="Corbel"/>
              </a:rPr>
              <a:t>even if we or an angel from heaven should preach to you a gospel contrary to the one we preached to you, let him be </a:t>
            </a:r>
            <a:r>
              <a:rPr lang="en-US" b="1" dirty="0" smtClean="0">
                <a:solidFill>
                  <a:srgbClr val="FFFFFF"/>
                </a:solidFill>
                <a:latin typeface="Corbel"/>
                <a:cs typeface="Corbel"/>
              </a:rPr>
              <a:t>accursed.</a:t>
            </a:r>
            <a:endParaRPr lang="en-US" b="1" dirty="0" smtClean="0">
              <a:solidFill>
                <a:srgbClr val="FFFFFF"/>
              </a:solidFill>
              <a:latin typeface="Corbel"/>
              <a:cs typeface="Corbel"/>
            </a:endParaRPr>
          </a:p>
        </p:txBody>
      </p:sp>
    </p:spTree>
    <p:extLst>
      <p:ext uri="{BB962C8B-B14F-4D97-AF65-F5344CB8AC3E}">
        <p14:creationId xmlns:p14="http://schemas.microsoft.com/office/powerpoint/2010/main" val="93416395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latin typeface="Corbel"/>
                <a:cs typeface="Corbel"/>
              </a:rPr>
              <a:t>Identifying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a:bodyPr>
          <a:lstStyle/>
          <a:p>
            <a:pPr marL="0" indent="0">
              <a:buNone/>
            </a:pPr>
            <a:r>
              <a:rPr lang="en-US" b="1" dirty="0" smtClean="0">
                <a:solidFill>
                  <a:srgbClr val="FFFFFF"/>
                </a:solidFill>
                <a:latin typeface="Corbel"/>
                <a:cs typeface="Corbel"/>
              </a:rPr>
              <a:t>Honesty</a:t>
            </a:r>
            <a:r>
              <a:rPr lang="en-US" b="1" dirty="0">
                <a:solidFill>
                  <a:srgbClr val="FFFFFF"/>
                </a:solidFill>
                <a:latin typeface="Corbel"/>
                <a:cs typeface="Corbel"/>
              </a:rPr>
              <a:t>, sincerity and knowledge of the teacher do not determine whether his teaching is true or false: Acts 23.1; 26.9; 1 Tim. 1.13; Acts </a:t>
            </a:r>
            <a:r>
              <a:rPr lang="en-US" b="1" dirty="0" smtClean="0">
                <a:solidFill>
                  <a:srgbClr val="FFFFFF"/>
                </a:solidFill>
                <a:latin typeface="Corbel"/>
                <a:cs typeface="Corbel"/>
              </a:rPr>
              <a:t>17.11</a:t>
            </a:r>
            <a:endParaRPr lang="en-US" b="1" dirty="0">
              <a:solidFill>
                <a:srgbClr val="FFFFFF"/>
              </a:solidFill>
              <a:latin typeface="Corbel"/>
              <a:cs typeface="Corbel"/>
            </a:endParaRPr>
          </a:p>
        </p:txBody>
      </p:sp>
    </p:spTree>
    <p:extLst>
      <p:ext uri="{BB962C8B-B14F-4D97-AF65-F5344CB8AC3E}">
        <p14:creationId xmlns:p14="http://schemas.microsoft.com/office/powerpoint/2010/main" val="9761289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latin typeface="Corbel"/>
                <a:cs typeface="Corbel"/>
              </a:rPr>
              <a:t>Identifying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5385226"/>
          </a:xfrm>
        </p:spPr>
        <p:txBody>
          <a:bodyPr>
            <a:normAutofit/>
          </a:bodyPr>
          <a:lstStyle/>
          <a:p>
            <a:pPr marL="0" indent="0">
              <a:buNone/>
            </a:pPr>
            <a:r>
              <a:rPr lang="en-US" b="1" dirty="0" smtClean="0">
                <a:solidFill>
                  <a:srgbClr val="FFFFFF"/>
                </a:solidFill>
                <a:latin typeface="Corbel"/>
                <a:cs typeface="Corbel"/>
              </a:rPr>
              <a:t>Dishonesty </a:t>
            </a:r>
            <a:r>
              <a:rPr lang="en-US" b="1" dirty="0">
                <a:solidFill>
                  <a:srgbClr val="FFFFFF"/>
                </a:solidFill>
                <a:latin typeface="Corbel"/>
                <a:cs typeface="Corbel"/>
              </a:rPr>
              <a:t>and insincerity may exist, but their character is not the basis for determining the truth of teacher’s doctrine</a:t>
            </a:r>
            <a:r>
              <a:rPr lang="en-US" b="1" dirty="0">
                <a:solidFill>
                  <a:srgbClr val="FFFFFF"/>
                </a:solidFill>
                <a:latin typeface="Corbel"/>
                <a:cs typeface="Corbel"/>
              </a:rPr>
              <a:t>: 2 Cor. 11.13-</a:t>
            </a:r>
            <a:r>
              <a:rPr lang="en-US" b="1" dirty="0" smtClean="0">
                <a:solidFill>
                  <a:srgbClr val="FFFFFF"/>
                </a:solidFill>
                <a:latin typeface="Corbel"/>
                <a:cs typeface="Corbel"/>
              </a:rPr>
              <a:t>15; </a:t>
            </a:r>
            <a:r>
              <a:rPr lang="en-US" b="1" dirty="0">
                <a:solidFill>
                  <a:srgbClr val="FFFFFF"/>
                </a:solidFill>
                <a:latin typeface="Corbel"/>
                <a:cs typeface="Corbel"/>
              </a:rPr>
              <a:t>Phil. 1.15-18; 2 Tim. 2.16-</a:t>
            </a:r>
            <a:r>
              <a:rPr lang="en-US" b="1" dirty="0" smtClean="0">
                <a:solidFill>
                  <a:srgbClr val="FFFFFF"/>
                </a:solidFill>
                <a:latin typeface="Corbel"/>
                <a:cs typeface="Corbel"/>
              </a:rPr>
              <a:t>18</a:t>
            </a:r>
          </a:p>
        </p:txBody>
      </p:sp>
    </p:spTree>
    <p:extLst>
      <p:ext uri="{BB962C8B-B14F-4D97-AF65-F5344CB8AC3E}">
        <p14:creationId xmlns:p14="http://schemas.microsoft.com/office/powerpoint/2010/main" val="19855221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latin typeface="Corbel"/>
                <a:cs typeface="Corbel"/>
              </a:rPr>
              <a:t>Identifying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5385226"/>
          </a:xfrm>
        </p:spPr>
        <p:txBody>
          <a:bodyPr>
            <a:normAutofit/>
          </a:bodyPr>
          <a:lstStyle/>
          <a:p>
            <a:pPr marL="0" indent="0">
              <a:buNone/>
            </a:pPr>
            <a:r>
              <a:rPr lang="en-US" b="1" dirty="0">
                <a:solidFill>
                  <a:srgbClr val="FFFFFF"/>
                </a:solidFill>
                <a:latin typeface="Corbel"/>
                <a:cs typeface="Corbel"/>
              </a:rPr>
              <a:t>For such men are false apostles, deceitful workmen, disguising themselves as apostles of Christ. And no wonder, for even Satan disguises himself as an angel of light. So it is no surprise if his servants, also, disguise themselves as servants of righteousness. Their end will correspond to their deeds. 2 Cor. 11.13-15</a:t>
            </a:r>
            <a:endParaRPr lang="en-US" b="1" dirty="0">
              <a:solidFill>
                <a:srgbClr val="FFFFFF"/>
              </a:solidFill>
              <a:latin typeface="Corbel"/>
              <a:cs typeface="Corbel"/>
            </a:endParaRPr>
          </a:p>
        </p:txBody>
      </p:sp>
    </p:spTree>
    <p:extLst>
      <p:ext uri="{BB962C8B-B14F-4D97-AF65-F5344CB8AC3E}">
        <p14:creationId xmlns:p14="http://schemas.microsoft.com/office/powerpoint/2010/main" val="3339764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latin typeface="Corbel"/>
                <a:cs typeface="Corbel"/>
              </a:rPr>
              <a:t>Identifying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a:bodyPr>
          <a:lstStyle/>
          <a:p>
            <a:pPr marL="0" indent="0">
              <a:buNone/>
            </a:pPr>
            <a:r>
              <a:rPr lang="en-US" b="1" dirty="0" smtClean="0">
                <a:solidFill>
                  <a:srgbClr val="FFFFFF"/>
                </a:solidFill>
                <a:latin typeface="Corbel"/>
                <a:cs typeface="Corbel"/>
              </a:rPr>
              <a:t>Jesus can read hearts; we cannot: Matt. </a:t>
            </a:r>
            <a:r>
              <a:rPr lang="en-US" b="1" dirty="0" smtClean="0">
                <a:solidFill>
                  <a:srgbClr val="FFFFFF"/>
                </a:solidFill>
                <a:latin typeface="Corbel"/>
                <a:cs typeface="Corbel"/>
              </a:rPr>
              <a:t>9.4</a:t>
            </a:r>
            <a:endParaRPr lang="en-US" b="1" dirty="0">
              <a:solidFill>
                <a:srgbClr val="FFFFFF"/>
              </a:solidFill>
              <a:latin typeface="Corbel"/>
              <a:cs typeface="Corbel"/>
            </a:endParaRPr>
          </a:p>
          <a:p>
            <a:pPr marL="0" indent="0">
              <a:buNone/>
            </a:pPr>
            <a:endParaRPr lang="en-US" b="1" dirty="0" smtClean="0">
              <a:solidFill>
                <a:srgbClr val="FFFFFF"/>
              </a:solidFill>
              <a:latin typeface="Corbel"/>
              <a:cs typeface="Corbel"/>
            </a:endParaRPr>
          </a:p>
          <a:p>
            <a:pPr marL="0" indent="0">
              <a:buNone/>
            </a:pPr>
            <a:r>
              <a:rPr lang="en-US" b="1" dirty="0" smtClean="0">
                <a:solidFill>
                  <a:srgbClr val="FFFFFF"/>
                </a:solidFill>
                <a:latin typeface="Corbel"/>
                <a:cs typeface="Corbel"/>
              </a:rPr>
              <a:t>We are not heart readers, but fruit testers: Matt. 7.15-20</a:t>
            </a:r>
          </a:p>
          <a:p>
            <a:pPr marL="0" indent="0">
              <a:buNone/>
            </a:pPr>
            <a:endParaRPr lang="en-US" b="1" dirty="0" smtClean="0">
              <a:solidFill>
                <a:srgbClr val="FFFFFF"/>
              </a:solidFill>
              <a:latin typeface="Corbel"/>
              <a:cs typeface="Corbel"/>
            </a:endParaRPr>
          </a:p>
          <a:p>
            <a:pPr marL="0" indent="0">
              <a:buNone/>
            </a:pPr>
            <a:r>
              <a:rPr lang="en-US" b="1" dirty="0" smtClean="0">
                <a:solidFill>
                  <a:srgbClr val="FFFFFF"/>
                </a:solidFill>
                <a:latin typeface="Corbel"/>
                <a:cs typeface="Corbel"/>
              </a:rPr>
              <a:t>Objective standard of testing is the word of God: 1 Thess. 5.21; 1 Peter 4.11; 1 John 4.1-6; Rev. 2.2</a:t>
            </a:r>
          </a:p>
        </p:txBody>
      </p:sp>
    </p:spTree>
    <p:extLst>
      <p:ext uri="{BB962C8B-B14F-4D97-AF65-F5344CB8AC3E}">
        <p14:creationId xmlns:p14="http://schemas.microsoft.com/office/powerpoint/2010/main" val="5279346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latin typeface="Corbel"/>
                <a:cs typeface="Corbel"/>
              </a:rPr>
              <a:t>Exposing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a:bodyPr>
          <a:lstStyle/>
          <a:p>
            <a:pPr marL="0" indent="0">
              <a:buNone/>
            </a:pPr>
            <a:r>
              <a:rPr lang="en-US" b="1" dirty="0" smtClean="0">
                <a:solidFill>
                  <a:srgbClr val="FFFFFF"/>
                </a:solidFill>
                <a:latin typeface="Corbel"/>
                <a:cs typeface="Corbel"/>
              </a:rPr>
              <a:t>We </a:t>
            </a:r>
            <a:r>
              <a:rPr lang="en-US" b="1" dirty="0">
                <a:solidFill>
                  <a:srgbClr val="FFFFFF"/>
                </a:solidFill>
                <a:latin typeface="Corbel"/>
                <a:cs typeface="Corbel"/>
              </a:rPr>
              <a:t>must know what the sin is and who is committing it for the sake of protecting the body of Christ from the influences of error: Mark 8.15; Phil. 3.2; 2 Tim. 2.16-18</a:t>
            </a:r>
          </a:p>
          <a:p>
            <a:pPr marL="0" indent="0">
              <a:buNone/>
            </a:pPr>
            <a:endParaRPr lang="en-US" b="1" dirty="0">
              <a:solidFill>
                <a:srgbClr val="FFFFFF"/>
              </a:solidFill>
              <a:latin typeface="Corbel"/>
              <a:cs typeface="Corbel"/>
            </a:endParaRPr>
          </a:p>
          <a:p>
            <a:pPr marL="0" indent="0">
              <a:buNone/>
            </a:pPr>
            <a:r>
              <a:rPr lang="en-US" b="1" dirty="0" smtClean="0">
                <a:solidFill>
                  <a:srgbClr val="FFFFFF"/>
                </a:solidFill>
                <a:latin typeface="Corbel"/>
                <a:cs typeface="Corbel"/>
              </a:rPr>
              <a:t>We </a:t>
            </a:r>
            <a:r>
              <a:rPr lang="en-US" b="1" dirty="0">
                <a:solidFill>
                  <a:srgbClr val="FFFFFF"/>
                </a:solidFill>
                <a:latin typeface="Corbel"/>
                <a:cs typeface="Corbel"/>
              </a:rPr>
              <a:t>must equip ourselves with the truth to combat the error and its </a:t>
            </a:r>
            <a:r>
              <a:rPr lang="en-US" b="1" dirty="0" smtClean="0">
                <a:solidFill>
                  <a:srgbClr val="FFFFFF"/>
                </a:solidFill>
                <a:latin typeface="Corbel"/>
                <a:cs typeface="Corbel"/>
              </a:rPr>
              <a:t>teachers: </a:t>
            </a:r>
            <a:r>
              <a:rPr lang="en-US" b="1" dirty="0">
                <a:solidFill>
                  <a:srgbClr val="FFFFFF"/>
                </a:solidFill>
                <a:latin typeface="Corbel"/>
                <a:cs typeface="Corbel"/>
              </a:rPr>
              <a:t>Jude 3; 1 Tim 6.12; Eph. 6.10-17; 1 Tim. 1.3-9; 2 Tim. 4.1-4; Titus 1.9-</a:t>
            </a:r>
            <a:r>
              <a:rPr lang="en-US" b="1" dirty="0" smtClean="0">
                <a:solidFill>
                  <a:srgbClr val="FFFFFF"/>
                </a:solidFill>
                <a:latin typeface="Corbel"/>
                <a:cs typeface="Corbel"/>
              </a:rPr>
              <a:t>14</a:t>
            </a:r>
            <a:endParaRPr lang="en-US" b="1" dirty="0">
              <a:solidFill>
                <a:srgbClr val="FFFFFF"/>
              </a:solidFill>
              <a:latin typeface="Corbel"/>
              <a:cs typeface="Corbel"/>
            </a:endParaRPr>
          </a:p>
        </p:txBody>
      </p:sp>
    </p:spTree>
    <p:extLst>
      <p:ext uri="{BB962C8B-B14F-4D97-AF65-F5344CB8AC3E}">
        <p14:creationId xmlns:p14="http://schemas.microsoft.com/office/powerpoint/2010/main" val="8660810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latin typeface="Corbel"/>
                <a:cs typeface="Corbel"/>
              </a:rPr>
              <a:t>Exposing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a:bodyPr>
          <a:lstStyle/>
          <a:p>
            <a:pPr marL="0" indent="0">
              <a:buNone/>
            </a:pPr>
            <a:r>
              <a:rPr lang="en-US" b="1" dirty="0" smtClean="0">
                <a:solidFill>
                  <a:srgbClr val="FFFFFF"/>
                </a:solidFill>
                <a:latin typeface="Corbel"/>
                <a:cs typeface="Corbel"/>
              </a:rPr>
              <a:t>When </a:t>
            </a:r>
            <a:r>
              <a:rPr lang="en-US" b="1" dirty="0">
                <a:solidFill>
                  <a:srgbClr val="FFFFFF"/>
                </a:solidFill>
                <a:latin typeface="Corbel"/>
                <a:cs typeface="Corbel"/>
              </a:rPr>
              <a:t>a teacher or church teaches false doctrine publicly, they are subject to public rebuke: Col. 2.4, 8; Gal. 1.6-9; Phil. 3.2, </a:t>
            </a:r>
            <a:r>
              <a:rPr lang="en-US" b="1" dirty="0" smtClean="0">
                <a:solidFill>
                  <a:srgbClr val="FFFFFF"/>
                </a:solidFill>
                <a:latin typeface="Corbel"/>
                <a:cs typeface="Corbel"/>
              </a:rPr>
              <a:t>etc.</a:t>
            </a:r>
          </a:p>
          <a:p>
            <a:pPr marL="0" indent="0">
              <a:buNone/>
            </a:pPr>
            <a:endParaRPr lang="en-US" b="1" dirty="0">
              <a:solidFill>
                <a:srgbClr val="FFFFFF"/>
              </a:solidFill>
              <a:latin typeface="Corbel"/>
              <a:cs typeface="Corbel"/>
            </a:endParaRPr>
          </a:p>
          <a:p>
            <a:pPr marL="0" indent="0">
              <a:buNone/>
            </a:pPr>
            <a:endParaRPr lang="en-US" b="1" dirty="0" smtClean="0">
              <a:solidFill>
                <a:srgbClr val="FFFFFF"/>
              </a:solidFill>
              <a:latin typeface="Corbel"/>
              <a:cs typeface="Corbel"/>
            </a:endParaRPr>
          </a:p>
          <a:p>
            <a:pPr marL="0" indent="0" algn="ctr">
              <a:buNone/>
            </a:pPr>
            <a:r>
              <a:rPr lang="en-US" sz="3600" b="1" dirty="0" smtClean="0">
                <a:solidFill>
                  <a:srgbClr val="FFFFFF"/>
                </a:solidFill>
                <a:latin typeface="Corbel"/>
                <a:cs typeface="Corbel"/>
              </a:rPr>
              <a:t>Jesus </a:t>
            </a:r>
            <a:r>
              <a:rPr lang="en-US" sz="3600" b="1" dirty="0">
                <a:solidFill>
                  <a:srgbClr val="FFFFFF"/>
                </a:solidFill>
                <a:latin typeface="Corbel"/>
                <a:cs typeface="Corbel"/>
              </a:rPr>
              <a:t>was murdered because He </a:t>
            </a:r>
            <a:r>
              <a:rPr lang="en-US" sz="3600" b="1" dirty="0" smtClean="0">
                <a:solidFill>
                  <a:srgbClr val="FFFFFF"/>
                </a:solidFill>
                <a:latin typeface="Corbel"/>
                <a:cs typeface="Corbel"/>
              </a:rPr>
              <a:t>condemned </a:t>
            </a:r>
            <a:r>
              <a:rPr lang="en-US" sz="3600" b="1" dirty="0">
                <a:solidFill>
                  <a:srgbClr val="FFFFFF"/>
                </a:solidFill>
                <a:latin typeface="Corbel"/>
                <a:cs typeface="Corbel"/>
              </a:rPr>
              <a:t>and exposed </a:t>
            </a:r>
            <a:r>
              <a:rPr lang="en-US" sz="3600" b="1" dirty="0" smtClean="0">
                <a:solidFill>
                  <a:srgbClr val="FFFFFF"/>
                </a:solidFill>
                <a:latin typeface="Corbel"/>
                <a:cs typeface="Corbel"/>
              </a:rPr>
              <a:t>error </a:t>
            </a:r>
            <a:r>
              <a:rPr lang="en-US" sz="3600" b="1" dirty="0">
                <a:solidFill>
                  <a:srgbClr val="FFFFFF"/>
                </a:solidFill>
                <a:latin typeface="Corbel"/>
                <a:cs typeface="Corbel"/>
              </a:rPr>
              <a:t>publicly!</a:t>
            </a:r>
          </a:p>
        </p:txBody>
      </p:sp>
    </p:spTree>
    <p:extLst>
      <p:ext uri="{BB962C8B-B14F-4D97-AF65-F5344CB8AC3E}">
        <p14:creationId xmlns:p14="http://schemas.microsoft.com/office/powerpoint/2010/main" val="32907210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latin typeface="Corbel"/>
                <a:cs typeface="Corbel"/>
              </a:rPr>
              <a:t>Supporting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fontScale="92500" lnSpcReduction="10000"/>
          </a:bodyPr>
          <a:lstStyle/>
          <a:p>
            <a:pPr marL="0" indent="0">
              <a:buNone/>
            </a:pPr>
            <a:r>
              <a:rPr lang="en-US" b="1" dirty="0" smtClean="0">
                <a:solidFill>
                  <a:srgbClr val="FFFFFF"/>
                </a:solidFill>
                <a:latin typeface="Corbel"/>
                <a:cs typeface="Corbel"/>
              </a:rPr>
              <a:t>We have compromised the truth for the sake of peace, friendships and relationships with family and the world: Matt. 10.34-37; Jer. 6.14</a:t>
            </a:r>
          </a:p>
          <a:p>
            <a:pPr marL="0" indent="0">
              <a:buNone/>
            </a:pPr>
            <a:endParaRPr lang="en-US" b="1" dirty="0">
              <a:solidFill>
                <a:srgbClr val="FFFFFF"/>
              </a:solidFill>
              <a:latin typeface="Corbel"/>
              <a:cs typeface="Corbel"/>
            </a:endParaRPr>
          </a:p>
          <a:p>
            <a:pPr marL="0" indent="0">
              <a:buNone/>
            </a:pPr>
            <a:r>
              <a:rPr lang="en-US" b="1" dirty="0" smtClean="0">
                <a:solidFill>
                  <a:srgbClr val="FFFFFF"/>
                </a:solidFill>
                <a:latin typeface="Corbel"/>
                <a:cs typeface="Corbel"/>
              </a:rPr>
              <a:t>We have stopped contending for the faith.</a:t>
            </a:r>
          </a:p>
          <a:p>
            <a:pPr marL="0" indent="0">
              <a:buNone/>
            </a:pPr>
            <a:endParaRPr lang="en-US" b="1" dirty="0" smtClean="0">
              <a:solidFill>
                <a:srgbClr val="FFFFFF"/>
              </a:solidFill>
              <a:latin typeface="Corbel"/>
              <a:cs typeface="Corbel"/>
            </a:endParaRPr>
          </a:p>
          <a:p>
            <a:pPr marL="0" indent="0">
              <a:buNone/>
            </a:pPr>
            <a:r>
              <a:rPr lang="en-US" b="1" dirty="0" smtClean="0">
                <a:solidFill>
                  <a:srgbClr val="FFFFFF"/>
                </a:solidFill>
                <a:latin typeface="Corbel"/>
                <a:cs typeface="Corbel"/>
              </a:rPr>
              <a:t>We are taking looser and looser views on moral and doctrinal purity: Jer. 5.30-31; Isaiah 30.9-11 </a:t>
            </a:r>
            <a:endParaRPr lang="en-US" b="1" dirty="0">
              <a:solidFill>
                <a:srgbClr val="FFFFFF"/>
              </a:solidFill>
              <a:latin typeface="Corbel"/>
              <a:cs typeface="Corbel"/>
            </a:endParaRPr>
          </a:p>
          <a:p>
            <a:pPr marL="0" indent="0">
              <a:buNone/>
            </a:pPr>
            <a:endParaRPr lang="en-US" b="1" dirty="0" smtClean="0">
              <a:solidFill>
                <a:srgbClr val="FFFFFF"/>
              </a:solidFill>
              <a:latin typeface="Corbel"/>
              <a:cs typeface="Corbel"/>
            </a:endParaRPr>
          </a:p>
          <a:p>
            <a:pPr marL="0" indent="0">
              <a:buNone/>
            </a:pPr>
            <a:r>
              <a:rPr lang="en-US" b="1" dirty="0" smtClean="0">
                <a:solidFill>
                  <a:srgbClr val="FFFFFF"/>
                </a:solidFill>
                <a:latin typeface="Corbel"/>
                <a:cs typeface="Corbel"/>
              </a:rPr>
              <a:t>We have redefined love.</a:t>
            </a:r>
          </a:p>
        </p:txBody>
      </p:sp>
    </p:spTree>
    <p:extLst>
      <p:ext uri="{BB962C8B-B14F-4D97-AF65-F5344CB8AC3E}">
        <p14:creationId xmlns:p14="http://schemas.microsoft.com/office/powerpoint/2010/main" val="3442974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latin typeface="Corbel"/>
                <a:cs typeface="Corbel"/>
              </a:rPr>
              <a:t>Supporting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a:bodyPr>
          <a:lstStyle/>
          <a:p>
            <a:pPr marL="0" indent="0">
              <a:buNone/>
            </a:pPr>
            <a:r>
              <a:rPr lang="en-US" b="1" dirty="0" smtClean="0">
                <a:solidFill>
                  <a:srgbClr val="FFFFFF"/>
                </a:solidFill>
                <a:latin typeface="Corbel"/>
                <a:cs typeface="Corbel"/>
              </a:rPr>
              <a:t>“Exposing error can hurt someone’s feelings.”</a:t>
            </a:r>
          </a:p>
          <a:p>
            <a:pPr marL="0" indent="0">
              <a:buNone/>
            </a:pPr>
            <a:endParaRPr lang="en-US" b="1" dirty="0">
              <a:solidFill>
                <a:srgbClr val="FFFFFF"/>
              </a:solidFill>
              <a:latin typeface="Corbel"/>
              <a:cs typeface="Corbel"/>
            </a:endParaRPr>
          </a:p>
          <a:p>
            <a:pPr marL="0" indent="0">
              <a:buNone/>
            </a:pPr>
            <a:r>
              <a:rPr lang="en-US" b="1" dirty="0" smtClean="0">
                <a:solidFill>
                  <a:srgbClr val="FFFFFF"/>
                </a:solidFill>
                <a:latin typeface="Corbel"/>
                <a:cs typeface="Corbel"/>
              </a:rPr>
              <a:t>“If their feelings are hurt, then that must mean they haven’t been treated lovingly. That’s not speaking the truth in love as Paul says in Eph. 4.15!”</a:t>
            </a:r>
          </a:p>
          <a:p>
            <a:pPr marL="0" indent="0">
              <a:buNone/>
            </a:pPr>
            <a:endParaRPr lang="en-US" b="1" dirty="0">
              <a:solidFill>
                <a:srgbClr val="FFFFFF"/>
              </a:solidFill>
              <a:latin typeface="Corbel"/>
              <a:cs typeface="Corbel"/>
            </a:endParaRPr>
          </a:p>
          <a:p>
            <a:pPr marL="0" indent="0">
              <a:buNone/>
            </a:pPr>
            <a:r>
              <a:rPr lang="en-US" b="1" dirty="0" smtClean="0">
                <a:solidFill>
                  <a:srgbClr val="FFFFFF"/>
                </a:solidFill>
                <a:latin typeface="Corbel"/>
                <a:cs typeface="Corbel"/>
              </a:rPr>
              <a:t>Truth will offend: Matt. 15.12-14</a:t>
            </a:r>
          </a:p>
        </p:txBody>
      </p:sp>
    </p:spTree>
    <p:extLst>
      <p:ext uri="{BB962C8B-B14F-4D97-AF65-F5344CB8AC3E}">
        <p14:creationId xmlns:p14="http://schemas.microsoft.com/office/powerpoint/2010/main" val="14721731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latin typeface="Corbel"/>
                <a:cs typeface="Corbel"/>
              </a:rPr>
              <a:t>Supporting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a:bodyPr>
          <a:lstStyle/>
          <a:p>
            <a:pPr marL="0" indent="0">
              <a:spcBef>
                <a:spcPts val="0"/>
              </a:spcBef>
              <a:buNone/>
            </a:pPr>
            <a:r>
              <a:rPr lang="en-US" b="1" dirty="0">
                <a:solidFill>
                  <a:srgbClr val="FFFFFF"/>
                </a:solidFill>
                <a:latin typeface="Corbel"/>
                <a:cs typeface="Corbel"/>
              </a:rPr>
              <a:t>Biblical love seeks the best interests of others which involves exposure and repentance:</a:t>
            </a:r>
          </a:p>
          <a:p>
            <a:pPr marL="0" indent="0">
              <a:spcBef>
                <a:spcPts val="0"/>
              </a:spcBef>
              <a:buNone/>
            </a:pPr>
            <a:endParaRPr lang="en-US" b="1" dirty="0">
              <a:solidFill>
                <a:srgbClr val="FFFFFF"/>
              </a:solidFill>
              <a:latin typeface="Corbel"/>
              <a:cs typeface="Corbel"/>
            </a:endParaRPr>
          </a:p>
          <a:p>
            <a:pPr marL="400050" lvl="1" indent="0">
              <a:spcBef>
                <a:spcPts val="0"/>
              </a:spcBef>
              <a:buNone/>
            </a:pPr>
            <a:r>
              <a:rPr lang="en-US" b="1" dirty="0" smtClean="0">
                <a:solidFill>
                  <a:srgbClr val="FFFFFF"/>
                </a:solidFill>
                <a:latin typeface="Corbel"/>
                <a:cs typeface="Corbel"/>
              </a:rPr>
              <a:t>Gal. 2.11-14: Who </a:t>
            </a:r>
            <a:r>
              <a:rPr lang="en-US" b="1" dirty="0">
                <a:solidFill>
                  <a:srgbClr val="FFFFFF"/>
                </a:solidFill>
                <a:latin typeface="Corbel"/>
                <a:cs typeface="Corbel"/>
              </a:rPr>
              <a:t>loved Peter? Paul or the Judaizers</a:t>
            </a:r>
            <a:r>
              <a:rPr lang="en-US" b="1" dirty="0" smtClean="0">
                <a:solidFill>
                  <a:srgbClr val="FFFFFF"/>
                </a:solidFill>
                <a:latin typeface="Corbel"/>
                <a:cs typeface="Corbel"/>
              </a:rPr>
              <a:t>?</a:t>
            </a:r>
            <a:endParaRPr lang="en-US" b="1" dirty="0">
              <a:solidFill>
                <a:srgbClr val="FFFFFF"/>
              </a:solidFill>
              <a:latin typeface="Corbel"/>
              <a:cs typeface="Corbel"/>
            </a:endParaRPr>
          </a:p>
          <a:p>
            <a:pPr marL="400050" lvl="1" indent="0">
              <a:spcBef>
                <a:spcPts val="0"/>
              </a:spcBef>
              <a:buNone/>
            </a:pPr>
            <a:endParaRPr lang="en-US" b="1" dirty="0">
              <a:solidFill>
                <a:srgbClr val="FFFFFF"/>
              </a:solidFill>
              <a:latin typeface="Corbel"/>
              <a:cs typeface="Corbel"/>
            </a:endParaRPr>
          </a:p>
          <a:p>
            <a:pPr marL="400050" lvl="1" indent="0">
              <a:spcBef>
                <a:spcPts val="0"/>
              </a:spcBef>
              <a:buNone/>
            </a:pPr>
            <a:r>
              <a:rPr lang="en-US" b="1" dirty="0" smtClean="0">
                <a:solidFill>
                  <a:srgbClr val="FFFFFF"/>
                </a:solidFill>
                <a:latin typeface="Corbel"/>
                <a:cs typeface="Corbel"/>
              </a:rPr>
              <a:t>Acts 2/7: Did </a:t>
            </a:r>
            <a:r>
              <a:rPr lang="en-US" b="1" dirty="0">
                <a:solidFill>
                  <a:srgbClr val="FFFFFF"/>
                </a:solidFill>
                <a:latin typeface="Corbel"/>
                <a:cs typeface="Corbel"/>
              </a:rPr>
              <a:t>Peter/Stephen love the Jews</a:t>
            </a:r>
            <a:r>
              <a:rPr lang="en-US" b="1" dirty="0" smtClean="0">
                <a:solidFill>
                  <a:srgbClr val="FFFFFF"/>
                </a:solidFill>
                <a:latin typeface="Corbel"/>
                <a:cs typeface="Corbel"/>
              </a:rPr>
              <a:t>?</a:t>
            </a:r>
          </a:p>
          <a:p>
            <a:pPr marL="400050" lvl="1" indent="0">
              <a:spcBef>
                <a:spcPts val="0"/>
              </a:spcBef>
              <a:buNone/>
            </a:pPr>
            <a:endParaRPr lang="en-US" b="1" dirty="0">
              <a:solidFill>
                <a:srgbClr val="FFFFFF"/>
              </a:solidFill>
              <a:latin typeface="Corbel"/>
              <a:cs typeface="Corbel"/>
            </a:endParaRPr>
          </a:p>
          <a:p>
            <a:pPr marL="400050" lvl="1" indent="0">
              <a:spcBef>
                <a:spcPts val="0"/>
              </a:spcBef>
              <a:buNone/>
            </a:pPr>
            <a:r>
              <a:rPr lang="en-US" b="1" dirty="0" smtClean="0">
                <a:solidFill>
                  <a:srgbClr val="FFFFFF"/>
                </a:solidFill>
                <a:latin typeface="Corbel"/>
                <a:cs typeface="Corbel"/>
              </a:rPr>
              <a:t>Matt</a:t>
            </a:r>
            <a:r>
              <a:rPr lang="en-US" b="1" dirty="0">
                <a:solidFill>
                  <a:srgbClr val="FFFFFF"/>
                </a:solidFill>
                <a:latin typeface="Corbel"/>
                <a:cs typeface="Corbel"/>
              </a:rPr>
              <a:t>. 15; 23: </a:t>
            </a:r>
            <a:r>
              <a:rPr lang="en-US" b="1" dirty="0" smtClean="0">
                <a:solidFill>
                  <a:srgbClr val="FFFFFF"/>
                </a:solidFill>
                <a:latin typeface="Corbel"/>
                <a:cs typeface="Corbel"/>
              </a:rPr>
              <a:t>Did Jesus love the Pharisees?</a:t>
            </a:r>
          </a:p>
        </p:txBody>
      </p:sp>
    </p:spTree>
    <p:extLst>
      <p:ext uri="{BB962C8B-B14F-4D97-AF65-F5344CB8AC3E}">
        <p14:creationId xmlns:p14="http://schemas.microsoft.com/office/powerpoint/2010/main" val="36758719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latin typeface="Corbel"/>
                <a:cs typeface="Corbel"/>
              </a:rPr>
              <a:t>Supporting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a:bodyPr>
          <a:lstStyle/>
          <a:p>
            <a:pPr marL="0" indent="0">
              <a:spcBef>
                <a:spcPts val="0"/>
              </a:spcBef>
              <a:buNone/>
            </a:pPr>
            <a:r>
              <a:rPr lang="en-US" b="1" dirty="0">
                <a:solidFill>
                  <a:srgbClr val="FFFFFF"/>
                </a:solidFill>
                <a:latin typeface="Corbel"/>
                <a:cs typeface="Corbel"/>
              </a:rPr>
              <a:t>Biblical love seeks the best interests of others which involves exposure and repentance:</a:t>
            </a:r>
          </a:p>
          <a:p>
            <a:pPr marL="0" indent="0">
              <a:spcBef>
                <a:spcPts val="0"/>
              </a:spcBef>
              <a:buNone/>
            </a:pPr>
            <a:endParaRPr lang="en-US" b="1" dirty="0">
              <a:solidFill>
                <a:srgbClr val="FFFFFF"/>
              </a:solidFill>
              <a:latin typeface="Corbel"/>
              <a:cs typeface="Corbel"/>
            </a:endParaRPr>
          </a:p>
          <a:p>
            <a:pPr marL="400050" lvl="1" indent="0">
              <a:spcBef>
                <a:spcPts val="0"/>
              </a:spcBef>
              <a:buNone/>
            </a:pPr>
            <a:r>
              <a:rPr lang="en-US" b="1" dirty="0" smtClean="0">
                <a:solidFill>
                  <a:srgbClr val="FFFFFF"/>
                </a:solidFill>
                <a:latin typeface="Corbel"/>
                <a:cs typeface="Corbel"/>
              </a:rPr>
              <a:t>Matt. 21.12, 13; John 2.13-17: Jesus cleansed the temple and publicly rebuked. Unloving?</a:t>
            </a:r>
          </a:p>
          <a:p>
            <a:pPr marL="400050" lvl="1" indent="0">
              <a:spcBef>
                <a:spcPts val="0"/>
              </a:spcBef>
              <a:buNone/>
            </a:pPr>
            <a:endParaRPr lang="en-US" b="1" dirty="0">
              <a:solidFill>
                <a:srgbClr val="FFFFFF"/>
              </a:solidFill>
              <a:latin typeface="Corbel"/>
              <a:cs typeface="Corbel"/>
            </a:endParaRPr>
          </a:p>
          <a:p>
            <a:pPr marL="400050" lvl="1" indent="0">
              <a:spcBef>
                <a:spcPts val="0"/>
              </a:spcBef>
              <a:buNone/>
            </a:pPr>
            <a:r>
              <a:rPr lang="en-US" b="1" dirty="0" smtClean="0">
                <a:solidFill>
                  <a:srgbClr val="FFFFFF"/>
                </a:solidFill>
                <a:latin typeface="Corbel"/>
                <a:cs typeface="Corbel"/>
              </a:rPr>
              <a:t>Mark 6.18: John condemned Herod. Unloving?</a:t>
            </a:r>
          </a:p>
          <a:p>
            <a:pPr marL="400050" lvl="1" indent="0">
              <a:spcBef>
                <a:spcPts val="0"/>
              </a:spcBef>
              <a:buNone/>
            </a:pPr>
            <a:endParaRPr lang="en-US" b="1" dirty="0" smtClean="0">
              <a:solidFill>
                <a:srgbClr val="FFFFFF"/>
              </a:solidFill>
              <a:latin typeface="Corbel"/>
              <a:cs typeface="Corbel"/>
            </a:endParaRPr>
          </a:p>
          <a:p>
            <a:pPr marL="400050" lvl="1" indent="0">
              <a:spcBef>
                <a:spcPts val="0"/>
              </a:spcBef>
              <a:buNone/>
            </a:pPr>
            <a:r>
              <a:rPr lang="en-US" b="1" dirty="0" smtClean="0">
                <a:solidFill>
                  <a:srgbClr val="FFFFFF"/>
                </a:solidFill>
                <a:latin typeface="Corbel"/>
                <a:cs typeface="Corbel"/>
              </a:rPr>
              <a:t>Acts 13.8-10: Paul condemned Elymas for withstanding teachers of the truth. Unloving?</a:t>
            </a:r>
          </a:p>
        </p:txBody>
      </p:sp>
    </p:spTree>
    <p:extLst>
      <p:ext uri="{BB962C8B-B14F-4D97-AF65-F5344CB8AC3E}">
        <p14:creationId xmlns:p14="http://schemas.microsoft.com/office/powerpoint/2010/main" val="631281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charRg st="186" end="259"/>
                                            </p:txEl>
                                          </p:spTgt>
                                        </p:tgtEl>
                                        <p:attrNameLst>
                                          <p:attrName>style.visibility</p:attrName>
                                        </p:attrNameLst>
                                      </p:cBhvr>
                                      <p:to>
                                        <p:strVal val="visible"/>
                                      </p:to>
                                    </p:set>
                                    <p:animEffect transition="in" filter="fade">
                                      <p:cBhvr>
                                        <p:cTn id="12" dur="500"/>
                                        <p:tgtEl>
                                          <p:spTgt spid="3">
                                            <p:txEl>
                                              <p:charRg st="186" end="25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984148"/>
          </a:xfrm>
        </p:spPr>
        <p:txBody>
          <a:bodyPr>
            <a:normAutofit/>
          </a:bodyPr>
          <a:lstStyle/>
          <a:p>
            <a:pPr marL="0" indent="0">
              <a:buNone/>
            </a:pPr>
            <a:r>
              <a:rPr lang="en-US" b="1" dirty="0" smtClean="0">
                <a:solidFill>
                  <a:srgbClr val="FFFFFF"/>
                </a:solidFill>
                <a:latin typeface="Corbel"/>
                <a:cs typeface="Corbel"/>
              </a:rPr>
              <a:t>As </a:t>
            </a:r>
            <a:r>
              <a:rPr lang="en-US" b="1" dirty="0">
                <a:solidFill>
                  <a:srgbClr val="FFFFFF"/>
                </a:solidFill>
                <a:latin typeface="Corbel"/>
                <a:cs typeface="Corbel"/>
              </a:rPr>
              <a:t>we have said before, so now I say again: If anyone is preaching to you a gospel contrary to the one you received, let him be </a:t>
            </a:r>
            <a:r>
              <a:rPr lang="en-US" b="1" dirty="0" smtClean="0">
                <a:solidFill>
                  <a:srgbClr val="FFFFFF"/>
                </a:solidFill>
                <a:latin typeface="Corbel"/>
                <a:cs typeface="Corbel"/>
              </a:rPr>
              <a:t>accursed. For </a:t>
            </a:r>
            <a:r>
              <a:rPr lang="en-US" b="1" dirty="0">
                <a:solidFill>
                  <a:srgbClr val="FFFFFF"/>
                </a:solidFill>
                <a:latin typeface="Corbel"/>
                <a:cs typeface="Corbel"/>
              </a:rPr>
              <a:t>am I now seeking the approval of man, or of God? Or am I trying to please man? If I were still trying to please man, I would not be a </a:t>
            </a:r>
            <a:r>
              <a:rPr lang="en-US" b="1" dirty="0" smtClean="0">
                <a:solidFill>
                  <a:srgbClr val="FFFFFF"/>
                </a:solidFill>
                <a:latin typeface="Corbel"/>
                <a:cs typeface="Corbel"/>
              </a:rPr>
              <a:t>servant</a:t>
            </a:r>
            <a:r>
              <a:rPr lang="en-US" b="1" dirty="0">
                <a:solidFill>
                  <a:srgbClr val="FFFFFF"/>
                </a:solidFill>
                <a:latin typeface="Corbel"/>
                <a:cs typeface="Corbel"/>
              </a:rPr>
              <a:t> </a:t>
            </a:r>
            <a:r>
              <a:rPr lang="en-US" b="1" dirty="0" smtClean="0">
                <a:solidFill>
                  <a:srgbClr val="FFFFFF"/>
                </a:solidFill>
                <a:latin typeface="Corbel"/>
                <a:cs typeface="Corbel"/>
              </a:rPr>
              <a:t>of </a:t>
            </a:r>
            <a:r>
              <a:rPr lang="en-US" b="1" dirty="0">
                <a:solidFill>
                  <a:srgbClr val="FFFFFF"/>
                </a:solidFill>
                <a:latin typeface="Corbel"/>
                <a:cs typeface="Corbel"/>
              </a:rPr>
              <a:t>Christ</a:t>
            </a:r>
            <a:r>
              <a:rPr lang="en-US" b="1" dirty="0" smtClean="0">
                <a:solidFill>
                  <a:srgbClr val="FFFFFF"/>
                </a:solidFill>
                <a:latin typeface="Corbel"/>
                <a:cs typeface="Corbel"/>
              </a:rPr>
              <a:t>. Gal. 1.8-10</a:t>
            </a:r>
            <a:endParaRPr lang="en-US" b="1" dirty="0" smtClean="0">
              <a:solidFill>
                <a:srgbClr val="FFFFFF"/>
              </a:solidFill>
              <a:latin typeface="Corbel"/>
              <a:cs typeface="Corbel"/>
            </a:endParaRPr>
          </a:p>
        </p:txBody>
      </p:sp>
    </p:spTree>
    <p:extLst>
      <p:ext uri="{BB962C8B-B14F-4D97-AF65-F5344CB8AC3E}">
        <p14:creationId xmlns:p14="http://schemas.microsoft.com/office/powerpoint/2010/main" val="78676488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latin typeface="Corbel"/>
                <a:cs typeface="Corbel"/>
              </a:rPr>
              <a:t>Supporting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lnSpcReduction="10000"/>
          </a:bodyPr>
          <a:lstStyle/>
          <a:p>
            <a:pPr marL="0" indent="0">
              <a:lnSpc>
                <a:spcPct val="110000"/>
              </a:lnSpc>
              <a:spcBef>
                <a:spcPts val="0"/>
              </a:spcBef>
              <a:buNone/>
            </a:pPr>
            <a:r>
              <a:rPr lang="en-US" b="1" dirty="0">
                <a:solidFill>
                  <a:srgbClr val="FFFFFF"/>
                </a:solidFill>
                <a:latin typeface="Corbel"/>
                <a:cs typeface="Corbel"/>
              </a:rPr>
              <a:t>Some do not want to expose false teachers and false doctrine, but rather argue against exposure:</a:t>
            </a:r>
          </a:p>
          <a:p>
            <a:pPr marL="0" indent="0">
              <a:lnSpc>
                <a:spcPct val="110000"/>
              </a:lnSpc>
              <a:spcBef>
                <a:spcPts val="0"/>
              </a:spcBef>
              <a:buNone/>
            </a:pPr>
            <a:endParaRPr lang="en-US" b="1" dirty="0" smtClean="0">
              <a:solidFill>
                <a:srgbClr val="FFFFFF"/>
              </a:solidFill>
              <a:latin typeface="Corbel"/>
              <a:cs typeface="Corbel"/>
            </a:endParaRPr>
          </a:p>
          <a:p>
            <a:pPr marL="400050" lvl="1" indent="0">
              <a:lnSpc>
                <a:spcPct val="110000"/>
              </a:lnSpc>
              <a:spcBef>
                <a:spcPts val="0"/>
              </a:spcBef>
              <a:buNone/>
            </a:pPr>
            <a:r>
              <a:rPr lang="en-US" b="1" dirty="0" smtClean="0">
                <a:solidFill>
                  <a:srgbClr val="FFFFFF"/>
                </a:solidFill>
                <a:latin typeface="Corbel"/>
                <a:cs typeface="Corbel"/>
              </a:rPr>
              <a:t>Does </a:t>
            </a:r>
            <a:r>
              <a:rPr lang="en-US" b="1" dirty="0">
                <a:solidFill>
                  <a:srgbClr val="FFFFFF"/>
                </a:solidFill>
                <a:latin typeface="Corbel"/>
                <a:cs typeface="Corbel"/>
              </a:rPr>
              <a:t>naming false teachers and false doctrine from the pulpit upset us?</a:t>
            </a:r>
          </a:p>
          <a:p>
            <a:pPr marL="400050" lvl="1" indent="0">
              <a:lnSpc>
                <a:spcPct val="110000"/>
              </a:lnSpc>
              <a:spcBef>
                <a:spcPts val="0"/>
              </a:spcBef>
              <a:buNone/>
            </a:pPr>
            <a:endParaRPr lang="en-US" b="1" dirty="0" smtClean="0">
              <a:solidFill>
                <a:srgbClr val="FFFFFF"/>
              </a:solidFill>
              <a:latin typeface="Corbel"/>
              <a:cs typeface="Corbel"/>
            </a:endParaRPr>
          </a:p>
          <a:p>
            <a:pPr marL="400050" lvl="1" indent="0">
              <a:lnSpc>
                <a:spcPct val="110000"/>
              </a:lnSpc>
              <a:spcBef>
                <a:spcPts val="0"/>
              </a:spcBef>
              <a:buNone/>
            </a:pPr>
            <a:r>
              <a:rPr lang="en-US" b="1" dirty="0" smtClean="0">
                <a:solidFill>
                  <a:srgbClr val="FFFFFF"/>
                </a:solidFill>
                <a:latin typeface="Corbel"/>
                <a:cs typeface="Corbel"/>
              </a:rPr>
              <a:t>Do </a:t>
            </a:r>
            <a:r>
              <a:rPr lang="en-US" b="1" dirty="0">
                <a:solidFill>
                  <a:srgbClr val="FFFFFF"/>
                </a:solidFill>
                <a:latin typeface="Corbel"/>
                <a:cs typeface="Corbel"/>
              </a:rPr>
              <a:t>you condemn a gospel preacher because he exposes error and calls the names of those who teach it? </a:t>
            </a:r>
          </a:p>
        </p:txBody>
      </p:sp>
    </p:spTree>
    <p:extLst>
      <p:ext uri="{BB962C8B-B14F-4D97-AF65-F5344CB8AC3E}">
        <p14:creationId xmlns:p14="http://schemas.microsoft.com/office/powerpoint/2010/main" val="22092672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latin typeface="Corbel"/>
                <a:cs typeface="Corbel"/>
              </a:rPr>
              <a:t>Supporting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a:bodyPr>
          <a:lstStyle/>
          <a:p>
            <a:pPr marL="0" indent="0">
              <a:spcBef>
                <a:spcPts val="0"/>
              </a:spcBef>
              <a:buNone/>
            </a:pPr>
            <a:r>
              <a:rPr lang="en-US" b="1" dirty="0">
                <a:solidFill>
                  <a:srgbClr val="FFFFFF"/>
                </a:solidFill>
                <a:latin typeface="Corbel"/>
                <a:cs typeface="Corbel"/>
              </a:rPr>
              <a:t>Some do not want to expose false teachers and false doctrine, but rather argue against exposure:</a:t>
            </a:r>
          </a:p>
          <a:p>
            <a:pPr marL="0" indent="0">
              <a:spcBef>
                <a:spcPts val="0"/>
              </a:spcBef>
              <a:buNone/>
            </a:pPr>
            <a:endParaRPr lang="en-US" b="1" dirty="0" smtClean="0">
              <a:solidFill>
                <a:srgbClr val="FFFFFF"/>
              </a:solidFill>
              <a:latin typeface="Corbel"/>
              <a:cs typeface="Corbel"/>
            </a:endParaRPr>
          </a:p>
          <a:p>
            <a:pPr marL="400050" lvl="1" indent="0">
              <a:spcBef>
                <a:spcPts val="0"/>
              </a:spcBef>
              <a:buNone/>
            </a:pPr>
            <a:r>
              <a:rPr lang="en-US" b="1" dirty="0" smtClean="0">
                <a:solidFill>
                  <a:srgbClr val="FFFFFF"/>
                </a:solidFill>
                <a:latin typeface="Corbel"/>
                <a:cs typeface="Corbel"/>
              </a:rPr>
              <a:t>Are </a:t>
            </a:r>
            <a:r>
              <a:rPr lang="en-US" b="1" dirty="0">
                <a:solidFill>
                  <a:srgbClr val="FFFFFF"/>
                </a:solidFill>
                <a:latin typeface="Corbel"/>
                <a:cs typeface="Corbel"/>
              </a:rPr>
              <a:t>we of the mindset that we shouldn’t “criticize other religions”?</a:t>
            </a:r>
          </a:p>
          <a:p>
            <a:pPr marL="400050" lvl="1" indent="0">
              <a:spcBef>
                <a:spcPts val="0"/>
              </a:spcBef>
              <a:buNone/>
            </a:pPr>
            <a:endParaRPr lang="en-US" b="1" dirty="0" smtClean="0">
              <a:solidFill>
                <a:srgbClr val="FFFFFF"/>
              </a:solidFill>
              <a:latin typeface="Corbel"/>
              <a:cs typeface="Corbel"/>
            </a:endParaRPr>
          </a:p>
          <a:p>
            <a:pPr marL="400050" lvl="1" indent="0">
              <a:spcBef>
                <a:spcPts val="0"/>
              </a:spcBef>
              <a:buNone/>
            </a:pPr>
            <a:r>
              <a:rPr lang="en-US" b="1" dirty="0" smtClean="0">
                <a:solidFill>
                  <a:srgbClr val="FFFFFF"/>
                </a:solidFill>
                <a:latin typeface="Corbel"/>
                <a:cs typeface="Corbel"/>
              </a:rPr>
              <a:t>Would </a:t>
            </a:r>
            <a:r>
              <a:rPr lang="en-US" b="1" dirty="0">
                <a:solidFill>
                  <a:srgbClr val="FFFFFF"/>
                </a:solidFill>
                <a:latin typeface="Corbel"/>
                <a:cs typeface="Corbel"/>
              </a:rPr>
              <a:t>we prefer only hearing "principles" while avoiding specific doctrinal applications</a:t>
            </a:r>
            <a:r>
              <a:rPr lang="en-US" b="1" dirty="0" smtClean="0">
                <a:solidFill>
                  <a:srgbClr val="FFFFFF"/>
                </a:solidFill>
                <a:latin typeface="Corbel"/>
                <a:cs typeface="Corbel"/>
              </a:rPr>
              <a:t>?</a:t>
            </a:r>
            <a:endParaRPr lang="en-US" b="1" dirty="0">
              <a:solidFill>
                <a:srgbClr val="FFFFFF"/>
              </a:solidFill>
              <a:latin typeface="Corbel"/>
              <a:cs typeface="Corbel"/>
            </a:endParaRPr>
          </a:p>
        </p:txBody>
      </p:sp>
    </p:spTree>
    <p:extLst>
      <p:ext uri="{BB962C8B-B14F-4D97-AF65-F5344CB8AC3E}">
        <p14:creationId xmlns:p14="http://schemas.microsoft.com/office/powerpoint/2010/main" val="34619155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latin typeface="Corbel"/>
                <a:cs typeface="Corbel"/>
              </a:rPr>
              <a:t>Supporting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a:bodyPr>
          <a:lstStyle/>
          <a:p>
            <a:pPr marL="0" indent="0">
              <a:spcBef>
                <a:spcPts val="0"/>
              </a:spcBef>
              <a:buNone/>
            </a:pPr>
            <a:r>
              <a:rPr lang="en-US" b="1" dirty="0">
                <a:solidFill>
                  <a:srgbClr val="FFFFFF"/>
                </a:solidFill>
                <a:latin typeface="Corbel"/>
                <a:cs typeface="Corbel"/>
              </a:rPr>
              <a:t>Some do not want to expose false teachers and false doctrine, but rather argue against exposure:</a:t>
            </a:r>
          </a:p>
          <a:p>
            <a:pPr marL="0" indent="0">
              <a:spcBef>
                <a:spcPts val="0"/>
              </a:spcBef>
              <a:buNone/>
            </a:pPr>
            <a:endParaRPr lang="en-US" b="1" dirty="0" smtClean="0">
              <a:solidFill>
                <a:srgbClr val="FFFFFF"/>
              </a:solidFill>
              <a:latin typeface="Corbel"/>
              <a:cs typeface="Corbel"/>
            </a:endParaRPr>
          </a:p>
          <a:p>
            <a:pPr marL="400050" lvl="1" indent="0">
              <a:spcBef>
                <a:spcPts val="0"/>
              </a:spcBef>
              <a:buNone/>
            </a:pPr>
            <a:r>
              <a:rPr lang="en-US" b="1" dirty="0" smtClean="0">
                <a:solidFill>
                  <a:srgbClr val="FFFFFF"/>
                </a:solidFill>
                <a:latin typeface="Corbel"/>
                <a:cs typeface="Corbel"/>
              </a:rPr>
              <a:t>Would we prefer preaching on grace, love, mercy, etc. instead of on sin and its consequences? </a:t>
            </a:r>
          </a:p>
          <a:p>
            <a:pPr marL="400050" lvl="1" indent="0">
              <a:spcBef>
                <a:spcPts val="0"/>
              </a:spcBef>
              <a:buNone/>
            </a:pPr>
            <a:endParaRPr lang="en-US" b="1" dirty="0" smtClean="0">
              <a:solidFill>
                <a:srgbClr val="FFFFFF"/>
              </a:solidFill>
              <a:latin typeface="Corbel"/>
              <a:cs typeface="Corbel"/>
            </a:endParaRPr>
          </a:p>
          <a:p>
            <a:pPr marL="400050" lvl="1" indent="0">
              <a:spcBef>
                <a:spcPts val="0"/>
              </a:spcBef>
              <a:buNone/>
            </a:pPr>
            <a:r>
              <a:rPr lang="en-US" b="1" dirty="0" smtClean="0">
                <a:solidFill>
                  <a:srgbClr val="FFFFFF"/>
                </a:solidFill>
                <a:latin typeface="Corbel"/>
                <a:cs typeface="Corbel"/>
              </a:rPr>
              <a:t>Do we drop our convictions and compromise the word of God for the sake of political correctness?</a:t>
            </a:r>
          </a:p>
        </p:txBody>
      </p:sp>
    </p:spTree>
    <p:extLst>
      <p:ext uri="{BB962C8B-B14F-4D97-AF65-F5344CB8AC3E}">
        <p14:creationId xmlns:p14="http://schemas.microsoft.com/office/powerpoint/2010/main" val="14365580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latin typeface="Corbel"/>
                <a:cs typeface="Corbel"/>
              </a:rPr>
              <a:t>Supporting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a:bodyPr>
          <a:lstStyle/>
          <a:p>
            <a:pPr marL="0" indent="0">
              <a:buNone/>
            </a:pPr>
            <a:r>
              <a:rPr lang="en-US" b="1" dirty="0" smtClean="0">
                <a:solidFill>
                  <a:srgbClr val="FFFFFF"/>
                </a:solidFill>
                <a:latin typeface="Corbel"/>
                <a:cs typeface="Corbel"/>
              </a:rPr>
              <a:t>The soft, un-offending, compromising attitude of some towards error is ERROR!</a:t>
            </a:r>
          </a:p>
          <a:p>
            <a:pPr marL="0" indent="0">
              <a:buNone/>
            </a:pPr>
            <a:endParaRPr lang="en-US" b="1" dirty="0">
              <a:solidFill>
                <a:srgbClr val="FFFFFF"/>
              </a:solidFill>
              <a:latin typeface="Corbel"/>
              <a:cs typeface="Corbel"/>
            </a:endParaRPr>
          </a:p>
          <a:p>
            <a:pPr marL="0" indent="0">
              <a:buNone/>
            </a:pPr>
            <a:r>
              <a:rPr lang="en-US" b="1" dirty="0" smtClean="0">
                <a:solidFill>
                  <a:srgbClr val="FFFFFF"/>
                </a:solidFill>
                <a:latin typeface="Corbel"/>
                <a:cs typeface="Corbel"/>
              </a:rPr>
              <a:t>For the time is coming when people will not endure sound teaching, but having itching ears they will accumulate for themselves teachers to suit their own passions, and will turn away from listening to the truth and wander off into myths. 2 Tim. 4.3-4</a:t>
            </a:r>
            <a:endParaRPr lang="en-US" b="1" dirty="0">
              <a:solidFill>
                <a:srgbClr val="FFFFFF"/>
              </a:solidFill>
              <a:latin typeface="Corbel"/>
              <a:cs typeface="Corbel"/>
            </a:endParaRPr>
          </a:p>
        </p:txBody>
      </p:sp>
    </p:spTree>
    <p:extLst>
      <p:ext uri="{BB962C8B-B14F-4D97-AF65-F5344CB8AC3E}">
        <p14:creationId xmlns:p14="http://schemas.microsoft.com/office/powerpoint/2010/main" val="5711231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latin typeface="Corbel"/>
                <a:cs typeface="Corbel"/>
              </a:rPr>
              <a:t>Supporting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a:bodyPr>
          <a:lstStyle/>
          <a:p>
            <a:pPr marL="0" indent="0">
              <a:buNone/>
            </a:pPr>
            <a:r>
              <a:rPr lang="en-US" b="1" dirty="0" smtClean="0">
                <a:solidFill>
                  <a:srgbClr val="FFFFFF"/>
                </a:solidFill>
                <a:latin typeface="Corbel"/>
                <a:cs typeface="Corbel"/>
              </a:rPr>
              <a:t>Since soft preaching does not deal with sin and error it has caused churches to ease into apostasy and for false teachers and false doctrine to spread and suppress the truth! Then when the truth speakers speak the truth….now they are haters, offensive, unloving, etc.!</a:t>
            </a:r>
          </a:p>
        </p:txBody>
      </p:sp>
    </p:spTree>
    <p:extLst>
      <p:ext uri="{BB962C8B-B14F-4D97-AF65-F5344CB8AC3E}">
        <p14:creationId xmlns:p14="http://schemas.microsoft.com/office/powerpoint/2010/main" val="31412428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984148"/>
          </a:xfrm>
        </p:spPr>
        <p:txBody>
          <a:bodyPr>
            <a:normAutofit/>
          </a:bodyPr>
          <a:lstStyle/>
          <a:p>
            <a:pPr marL="0" indent="0">
              <a:buNone/>
            </a:pPr>
            <a:r>
              <a:rPr lang="en-US" b="1" dirty="0">
                <a:solidFill>
                  <a:srgbClr val="FFFFFF"/>
                </a:solidFill>
                <a:latin typeface="Corbel"/>
                <a:cs typeface="Corbel"/>
              </a:rPr>
              <a:t>I appeal to you, brothers, to watch out for those who cause divisions and create obstacles contrary to the doctrine that you have been taught; avoid </a:t>
            </a:r>
            <a:r>
              <a:rPr lang="en-US" b="1" dirty="0" smtClean="0">
                <a:solidFill>
                  <a:srgbClr val="FFFFFF"/>
                </a:solidFill>
                <a:latin typeface="Corbel"/>
                <a:cs typeface="Corbel"/>
              </a:rPr>
              <a:t>them. Rom. 16.17</a:t>
            </a:r>
            <a:endParaRPr lang="en-US" b="1" dirty="0" smtClean="0">
              <a:solidFill>
                <a:srgbClr val="FFFFFF"/>
              </a:solidFill>
              <a:latin typeface="Corbel"/>
              <a:cs typeface="Corbel"/>
            </a:endParaRPr>
          </a:p>
        </p:txBody>
      </p:sp>
    </p:spTree>
    <p:extLst>
      <p:ext uri="{BB962C8B-B14F-4D97-AF65-F5344CB8AC3E}">
        <p14:creationId xmlns:p14="http://schemas.microsoft.com/office/powerpoint/2010/main" val="10793212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984148"/>
          </a:xfrm>
        </p:spPr>
        <p:txBody>
          <a:bodyPr>
            <a:normAutofit/>
          </a:bodyPr>
          <a:lstStyle/>
          <a:p>
            <a:pPr marL="0" indent="0">
              <a:buNone/>
            </a:pPr>
            <a:r>
              <a:rPr lang="en-US" b="1" dirty="0">
                <a:solidFill>
                  <a:srgbClr val="FFFFFF"/>
                </a:solidFill>
                <a:latin typeface="Corbel"/>
                <a:cs typeface="Corbel"/>
              </a:rPr>
              <a:t>As for a person who stirs up division, after warning him once and then twice, have nothing more to do with him, </a:t>
            </a:r>
            <a:r>
              <a:rPr lang="en-US" b="1" dirty="0" smtClean="0">
                <a:solidFill>
                  <a:srgbClr val="FFFFFF"/>
                </a:solidFill>
                <a:latin typeface="Corbel"/>
                <a:cs typeface="Corbel"/>
              </a:rPr>
              <a:t>knowing </a:t>
            </a:r>
            <a:r>
              <a:rPr lang="en-US" b="1" dirty="0">
                <a:solidFill>
                  <a:srgbClr val="FFFFFF"/>
                </a:solidFill>
                <a:latin typeface="Corbel"/>
                <a:cs typeface="Corbel"/>
              </a:rPr>
              <a:t>that such a person is warped and sinful; he is self-condemned</a:t>
            </a:r>
            <a:r>
              <a:rPr lang="en-US" b="1" dirty="0" smtClean="0">
                <a:solidFill>
                  <a:srgbClr val="FFFFFF"/>
                </a:solidFill>
                <a:latin typeface="Corbel"/>
                <a:cs typeface="Corbel"/>
              </a:rPr>
              <a:t>. Titus 3.10-11</a:t>
            </a:r>
            <a:endParaRPr lang="en-US" b="1" dirty="0" smtClean="0">
              <a:solidFill>
                <a:srgbClr val="FFFFFF"/>
              </a:solidFill>
              <a:latin typeface="Corbel"/>
              <a:cs typeface="Corbel"/>
            </a:endParaRPr>
          </a:p>
        </p:txBody>
      </p:sp>
    </p:spTree>
    <p:extLst>
      <p:ext uri="{BB962C8B-B14F-4D97-AF65-F5344CB8AC3E}">
        <p14:creationId xmlns:p14="http://schemas.microsoft.com/office/powerpoint/2010/main" val="22213208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p:txBody>
          <a:bodyPr/>
          <a:lstStyle/>
          <a:p>
            <a:pPr marL="0" indent="0">
              <a:buNone/>
            </a:pPr>
            <a:r>
              <a:rPr lang="en-US" b="1" dirty="0" smtClean="0">
                <a:solidFill>
                  <a:srgbClr val="FFFFFF"/>
                </a:solidFill>
                <a:latin typeface="Corbel"/>
                <a:cs typeface="Corbel"/>
              </a:rPr>
              <a:t>They seek to please themselves: Rom. </a:t>
            </a:r>
            <a:r>
              <a:rPr lang="en-US" b="1" dirty="0" smtClean="0">
                <a:solidFill>
                  <a:srgbClr val="FFFFFF"/>
                </a:solidFill>
                <a:latin typeface="Corbel"/>
                <a:cs typeface="Corbel"/>
              </a:rPr>
              <a:t>16.18; </a:t>
            </a:r>
            <a:r>
              <a:rPr lang="en-US" b="1" dirty="0" smtClean="0">
                <a:solidFill>
                  <a:srgbClr val="FFFFFF"/>
                </a:solidFill>
                <a:latin typeface="Corbel"/>
                <a:cs typeface="Corbel"/>
              </a:rPr>
              <a:t>2 Peter 2:3, 10, 14, 18; 1 Tim. 6.3-</a:t>
            </a:r>
            <a:r>
              <a:rPr lang="en-US" b="1" dirty="0" smtClean="0">
                <a:solidFill>
                  <a:srgbClr val="FFFFFF"/>
                </a:solidFill>
                <a:latin typeface="Corbel"/>
                <a:cs typeface="Corbel"/>
              </a:rPr>
              <a:t>5</a:t>
            </a:r>
            <a:endParaRPr lang="en-US" b="1" dirty="0" smtClean="0">
              <a:solidFill>
                <a:srgbClr val="FFFFFF"/>
              </a:solidFill>
              <a:latin typeface="Corbel"/>
              <a:cs typeface="Corbel"/>
            </a:endParaRPr>
          </a:p>
        </p:txBody>
      </p:sp>
    </p:spTree>
    <p:extLst>
      <p:ext uri="{BB962C8B-B14F-4D97-AF65-F5344CB8AC3E}">
        <p14:creationId xmlns:p14="http://schemas.microsoft.com/office/powerpoint/2010/main" val="30856799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p:txBody>
          <a:bodyPr/>
          <a:lstStyle/>
          <a:p>
            <a:pPr marL="0" indent="0">
              <a:buNone/>
            </a:pPr>
            <a:r>
              <a:rPr lang="en-US" b="1" dirty="0">
                <a:solidFill>
                  <a:srgbClr val="FFFFFF"/>
                </a:solidFill>
                <a:latin typeface="Corbel"/>
                <a:cs typeface="Corbel"/>
              </a:rPr>
              <a:t>For such persons do not serve our Lord Christ, but their own </a:t>
            </a:r>
            <a:r>
              <a:rPr lang="en-US" b="1" dirty="0" smtClean="0">
                <a:solidFill>
                  <a:srgbClr val="FFFFFF"/>
                </a:solidFill>
                <a:latin typeface="Corbel"/>
                <a:cs typeface="Corbel"/>
              </a:rPr>
              <a:t>appetites,  </a:t>
            </a:r>
            <a:r>
              <a:rPr lang="en-US" b="1" dirty="0">
                <a:solidFill>
                  <a:srgbClr val="FFFFFF"/>
                </a:solidFill>
                <a:latin typeface="Corbel"/>
                <a:cs typeface="Corbel"/>
              </a:rPr>
              <a:t>and by smooth talk and flattery they deceive the hearts of the naive</a:t>
            </a:r>
            <a:r>
              <a:rPr lang="en-US" b="1" dirty="0" smtClean="0">
                <a:solidFill>
                  <a:srgbClr val="FFFFFF"/>
                </a:solidFill>
                <a:latin typeface="Corbel"/>
                <a:cs typeface="Corbel"/>
              </a:rPr>
              <a:t>. Rom. 16.18</a:t>
            </a:r>
          </a:p>
          <a:p>
            <a:pPr marL="0" indent="0">
              <a:buNone/>
            </a:pPr>
            <a:endParaRPr lang="en-US" b="1" dirty="0">
              <a:solidFill>
                <a:srgbClr val="FFFFFF"/>
              </a:solidFill>
              <a:latin typeface="Corbel"/>
              <a:cs typeface="Corbel"/>
            </a:endParaRPr>
          </a:p>
          <a:p>
            <a:pPr marL="0" indent="0">
              <a:buNone/>
            </a:pPr>
            <a:r>
              <a:rPr lang="en-US" b="1" dirty="0">
                <a:solidFill>
                  <a:srgbClr val="FFFFFF"/>
                </a:solidFill>
                <a:latin typeface="Corbel"/>
                <a:cs typeface="Corbel"/>
              </a:rPr>
              <a:t>And in their greed they will exploit you with false words… 2 Peter </a:t>
            </a:r>
            <a:r>
              <a:rPr lang="en-US" b="1" dirty="0" smtClean="0">
                <a:solidFill>
                  <a:srgbClr val="FFFFFF"/>
                </a:solidFill>
                <a:latin typeface="Corbel"/>
                <a:cs typeface="Corbel"/>
              </a:rPr>
              <a:t>2.3, </a:t>
            </a:r>
            <a:r>
              <a:rPr lang="en-US" b="1" dirty="0">
                <a:solidFill>
                  <a:srgbClr val="FFFFFF"/>
                </a:solidFill>
                <a:latin typeface="Corbel"/>
                <a:cs typeface="Corbel"/>
              </a:rPr>
              <a:t>10, 14, 18</a:t>
            </a:r>
          </a:p>
        </p:txBody>
      </p:sp>
    </p:spTree>
    <p:extLst>
      <p:ext uri="{BB962C8B-B14F-4D97-AF65-F5344CB8AC3E}">
        <p14:creationId xmlns:p14="http://schemas.microsoft.com/office/powerpoint/2010/main" val="27921265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1070</TotalTime>
  <Words>2930</Words>
  <Application>Microsoft Macintosh PowerPoint</Application>
  <PresentationFormat>On-screen Show (4:3)</PresentationFormat>
  <Paragraphs>176</Paragraphs>
  <Slides>54</Slides>
  <Notes>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PowerPoint Presentation</vt:lpstr>
      <vt:lpstr>False Teachers</vt:lpstr>
      <vt:lpstr>False Teachers</vt:lpstr>
      <vt:lpstr>False Teachers</vt:lpstr>
      <vt:lpstr>False Teachers</vt:lpstr>
      <vt:lpstr>False Teachers</vt:lpstr>
      <vt:lpstr>False Teachers</vt:lpstr>
      <vt:lpstr>False Teachers</vt:lpstr>
      <vt:lpstr>False Teachers</vt:lpstr>
      <vt:lpstr>False Teachers</vt:lpstr>
      <vt:lpstr>False Teachers</vt:lpstr>
      <vt:lpstr>False Teachers</vt:lpstr>
      <vt:lpstr>False Teachers</vt:lpstr>
      <vt:lpstr>False Teachers</vt:lpstr>
      <vt:lpstr>False Teachers</vt:lpstr>
      <vt:lpstr>False Teachers</vt:lpstr>
      <vt:lpstr>False Teachers</vt:lpstr>
      <vt:lpstr>False Teachers</vt:lpstr>
      <vt:lpstr>False Teachers</vt:lpstr>
      <vt:lpstr>False Teachers</vt:lpstr>
      <vt:lpstr>False Doctrines</vt:lpstr>
      <vt:lpstr>False Teachers</vt:lpstr>
      <vt:lpstr>False Teachers</vt:lpstr>
      <vt:lpstr>False Teachers</vt:lpstr>
      <vt:lpstr>False Teachers</vt:lpstr>
      <vt:lpstr>False Teachers</vt:lpstr>
      <vt:lpstr>False Teachers</vt:lpstr>
      <vt:lpstr>False Teachers</vt:lpstr>
      <vt:lpstr>False Teachers</vt:lpstr>
      <vt:lpstr>False Teachers</vt:lpstr>
      <vt:lpstr>False Teachers</vt:lpstr>
      <vt:lpstr>False Teachers</vt:lpstr>
      <vt:lpstr>False Teachers</vt:lpstr>
      <vt:lpstr>False Teachers</vt:lpstr>
      <vt:lpstr>False Teachers</vt:lpstr>
      <vt:lpstr>False Teachers</vt:lpstr>
      <vt:lpstr>False Teachers</vt:lpstr>
      <vt:lpstr>False Teachers</vt:lpstr>
      <vt:lpstr>False Teachers &amp; Doctrines</vt:lpstr>
      <vt:lpstr>Identifying False Teachers &amp; Doctrines</vt:lpstr>
      <vt:lpstr>Identifying False Teachers &amp; Doctrines</vt:lpstr>
      <vt:lpstr>Identifying False Teachers &amp; Doctrines</vt:lpstr>
      <vt:lpstr>Identifying False Teachers &amp; Doctrines</vt:lpstr>
      <vt:lpstr>Exposing False Teachers &amp; Doctrines</vt:lpstr>
      <vt:lpstr>Exposing False Teachers &amp; Doctrines</vt:lpstr>
      <vt:lpstr>Supporting False Teachers &amp; Doctrines</vt:lpstr>
      <vt:lpstr>Supporting False Teachers &amp; Doctrines</vt:lpstr>
      <vt:lpstr>Supporting False Teachers &amp; Doctrines</vt:lpstr>
      <vt:lpstr>Supporting False Teachers &amp; Doctrines</vt:lpstr>
      <vt:lpstr>Supporting False Teachers &amp; Doctrines</vt:lpstr>
      <vt:lpstr>Supporting False Teachers &amp; Doctrines</vt:lpstr>
      <vt:lpstr>Supporting False Teachers &amp; Doctrines</vt:lpstr>
      <vt:lpstr>Supporting False Teachers &amp; Doctrines</vt:lpstr>
      <vt:lpstr>Supporting False Teachers &amp; Doctrines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91</cp:revision>
  <dcterms:created xsi:type="dcterms:W3CDTF">2015-07-03T20:27:00Z</dcterms:created>
  <dcterms:modified xsi:type="dcterms:W3CDTF">2015-07-05T12:44:37Z</dcterms:modified>
</cp:coreProperties>
</file>