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0"/>
  </p:notesMasterIdLst>
  <p:sldIdLst>
    <p:sldId id="258" r:id="rId3"/>
    <p:sldId id="256" r:id="rId4"/>
    <p:sldId id="291" r:id="rId5"/>
    <p:sldId id="292" r:id="rId6"/>
    <p:sldId id="302" r:id="rId7"/>
    <p:sldId id="328" r:id="rId8"/>
    <p:sldId id="329" r:id="rId9"/>
    <p:sldId id="330" r:id="rId10"/>
    <p:sldId id="343" r:id="rId11"/>
    <p:sldId id="331" r:id="rId12"/>
    <p:sldId id="332" r:id="rId13"/>
    <p:sldId id="333" r:id="rId14"/>
    <p:sldId id="344" r:id="rId15"/>
    <p:sldId id="345" r:id="rId16"/>
    <p:sldId id="346" r:id="rId17"/>
    <p:sldId id="347" r:id="rId18"/>
    <p:sldId id="348" r:id="rId19"/>
    <p:sldId id="349" r:id="rId20"/>
    <p:sldId id="335" r:id="rId21"/>
    <p:sldId id="336" r:id="rId22"/>
    <p:sldId id="337" r:id="rId23"/>
    <p:sldId id="339" r:id="rId24"/>
    <p:sldId id="350" r:id="rId25"/>
    <p:sldId id="341" r:id="rId26"/>
    <p:sldId id="340" r:id="rId27"/>
    <p:sldId id="342" r:id="rId28"/>
    <p:sldId id="327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BA3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8" autoAdjust="0"/>
    <p:restoredTop sz="99419" autoAdjust="0"/>
  </p:normalViewPr>
  <p:slideViewPr>
    <p:cSldViewPr snapToGrid="0" snapToObjects="1">
      <p:cViewPr>
        <p:scale>
          <a:sx n="75" d="100"/>
          <a:sy n="75" d="100"/>
        </p:scale>
        <p:origin x="-1920" y="-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41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F9C044-6A80-414B-8280-E921365439BF}" type="datetimeFigureOut">
              <a:rPr lang="en-US" smtClean="0"/>
              <a:t>5/30/15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CEE92E-C71E-2141-AC41-9CA04DF0E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488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72D77-5E35-894B-BEAA-A500941A4D64}" type="datetimeFigureOut">
              <a:rPr lang="en-US" smtClean="0"/>
              <a:t>5/30/15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94F0-E026-A643-B85E-FE4E587D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436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72D77-5E35-894B-BEAA-A500941A4D64}" type="datetimeFigureOut">
              <a:rPr lang="en-US" smtClean="0"/>
              <a:t>5/30/15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94F0-E026-A643-B85E-FE4E587D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015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72D77-5E35-894B-BEAA-A500941A4D64}" type="datetimeFigureOut">
              <a:rPr lang="en-US" smtClean="0"/>
              <a:t>5/30/15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94F0-E026-A643-B85E-FE4E587D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772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BE54-6392-0449-8B99-314CF195DB22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5/30/15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4115-6A55-B446-8F39-99F6F75D1FE3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4830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BE54-6392-0449-8B99-314CF195DB22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5/30/15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4115-6A55-B446-8F39-99F6F75D1FE3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180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BE54-6392-0449-8B99-314CF195DB22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5/30/15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4115-6A55-B446-8F39-99F6F75D1FE3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9140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BE54-6392-0449-8B99-314CF195DB22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5/30/15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4115-6A55-B446-8F39-99F6F75D1FE3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83394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BE54-6392-0449-8B99-314CF195DB22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5/30/15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4115-6A55-B446-8F39-99F6F75D1FE3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7251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BE54-6392-0449-8B99-314CF195DB22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5/30/15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4115-6A55-B446-8F39-99F6F75D1FE3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8800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BE54-6392-0449-8B99-314CF195DB22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5/30/15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4115-6A55-B446-8F39-99F6F75D1FE3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04110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BE54-6392-0449-8B99-314CF195DB22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5/30/15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4115-6A55-B446-8F39-99F6F75D1FE3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0424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72D77-5E35-894B-BEAA-A500941A4D64}" type="datetimeFigureOut">
              <a:rPr lang="en-US" smtClean="0"/>
              <a:t>5/30/15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94F0-E026-A643-B85E-FE4E587D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520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BE54-6392-0449-8B99-314CF195DB22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5/30/15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4115-6A55-B446-8F39-99F6F75D1FE3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85730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BE54-6392-0449-8B99-314CF195DB22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5/30/15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4115-6A55-B446-8F39-99F6F75D1FE3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42511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BE54-6392-0449-8B99-314CF195DB22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5/30/15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4115-6A55-B446-8F39-99F6F75D1FE3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0812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72D77-5E35-894B-BEAA-A500941A4D64}" type="datetimeFigureOut">
              <a:rPr lang="en-US" smtClean="0"/>
              <a:t>5/30/15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94F0-E026-A643-B85E-FE4E587D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79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72D77-5E35-894B-BEAA-A500941A4D64}" type="datetimeFigureOut">
              <a:rPr lang="en-US" smtClean="0"/>
              <a:t>5/30/15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94F0-E026-A643-B85E-FE4E587D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686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72D77-5E35-894B-BEAA-A500941A4D64}" type="datetimeFigureOut">
              <a:rPr lang="en-US" smtClean="0"/>
              <a:t>5/30/15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94F0-E026-A643-B85E-FE4E587D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51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72D77-5E35-894B-BEAA-A500941A4D64}" type="datetimeFigureOut">
              <a:rPr lang="en-US" smtClean="0"/>
              <a:t>5/30/15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94F0-E026-A643-B85E-FE4E587D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282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72D77-5E35-894B-BEAA-A500941A4D64}" type="datetimeFigureOut">
              <a:rPr lang="en-US" smtClean="0"/>
              <a:t>5/30/15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94F0-E026-A643-B85E-FE4E587D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282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72D77-5E35-894B-BEAA-A500941A4D64}" type="datetimeFigureOut">
              <a:rPr lang="en-US" smtClean="0"/>
              <a:t>5/30/15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94F0-E026-A643-B85E-FE4E587D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3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72D77-5E35-894B-BEAA-A500941A4D64}" type="datetimeFigureOut">
              <a:rPr lang="en-US" smtClean="0"/>
              <a:t>5/30/15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94F0-E026-A643-B85E-FE4E587D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674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72D77-5E35-894B-BEAA-A500941A4D64}" type="datetimeFigureOut">
              <a:rPr lang="en-US" smtClean="0"/>
              <a:t>5/30/15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894F0-E026-A643-B85E-FE4E587D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87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FBE54-6392-0449-8B99-314CF195DB22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5/30/15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B4115-6A55-B446-8F39-99F6F75D1FE3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8736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7251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BA35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Corbel"/>
                <a:cs typeface="Corbel"/>
              </a:rPr>
              <a:t>Defining </a:t>
            </a:r>
            <a:r>
              <a:rPr lang="en-US" b="1" dirty="0" smtClean="0">
                <a:latin typeface="Corbel"/>
                <a:cs typeface="Corbel"/>
              </a:rPr>
              <a:t>CHURCH</a:t>
            </a:r>
            <a:endParaRPr lang="en-US" b="1" dirty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latin typeface="Corbel"/>
                <a:cs typeface="Corbel"/>
              </a:rPr>
              <a:t>The church </a:t>
            </a:r>
            <a:r>
              <a:rPr lang="en-US" b="1" dirty="0" smtClean="0">
                <a:latin typeface="Corbel"/>
                <a:cs typeface="Corbel"/>
              </a:rPr>
              <a:t>(LOCAL)</a:t>
            </a:r>
            <a:r>
              <a:rPr lang="en-US" b="1" dirty="0">
                <a:latin typeface="Corbel"/>
                <a:cs typeface="Corbel"/>
              </a:rPr>
              <a:t>: </a:t>
            </a:r>
            <a:r>
              <a:rPr lang="en-US" b="1" dirty="0" smtClean="0">
                <a:latin typeface="Corbel"/>
                <a:cs typeface="Corbel"/>
              </a:rPr>
              <a:t>Rom</a:t>
            </a:r>
            <a:r>
              <a:rPr lang="en-US" b="1" dirty="0">
                <a:latin typeface="Corbel"/>
                <a:cs typeface="Corbel"/>
              </a:rPr>
              <a:t>. 16.16; 1 Cor. 1.2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The </a:t>
            </a:r>
            <a:r>
              <a:rPr lang="en-US" b="1" dirty="0">
                <a:latin typeface="Corbel"/>
                <a:cs typeface="Corbel"/>
              </a:rPr>
              <a:t>local church is the only </a:t>
            </a:r>
            <a:r>
              <a:rPr lang="en-US" b="1" dirty="0" smtClean="0">
                <a:latin typeface="Corbel"/>
                <a:cs typeface="Corbel"/>
              </a:rPr>
              <a:t>FUNCTIONING organization </a:t>
            </a:r>
            <a:r>
              <a:rPr lang="en-US" b="1" dirty="0">
                <a:latin typeface="Corbel"/>
                <a:cs typeface="Corbel"/>
              </a:rPr>
              <a:t>of God’s people with Christ as the head.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There </a:t>
            </a:r>
            <a:r>
              <a:rPr lang="en-US" b="1" dirty="0">
                <a:latin typeface="Corbel"/>
                <a:cs typeface="Corbel"/>
              </a:rPr>
              <a:t>is organizational </a:t>
            </a:r>
            <a:r>
              <a:rPr lang="en-US" b="1" dirty="0" smtClean="0">
                <a:latin typeface="Corbel"/>
                <a:cs typeface="Corbel"/>
              </a:rPr>
              <a:t>STRUCTURE: </a:t>
            </a:r>
            <a:r>
              <a:rPr lang="en-US" b="1" dirty="0">
                <a:latin typeface="Corbel"/>
                <a:cs typeface="Corbel"/>
              </a:rPr>
              <a:t>Phil. </a:t>
            </a:r>
            <a:r>
              <a:rPr lang="en-US" b="1" dirty="0" smtClean="0">
                <a:latin typeface="Corbel"/>
                <a:cs typeface="Corbel"/>
              </a:rPr>
              <a:t>1.1</a:t>
            </a:r>
            <a:endParaRPr lang="en-US" b="1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735510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BA35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Corbel"/>
                <a:cs typeface="Corbel"/>
              </a:rPr>
              <a:t>Defining </a:t>
            </a:r>
            <a:r>
              <a:rPr lang="en-US" b="1" dirty="0" smtClean="0">
                <a:latin typeface="Corbel"/>
                <a:cs typeface="Corbel"/>
              </a:rPr>
              <a:t>CHURCH</a:t>
            </a:r>
            <a:endParaRPr lang="en-US" b="1" dirty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2578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Agreement </a:t>
            </a:r>
            <a:r>
              <a:rPr lang="en-US" b="1" dirty="0">
                <a:latin typeface="Corbel"/>
                <a:cs typeface="Corbel"/>
              </a:rPr>
              <a:t>is </a:t>
            </a:r>
            <a:r>
              <a:rPr lang="en-US" b="1" dirty="0" smtClean="0">
                <a:latin typeface="Corbel"/>
                <a:cs typeface="Corbel"/>
              </a:rPr>
              <a:t>INVOLVED in </a:t>
            </a:r>
            <a:r>
              <a:rPr lang="en-US" b="1" dirty="0">
                <a:latin typeface="Corbel"/>
                <a:cs typeface="Corbel"/>
              </a:rPr>
              <a:t>local membership: Acts 9.26; 2 John 9-</a:t>
            </a:r>
            <a:r>
              <a:rPr lang="en-US" b="1" dirty="0" smtClean="0">
                <a:latin typeface="Corbel"/>
                <a:cs typeface="Corbel"/>
              </a:rPr>
              <a:t>11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RECOGNIZABLE members</a:t>
            </a:r>
            <a:r>
              <a:rPr lang="en-US" b="1" dirty="0">
                <a:latin typeface="Corbel"/>
                <a:cs typeface="Corbel"/>
              </a:rPr>
              <a:t>: cf. 1 Cor. </a:t>
            </a:r>
            <a:r>
              <a:rPr lang="en-US" b="1" dirty="0" smtClean="0">
                <a:latin typeface="Corbel"/>
                <a:cs typeface="Corbel"/>
              </a:rPr>
              <a:t>14.23, etc.</a:t>
            </a:r>
            <a:endParaRPr lang="en-US" b="1" dirty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The </a:t>
            </a:r>
            <a:r>
              <a:rPr lang="en-US" b="1" dirty="0">
                <a:latin typeface="Corbel"/>
                <a:cs typeface="Corbel"/>
              </a:rPr>
              <a:t>local church does </a:t>
            </a:r>
            <a:r>
              <a:rPr lang="en-US" b="1" dirty="0" smtClean="0">
                <a:latin typeface="Corbel"/>
                <a:cs typeface="Corbel"/>
              </a:rPr>
              <a:t>NOT consist </a:t>
            </a:r>
            <a:r>
              <a:rPr lang="en-US" b="1" dirty="0">
                <a:latin typeface="Corbel"/>
                <a:cs typeface="Corbel"/>
              </a:rPr>
              <a:t>of all the saved: 1 Cor. </a:t>
            </a:r>
            <a:r>
              <a:rPr lang="en-US" b="1" dirty="0" smtClean="0">
                <a:latin typeface="Corbel"/>
                <a:cs typeface="Corbel"/>
              </a:rPr>
              <a:t>5.1</a:t>
            </a:r>
            <a:endParaRPr lang="en-US" b="1" dirty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Satan CAN prevail </a:t>
            </a:r>
            <a:r>
              <a:rPr lang="en-US" b="1" dirty="0">
                <a:latin typeface="Corbel"/>
                <a:cs typeface="Corbel"/>
              </a:rPr>
              <a:t>against the local church: Acts 20.29-31</a:t>
            </a:r>
          </a:p>
        </p:txBody>
      </p:sp>
    </p:spTree>
    <p:extLst>
      <p:ext uri="{BB962C8B-B14F-4D97-AF65-F5344CB8AC3E}">
        <p14:creationId xmlns:p14="http://schemas.microsoft.com/office/powerpoint/2010/main" val="4015348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BA35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Corbel"/>
                <a:cs typeface="Corbel"/>
              </a:rPr>
              <a:t>Defining </a:t>
            </a:r>
            <a:r>
              <a:rPr lang="en-US" b="1" dirty="0" smtClean="0">
                <a:latin typeface="Corbel"/>
                <a:cs typeface="Corbel"/>
              </a:rPr>
              <a:t>AUTONOMY</a:t>
            </a:r>
            <a:endParaRPr lang="en-US" b="1" dirty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Autonomy</a:t>
            </a:r>
            <a:r>
              <a:rPr lang="en-US" b="1" dirty="0">
                <a:latin typeface="Corbel"/>
                <a:cs typeface="Corbel"/>
              </a:rPr>
              <a:t>: “The right or condition of self-government; A self-governing country or region; Freedom from external control or influence; independence</a:t>
            </a:r>
            <a:r>
              <a:rPr lang="en-US" b="1" dirty="0" smtClean="0">
                <a:latin typeface="Corbel"/>
                <a:cs typeface="Corbel"/>
              </a:rPr>
              <a:t>.” </a:t>
            </a:r>
            <a:r>
              <a:rPr lang="en-US" sz="1600" b="1" dirty="0" smtClean="0">
                <a:latin typeface="Corbel"/>
                <a:cs typeface="Corbel"/>
              </a:rPr>
              <a:t>(</a:t>
            </a:r>
            <a:r>
              <a:rPr lang="en-US" sz="1600" b="1" dirty="0" err="1">
                <a:latin typeface="Corbel"/>
                <a:cs typeface="Corbel"/>
              </a:rPr>
              <a:t>oxforddictionaries.com</a:t>
            </a:r>
            <a:r>
              <a:rPr lang="en-US" sz="1600" b="1" dirty="0" smtClean="0">
                <a:latin typeface="Corbel"/>
                <a:cs typeface="Corbel"/>
              </a:rPr>
              <a:t>)</a:t>
            </a:r>
            <a:endParaRPr lang="en-US" b="1" dirty="0" smtClean="0">
              <a:latin typeface="Corbel"/>
              <a:cs typeface="Corbel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b="1" dirty="0">
              <a:latin typeface="Corbel"/>
              <a:cs typeface="Corbel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latin typeface="Corbel"/>
                <a:cs typeface="Corbel"/>
              </a:rPr>
              <a:t>Local churches are </a:t>
            </a:r>
            <a:r>
              <a:rPr lang="en-US" b="1" dirty="0" smtClean="0">
                <a:latin typeface="Corbel"/>
                <a:cs typeface="Corbel"/>
              </a:rPr>
              <a:t>SELF-GOVERNING:</a:t>
            </a:r>
            <a:endParaRPr lang="en-US" b="1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937833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BA35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Corbel"/>
                <a:cs typeface="Corbel"/>
              </a:rPr>
              <a:t>Defining </a:t>
            </a:r>
            <a:r>
              <a:rPr lang="en-US" b="1" dirty="0" smtClean="0">
                <a:latin typeface="Corbel"/>
                <a:cs typeface="Corbel"/>
              </a:rPr>
              <a:t>AUTONOMY</a:t>
            </a:r>
            <a:endParaRPr lang="en-US" b="1" dirty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b="1" dirty="0" smtClean="0">
                <a:latin typeface="Corbel"/>
                <a:cs typeface="Corbel"/>
              </a:rPr>
              <a:t>“And </a:t>
            </a:r>
            <a:r>
              <a:rPr lang="en-US" sz="3000" b="1" dirty="0">
                <a:latin typeface="Corbel"/>
                <a:cs typeface="Corbel"/>
              </a:rPr>
              <a:t>when they had appointed elders for them in every church, </a:t>
            </a:r>
            <a:r>
              <a:rPr lang="en-US" sz="3000" b="1" dirty="0" smtClean="0">
                <a:latin typeface="Corbel"/>
                <a:cs typeface="Corbel"/>
              </a:rPr>
              <a:t>…” Acts 14.23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3000" b="1" dirty="0">
              <a:latin typeface="Corbel"/>
              <a:cs typeface="Corbel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b="1" dirty="0">
                <a:latin typeface="Corbel"/>
                <a:cs typeface="Corbel"/>
              </a:rPr>
              <a:t>“This is why I left you in Crete, so that you might put what remained into order, and appoint elders in every town as I directed </a:t>
            </a:r>
            <a:r>
              <a:rPr lang="en-US" sz="3000" b="1" dirty="0" smtClean="0">
                <a:latin typeface="Corbel"/>
                <a:cs typeface="Corbel"/>
              </a:rPr>
              <a:t>you…” Titus 1.5</a:t>
            </a:r>
            <a:endParaRPr lang="en-US" sz="3000" b="1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384244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BA35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Corbel"/>
                <a:cs typeface="Corbel"/>
              </a:rPr>
              <a:t>Defining </a:t>
            </a:r>
            <a:r>
              <a:rPr lang="en-US" b="1" dirty="0" smtClean="0">
                <a:latin typeface="Corbel"/>
                <a:cs typeface="Corbel"/>
              </a:rPr>
              <a:t>AUTONOMY</a:t>
            </a:r>
            <a:endParaRPr lang="en-US" b="1" dirty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b="1" dirty="0" smtClean="0">
                <a:latin typeface="Corbel"/>
                <a:cs typeface="Corbel"/>
              </a:rPr>
              <a:t>“And </a:t>
            </a:r>
            <a:r>
              <a:rPr lang="en-US" sz="3000" b="1" dirty="0">
                <a:latin typeface="Corbel"/>
                <a:cs typeface="Corbel"/>
              </a:rPr>
              <a:t>when they had appointed </a:t>
            </a:r>
            <a:r>
              <a:rPr lang="en-US" sz="3000" b="1" u="sng" dirty="0">
                <a:latin typeface="Corbel"/>
                <a:cs typeface="Corbel"/>
              </a:rPr>
              <a:t>elders</a:t>
            </a:r>
            <a:r>
              <a:rPr lang="en-US" sz="3000" b="1" dirty="0">
                <a:latin typeface="Corbel"/>
                <a:cs typeface="Corbel"/>
              </a:rPr>
              <a:t> for them in every church, with prayer and fasting they committed them to the Lord in whom they had believed</a:t>
            </a:r>
            <a:r>
              <a:rPr lang="en-US" sz="3000" b="1" dirty="0" smtClean="0">
                <a:latin typeface="Corbel"/>
                <a:cs typeface="Corbel"/>
              </a:rPr>
              <a:t>.” Acts 14.23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3000" b="1" dirty="0">
              <a:latin typeface="Corbel"/>
              <a:cs typeface="Corbel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b="1" dirty="0">
                <a:latin typeface="Corbel"/>
                <a:cs typeface="Corbel"/>
              </a:rPr>
              <a:t>“This is why I left you in Crete, so that you might put what remained into order, and appoint </a:t>
            </a:r>
            <a:r>
              <a:rPr lang="en-US" sz="3000" b="1" u="sng" dirty="0">
                <a:latin typeface="Corbel"/>
                <a:cs typeface="Corbel"/>
              </a:rPr>
              <a:t>elders</a:t>
            </a:r>
            <a:r>
              <a:rPr lang="en-US" sz="3000" b="1" dirty="0">
                <a:latin typeface="Corbel"/>
                <a:cs typeface="Corbel"/>
              </a:rPr>
              <a:t> in every town as I directed </a:t>
            </a:r>
            <a:r>
              <a:rPr lang="en-US" sz="3000" b="1" dirty="0" smtClean="0">
                <a:latin typeface="Corbel"/>
                <a:cs typeface="Corbel"/>
              </a:rPr>
              <a:t>you…” Titus 1.5</a:t>
            </a:r>
            <a:endParaRPr lang="en-US" sz="3000" b="1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74317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BA35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Corbel"/>
                <a:cs typeface="Corbel"/>
              </a:rPr>
              <a:t>Defining </a:t>
            </a:r>
            <a:r>
              <a:rPr lang="en-US" b="1" dirty="0" smtClean="0">
                <a:latin typeface="Corbel"/>
                <a:cs typeface="Corbel"/>
              </a:rPr>
              <a:t>AUTONOMY</a:t>
            </a:r>
            <a:endParaRPr lang="en-US" b="1" dirty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b="1" dirty="0" smtClean="0">
                <a:latin typeface="Corbel"/>
                <a:cs typeface="Corbel"/>
              </a:rPr>
              <a:t>“Now </a:t>
            </a:r>
            <a:r>
              <a:rPr lang="en-US" sz="3000" b="1" dirty="0">
                <a:latin typeface="Corbel"/>
                <a:cs typeface="Corbel"/>
              </a:rPr>
              <a:t>from Miletus he sent to Ephesus and called the </a:t>
            </a:r>
            <a:r>
              <a:rPr lang="en-US" sz="3000" b="1" u="sng" dirty="0">
                <a:latin typeface="Corbel"/>
                <a:cs typeface="Corbel"/>
              </a:rPr>
              <a:t>elders</a:t>
            </a:r>
            <a:r>
              <a:rPr lang="en-US" sz="3000" b="1" dirty="0">
                <a:latin typeface="Corbel"/>
                <a:cs typeface="Corbel"/>
              </a:rPr>
              <a:t> of the church to come to him</a:t>
            </a:r>
            <a:r>
              <a:rPr lang="en-US" sz="3000" b="1" dirty="0" smtClean="0">
                <a:latin typeface="Corbel"/>
                <a:cs typeface="Corbel"/>
              </a:rPr>
              <a:t>.” Acts 20.17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3000" b="1" dirty="0">
              <a:latin typeface="Corbel"/>
              <a:cs typeface="Corbel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b="1" dirty="0" smtClean="0">
                <a:latin typeface="Corbel"/>
                <a:cs typeface="Corbel"/>
              </a:rPr>
              <a:t>“Pay </a:t>
            </a:r>
            <a:r>
              <a:rPr lang="en-US" sz="3000" b="1" dirty="0">
                <a:latin typeface="Corbel"/>
                <a:cs typeface="Corbel"/>
              </a:rPr>
              <a:t>careful attention to </a:t>
            </a:r>
            <a:r>
              <a:rPr lang="en-US" sz="3000" b="1" u="sng" dirty="0">
                <a:latin typeface="Corbel"/>
                <a:cs typeface="Corbel"/>
              </a:rPr>
              <a:t>yourselves</a:t>
            </a:r>
            <a:r>
              <a:rPr lang="en-US" sz="3000" b="1" dirty="0">
                <a:latin typeface="Corbel"/>
                <a:cs typeface="Corbel"/>
              </a:rPr>
              <a:t> and to all the flock, in which the Holy Spirit has made you </a:t>
            </a:r>
            <a:r>
              <a:rPr lang="en-US" sz="3000" b="1" u="sng" dirty="0">
                <a:latin typeface="Corbel"/>
                <a:cs typeface="Corbel"/>
              </a:rPr>
              <a:t>overseers</a:t>
            </a:r>
            <a:r>
              <a:rPr lang="en-US" sz="3000" b="1" dirty="0">
                <a:latin typeface="Corbel"/>
                <a:cs typeface="Corbel"/>
              </a:rPr>
              <a:t>, to care for the church of God</a:t>
            </a:r>
            <a:r>
              <a:rPr lang="en-US" sz="3000" b="1" dirty="0" smtClean="0">
                <a:latin typeface="Corbel"/>
                <a:cs typeface="Corbel"/>
              </a:rPr>
              <a:t>, </a:t>
            </a:r>
            <a:r>
              <a:rPr lang="en-US" sz="3000" b="1" dirty="0">
                <a:latin typeface="Corbel"/>
                <a:cs typeface="Corbel"/>
              </a:rPr>
              <a:t>which he obtained with his own blood</a:t>
            </a:r>
            <a:r>
              <a:rPr lang="en-US" sz="3000" b="1" dirty="0" smtClean="0">
                <a:latin typeface="Corbel"/>
                <a:cs typeface="Corbel"/>
              </a:rPr>
              <a:t>.” Acts 20.28</a:t>
            </a:r>
            <a:endParaRPr lang="en-US" sz="3000" b="1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467257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BA35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Corbel"/>
                <a:cs typeface="Corbel"/>
              </a:rPr>
              <a:t>Defining </a:t>
            </a:r>
            <a:r>
              <a:rPr lang="en-US" b="1" dirty="0" smtClean="0">
                <a:latin typeface="Corbel"/>
                <a:cs typeface="Corbel"/>
              </a:rPr>
              <a:t>AUTONOMY</a:t>
            </a:r>
            <a:endParaRPr lang="en-US" b="1" dirty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b="1" dirty="0">
                <a:latin typeface="Corbel"/>
                <a:cs typeface="Corbel"/>
              </a:rPr>
              <a:t>“We ask you, brothers, to respect </a:t>
            </a:r>
            <a:r>
              <a:rPr lang="en-US" sz="3000" b="1" u="sng" dirty="0">
                <a:latin typeface="Corbel"/>
                <a:cs typeface="Corbel"/>
              </a:rPr>
              <a:t>those</a:t>
            </a:r>
            <a:r>
              <a:rPr lang="en-US" sz="3000" b="1" dirty="0">
                <a:latin typeface="Corbel"/>
                <a:cs typeface="Corbel"/>
              </a:rPr>
              <a:t> who labor among you and are over you in the Lord and admonish you</a:t>
            </a:r>
            <a:r>
              <a:rPr lang="en-US" sz="3000" b="1" dirty="0" smtClean="0">
                <a:latin typeface="Corbel"/>
                <a:cs typeface="Corbel"/>
              </a:rPr>
              <a:t>,</a:t>
            </a:r>
            <a:r>
              <a:rPr lang="en-US" sz="3000" b="1" dirty="0">
                <a:latin typeface="Corbel"/>
                <a:cs typeface="Corbel"/>
              </a:rPr>
              <a:t> and to esteem </a:t>
            </a:r>
            <a:r>
              <a:rPr lang="en-US" sz="3000" b="1" u="sng" dirty="0">
                <a:latin typeface="Corbel"/>
                <a:cs typeface="Corbel"/>
              </a:rPr>
              <a:t>them</a:t>
            </a:r>
            <a:r>
              <a:rPr lang="en-US" sz="3000" b="1" dirty="0">
                <a:latin typeface="Corbel"/>
                <a:cs typeface="Corbel"/>
              </a:rPr>
              <a:t> very highly in love because of </a:t>
            </a:r>
            <a:r>
              <a:rPr lang="en-US" sz="3000" b="1" u="sng" dirty="0">
                <a:latin typeface="Corbel"/>
                <a:cs typeface="Corbel"/>
              </a:rPr>
              <a:t>their</a:t>
            </a:r>
            <a:r>
              <a:rPr lang="en-US" sz="3000" b="1" dirty="0">
                <a:latin typeface="Corbel"/>
                <a:cs typeface="Corbel"/>
              </a:rPr>
              <a:t> work. Be at peace among yourselves</a:t>
            </a:r>
            <a:r>
              <a:rPr lang="en-US" sz="3000" b="1" dirty="0" smtClean="0">
                <a:latin typeface="Corbel"/>
                <a:cs typeface="Corbel"/>
              </a:rPr>
              <a:t>.” 1 Thess. 5.12-13</a:t>
            </a:r>
            <a:endParaRPr lang="en-US" sz="3000" b="1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262508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BA35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Corbel"/>
                <a:cs typeface="Corbel"/>
              </a:rPr>
              <a:t>Defining </a:t>
            </a:r>
            <a:r>
              <a:rPr lang="en-US" b="1" dirty="0" smtClean="0">
                <a:latin typeface="Corbel"/>
                <a:cs typeface="Corbel"/>
              </a:rPr>
              <a:t>AUTONOMY</a:t>
            </a:r>
            <a:endParaRPr lang="en-US" b="1" dirty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b="1" dirty="0">
                <a:latin typeface="Corbel"/>
                <a:cs typeface="Corbel"/>
              </a:rPr>
              <a:t>“Obey your </a:t>
            </a:r>
            <a:r>
              <a:rPr lang="en-US" sz="3000" b="1" u="sng" dirty="0">
                <a:latin typeface="Corbel"/>
                <a:cs typeface="Corbel"/>
              </a:rPr>
              <a:t>leaders</a:t>
            </a:r>
            <a:r>
              <a:rPr lang="en-US" sz="3000" b="1" dirty="0">
                <a:latin typeface="Corbel"/>
                <a:cs typeface="Corbel"/>
              </a:rPr>
              <a:t> and submit to </a:t>
            </a:r>
            <a:r>
              <a:rPr lang="en-US" sz="3000" b="1" u="sng" dirty="0">
                <a:latin typeface="Corbel"/>
                <a:cs typeface="Corbel"/>
              </a:rPr>
              <a:t>them</a:t>
            </a:r>
            <a:r>
              <a:rPr lang="en-US" sz="3000" b="1" dirty="0">
                <a:latin typeface="Corbel"/>
                <a:cs typeface="Corbel"/>
              </a:rPr>
              <a:t>, for </a:t>
            </a:r>
            <a:r>
              <a:rPr lang="en-US" sz="3000" b="1" u="sng" dirty="0">
                <a:latin typeface="Corbel"/>
                <a:cs typeface="Corbel"/>
              </a:rPr>
              <a:t>they</a:t>
            </a:r>
            <a:r>
              <a:rPr lang="en-US" sz="3000" b="1" dirty="0">
                <a:latin typeface="Corbel"/>
                <a:cs typeface="Corbel"/>
              </a:rPr>
              <a:t> are keeping watch over your souls, as </a:t>
            </a:r>
            <a:r>
              <a:rPr lang="en-US" sz="3000" b="1" u="sng" dirty="0">
                <a:latin typeface="Corbel"/>
                <a:cs typeface="Corbel"/>
              </a:rPr>
              <a:t>those</a:t>
            </a:r>
            <a:r>
              <a:rPr lang="en-US" sz="3000" b="1" dirty="0">
                <a:latin typeface="Corbel"/>
                <a:cs typeface="Corbel"/>
              </a:rPr>
              <a:t> who will have to give an account. Let </a:t>
            </a:r>
            <a:r>
              <a:rPr lang="en-US" sz="3000" b="1" u="sng" dirty="0">
                <a:latin typeface="Corbel"/>
                <a:cs typeface="Corbel"/>
              </a:rPr>
              <a:t>them</a:t>
            </a:r>
            <a:r>
              <a:rPr lang="en-US" sz="3000" b="1" dirty="0">
                <a:latin typeface="Corbel"/>
                <a:cs typeface="Corbel"/>
              </a:rPr>
              <a:t> do this with joy and not with groaning, for that would be of no advantage to you</a:t>
            </a:r>
            <a:r>
              <a:rPr lang="en-US" sz="3000" b="1" dirty="0" smtClean="0">
                <a:latin typeface="Corbel"/>
                <a:cs typeface="Corbel"/>
              </a:rPr>
              <a:t>.” Heb. 13.17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3000" b="1" dirty="0">
              <a:latin typeface="Corbel"/>
              <a:cs typeface="Corbel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b="1" dirty="0" smtClean="0">
                <a:latin typeface="Corbel"/>
                <a:cs typeface="Corbel"/>
              </a:rPr>
              <a:t>“And </a:t>
            </a:r>
            <a:r>
              <a:rPr lang="en-US" sz="3000" b="1" dirty="0">
                <a:latin typeface="Corbel"/>
                <a:cs typeface="Corbel"/>
              </a:rPr>
              <a:t>they did so, sending it to the </a:t>
            </a:r>
            <a:r>
              <a:rPr lang="en-US" sz="3000" b="1" u="sng" dirty="0">
                <a:latin typeface="Corbel"/>
                <a:cs typeface="Corbel"/>
              </a:rPr>
              <a:t>elders</a:t>
            </a:r>
            <a:r>
              <a:rPr lang="en-US" sz="3000" b="1" dirty="0">
                <a:latin typeface="Corbel"/>
                <a:cs typeface="Corbel"/>
              </a:rPr>
              <a:t> by the hand of Barnabas and Saul</a:t>
            </a:r>
            <a:r>
              <a:rPr lang="en-US" sz="3000" b="1" dirty="0" smtClean="0">
                <a:latin typeface="Corbel"/>
                <a:cs typeface="Corbel"/>
              </a:rPr>
              <a:t>.” Acts 11.30</a:t>
            </a:r>
            <a:endParaRPr lang="en-US" sz="3000" b="1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40549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BA35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Corbel"/>
                <a:cs typeface="Corbel"/>
              </a:rPr>
              <a:t>Defining </a:t>
            </a:r>
            <a:r>
              <a:rPr lang="en-US" b="1" dirty="0" smtClean="0">
                <a:latin typeface="Corbel"/>
                <a:cs typeface="Corbel"/>
              </a:rPr>
              <a:t>AUTONOMY</a:t>
            </a:r>
            <a:endParaRPr lang="en-US" b="1" dirty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b="1" dirty="0">
                <a:latin typeface="Corbel"/>
                <a:cs typeface="Corbel"/>
              </a:rPr>
              <a:t>“So I exhort the </a:t>
            </a:r>
            <a:r>
              <a:rPr lang="en-US" sz="3000" b="1" u="sng" dirty="0">
                <a:latin typeface="Corbel"/>
                <a:cs typeface="Corbel"/>
              </a:rPr>
              <a:t>elders</a:t>
            </a:r>
            <a:r>
              <a:rPr lang="en-US" sz="3000" b="1" dirty="0">
                <a:latin typeface="Corbel"/>
                <a:cs typeface="Corbel"/>
              </a:rPr>
              <a:t> among you, as a fellow elder and a witness of the sufferings of Christ, as well as a partaker in the glory that is going to be </a:t>
            </a:r>
            <a:r>
              <a:rPr lang="en-US" sz="3000" b="1" dirty="0" smtClean="0">
                <a:latin typeface="Corbel"/>
                <a:cs typeface="Corbel"/>
              </a:rPr>
              <a:t>revealed: shepherd </a:t>
            </a:r>
            <a:r>
              <a:rPr lang="en-US" sz="3000" b="1" dirty="0">
                <a:latin typeface="Corbel"/>
                <a:cs typeface="Corbel"/>
              </a:rPr>
              <a:t>the flock of God that is among you, exercising oversight</a:t>
            </a:r>
            <a:r>
              <a:rPr lang="en-US" sz="3000" b="1" dirty="0" smtClean="0">
                <a:latin typeface="Corbel"/>
                <a:cs typeface="Corbel"/>
              </a:rPr>
              <a:t>,</a:t>
            </a:r>
            <a:r>
              <a:rPr lang="en-US" sz="3000" b="1" dirty="0">
                <a:latin typeface="Corbel"/>
                <a:cs typeface="Corbel"/>
              </a:rPr>
              <a:t> </a:t>
            </a:r>
            <a:r>
              <a:rPr lang="en-US" sz="3000" b="1" dirty="0" smtClean="0">
                <a:latin typeface="Corbel"/>
                <a:cs typeface="Corbel"/>
              </a:rPr>
              <a:t>not </a:t>
            </a:r>
            <a:r>
              <a:rPr lang="en-US" sz="3000" b="1" dirty="0">
                <a:latin typeface="Corbel"/>
                <a:cs typeface="Corbel"/>
              </a:rPr>
              <a:t>under compulsion, but willingly, as God would have you</a:t>
            </a:r>
            <a:r>
              <a:rPr lang="en-US" sz="3000" b="1" dirty="0" smtClean="0">
                <a:latin typeface="Corbel"/>
                <a:cs typeface="Corbel"/>
              </a:rPr>
              <a:t>;</a:t>
            </a:r>
            <a:r>
              <a:rPr lang="en-US" sz="3000" b="1" dirty="0">
                <a:latin typeface="Corbel"/>
                <a:cs typeface="Corbel"/>
              </a:rPr>
              <a:t> </a:t>
            </a:r>
            <a:r>
              <a:rPr lang="en-US" sz="3000" b="1" dirty="0" smtClean="0">
                <a:latin typeface="Corbel"/>
                <a:cs typeface="Corbel"/>
              </a:rPr>
              <a:t>not </a:t>
            </a:r>
            <a:r>
              <a:rPr lang="en-US" sz="3000" b="1" dirty="0">
                <a:latin typeface="Corbel"/>
                <a:cs typeface="Corbel"/>
              </a:rPr>
              <a:t>for shameful gain, but eagerly</a:t>
            </a:r>
            <a:r>
              <a:rPr lang="en-US" sz="3000" b="1" dirty="0" smtClean="0">
                <a:latin typeface="Corbel"/>
                <a:cs typeface="Corbel"/>
              </a:rPr>
              <a:t>;</a:t>
            </a:r>
            <a:r>
              <a:rPr lang="en-US" sz="3000" b="1" dirty="0">
                <a:latin typeface="Corbel"/>
                <a:cs typeface="Corbel"/>
              </a:rPr>
              <a:t> not domineering over those in your charge, but being examples to the flock</a:t>
            </a:r>
            <a:r>
              <a:rPr lang="en-US" sz="3000" b="1" dirty="0" smtClean="0">
                <a:latin typeface="Corbel"/>
                <a:cs typeface="Corbel"/>
              </a:rPr>
              <a:t>.” 1 Peter 5.1-3 </a:t>
            </a:r>
            <a:endParaRPr lang="en-US" sz="3000" b="1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506546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BA35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Corbel"/>
                <a:cs typeface="Corbel"/>
              </a:rPr>
              <a:t>Defining </a:t>
            </a:r>
            <a:r>
              <a:rPr lang="en-US" b="1" dirty="0" smtClean="0">
                <a:latin typeface="Corbel"/>
                <a:cs typeface="Corbel"/>
              </a:rPr>
              <a:t>AUTONOMY</a:t>
            </a:r>
            <a:endParaRPr lang="en-US" b="1" dirty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The need for church autonomy: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Because </a:t>
            </a:r>
            <a:r>
              <a:rPr lang="en-US" b="1" dirty="0">
                <a:latin typeface="Corbel"/>
                <a:cs typeface="Corbel"/>
              </a:rPr>
              <a:t>we have an example within God’s word: 2 Tim. 1.13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Each local </a:t>
            </a:r>
            <a:r>
              <a:rPr lang="en-US" b="1" dirty="0">
                <a:latin typeface="Corbel"/>
                <a:cs typeface="Corbel"/>
              </a:rPr>
              <a:t>church is free from the control of any other organization.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Autonomy PROTECTS the body of Christ </a:t>
            </a:r>
            <a:r>
              <a:rPr lang="en-US" b="1" dirty="0">
                <a:latin typeface="Corbel"/>
                <a:cs typeface="Corbel"/>
              </a:rPr>
              <a:t>from </a:t>
            </a:r>
            <a:r>
              <a:rPr lang="en-US" b="1" dirty="0" smtClean="0">
                <a:latin typeface="Corbel"/>
                <a:cs typeface="Corbel"/>
              </a:rPr>
              <a:t>apostasy: Rev</a:t>
            </a:r>
            <a:r>
              <a:rPr lang="en-US" b="1" dirty="0">
                <a:latin typeface="Corbel"/>
                <a:cs typeface="Corbel"/>
              </a:rPr>
              <a:t>. 2; 3; 1 Cor. 5.1, 6-7</a:t>
            </a:r>
          </a:p>
        </p:txBody>
      </p:sp>
    </p:spTree>
    <p:extLst>
      <p:ext uri="{BB962C8B-B14F-4D97-AF65-F5344CB8AC3E}">
        <p14:creationId xmlns:p14="http://schemas.microsoft.com/office/powerpoint/2010/main" val="1559056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2347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BA35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Corbel"/>
                <a:cs typeface="Corbel"/>
              </a:rPr>
              <a:t>Defining </a:t>
            </a:r>
            <a:r>
              <a:rPr lang="en-US" b="1" dirty="0" smtClean="0">
                <a:latin typeface="Corbel"/>
                <a:cs typeface="Corbel"/>
              </a:rPr>
              <a:t>AUTONOMY</a:t>
            </a:r>
            <a:endParaRPr lang="en-US" b="1" dirty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latin typeface="Corbel"/>
                <a:cs typeface="Corbel"/>
              </a:rPr>
              <a:t>What church autonomy is not: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Allow </a:t>
            </a:r>
            <a:r>
              <a:rPr lang="en-US" b="1" dirty="0">
                <a:latin typeface="Corbel"/>
                <a:cs typeface="Corbel"/>
              </a:rPr>
              <a:t>for our own laws; we must still abide by God’s law: 1 Cor. 4.16-17; 2 Thess. 2.15; 2 Tim. </a:t>
            </a:r>
            <a:r>
              <a:rPr lang="en-US" b="1" dirty="0" smtClean="0">
                <a:latin typeface="Corbel"/>
                <a:cs typeface="Corbel"/>
              </a:rPr>
              <a:t>2.13</a:t>
            </a:r>
            <a:endParaRPr lang="en-US" b="1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159122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BA35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Corbel"/>
                <a:cs typeface="Corbel"/>
              </a:rPr>
              <a:t>Defining </a:t>
            </a:r>
            <a:r>
              <a:rPr lang="en-US" b="1" dirty="0" smtClean="0">
                <a:latin typeface="Corbel"/>
                <a:cs typeface="Corbel"/>
              </a:rPr>
              <a:t>AUTONOMY</a:t>
            </a:r>
            <a:endParaRPr lang="en-US" b="1" dirty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600" b="1" dirty="0">
                <a:latin typeface="Corbel"/>
                <a:cs typeface="Corbel"/>
              </a:rPr>
              <a:t>A local church may lose its autonomy: If the church </a:t>
            </a:r>
            <a:r>
              <a:rPr lang="en-US" sz="3600" b="1" dirty="0" smtClean="0">
                <a:latin typeface="Corbel"/>
                <a:cs typeface="Corbel"/>
              </a:rPr>
              <a:t>SURRENDERS herself </a:t>
            </a:r>
            <a:r>
              <a:rPr lang="en-US" sz="3600" b="1" dirty="0">
                <a:latin typeface="Corbel"/>
                <a:cs typeface="Corbel"/>
              </a:rPr>
              <a:t>to another eldership or organization</a:t>
            </a:r>
            <a:r>
              <a:rPr lang="en-US" sz="3600" b="1" dirty="0" smtClean="0">
                <a:latin typeface="Corbel"/>
                <a:cs typeface="Corbel"/>
              </a:rPr>
              <a:t>.</a:t>
            </a:r>
            <a:endParaRPr lang="en-US" sz="3600" b="1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294730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BA35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Corbel"/>
                <a:cs typeface="Corbel"/>
              </a:rPr>
              <a:t>Defining </a:t>
            </a:r>
            <a:r>
              <a:rPr lang="en-US" b="1" dirty="0" smtClean="0">
                <a:latin typeface="Corbel"/>
                <a:cs typeface="Corbel"/>
              </a:rPr>
              <a:t>BOUNDARIES</a:t>
            </a:r>
            <a:endParaRPr lang="en-US" b="1" dirty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Local churches </a:t>
            </a:r>
            <a:r>
              <a:rPr lang="en-US" b="1" dirty="0">
                <a:latin typeface="Corbel"/>
                <a:cs typeface="Corbel"/>
              </a:rPr>
              <a:t>had their own </a:t>
            </a:r>
            <a:r>
              <a:rPr lang="en-US" b="1" dirty="0" smtClean="0">
                <a:latin typeface="Corbel"/>
                <a:cs typeface="Corbel"/>
              </a:rPr>
              <a:t>ELDERSHIP: Acts 15.4; 20.17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“…appointed </a:t>
            </a:r>
            <a:r>
              <a:rPr lang="en-US" b="1" dirty="0">
                <a:latin typeface="Corbel"/>
                <a:cs typeface="Corbel"/>
              </a:rPr>
              <a:t>elders for them in every </a:t>
            </a:r>
            <a:r>
              <a:rPr lang="en-US" b="1" dirty="0" smtClean="0">
                <a:latin typeface="Corbel"/>
                <a:cs typeface="Corbel"/>
              </a:rPr>
              <a:t>church…”: Acts 14.23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“…</a:t>
            </a:r>
            <a:r>
              <a:rPr lang="en-US" b="1" dirty="0">
                <a:latin typeface="Corbel"/>
                <a:cs typeface="Corbel"/>
              </a:rPr>
              <a:t>shepherd the flock of God that is among </a:t>
            </a:r>
            <a:r>
              <a:rPr lang="en-US" b="1" dirty="0" smtClean="0">
                <a:latin typeface="Corbel"/>
                <a:cs typeface="Corbel"/>
              </a:rPr>
              <a:t>you…”: 1 Peter 5.2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990840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BA35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Corbel"/>
                <a:cs typeface="Corbel"/>
              </a:rPr>
              <a:t>Defining </a:t>
            </a:r>
            <a:r>
              <a:rPr lang="en-US" b="1" dirty="0" smtClean="0">
                <a:latin typeface="Corbel"/>
                <a:cs typeface="Corbel"/>
              </a:rPr>
              <a:t>BOUNDARIES</a:t>
            </a:r>
            <a:endParaRPr lang="en-US" b="1" dirty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Local churches DETERMINED fellowship</a:t>
            </a:r>
            <a:r>
              <a:rPr lang="en-US" b="1" dirty="0">
                <a:latin typeface="Corbel"/>
                <a:cs typeface="Corbel"/>
              </a:rPr>
              <a:t>: Acts </a:t>
            </a:r>
            <a:r>
              <a:rPr lang="en-US" b="1" dirty="0" smtClean="0">
                <a:latin typeface="Corbel"/>
                <a:cs typeface="Corbel"/>
              </a:rPr>
              <a:t>9.26; </a:t>
            </a:r>
            <a:r>
              <a:rPr lang="en-US" b="1" dirty="0">
                <a:latin typeface="Corbel"/>
                <a:cs typeface="Corbel"/>
              </a:rPr>
              <a:t>Acts </a:t>
            </a:r>
            <a:r>
              <a:rPr lang="en-US" b="1" dirty="0" smtClean="0">
                <a:latin typeface="Corbel"/>
                <a:cs typeface="Corbel"/>
              </a:rPr>
              <a:t>18.27</a:t>
            </a:r>
            <a:endParaRPr lang="en-US" b="1" dirty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Local churches had </a:t>
            </a:r>
            <a:r>
              <a:rPr lang="en-US" b="1" dirty="0">
                <a:latin typeface="Corbel"/>
                <a:cs typeface="Corbel"/>
              </a:rPr>
              <a:t>a </a:t>
            </a:r>
            <a:r>
              <a:rPr lang="en-US" b="1" dirty="0" smtClean="0">
                <a:latin typeface="Corbel"/>
                <a:cs typeface="Corbel"/>
              </a:rPr>
              <a:t>COMMON treasury</a:t>
            </a:r>
            <a:r>
              <a:rPr lang="en-US" b="1" dirty="0">
                <a:latin typeface="Corbel"/>
                <a:cs typeface="Corbel"/>
              </a:rPr>
              <a:t>: 1 Cor. 16.1</a:t>
            </a:r>
            <a:r>
              <a:rPr lang="en-US" b="1" dirty="0" smtClean="0">
                <a:latin typeface="Corbel"/>
                <a:cs typeface="Corbel"/>
              </a:rPr>
              <a:t>-3; </a:t>
            </a:r>
            <a:r>
              <a:rPr lang="en-US" b="1" dirty="0">
                <a:latin typeface="Corbel"/>
                <a:cs typeface="Corbel"/>
              </a:rPr>
              <a:t>Phil. 4.15-</a:t>
            </a:r>
            <a:r>
              <a:rPr lang="en-US" b="1" dirty="0" smtClean="0">
                <a:latin typeface="Corbel"/>
                <a:cs typeface="Corbel"/>
              </a:rPr>
              <a:t>16</a:t>
            </a:r>
            <a:endParaRPr lang="en-US" b="1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361083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BA35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Corbel"/>
                <a:cs typeface="Corbel"/>
              </a:rPr>
              <a:t>Defining </a:t>
            </a:r>
            <a:r>
              <a:rPr lang="en-US" b="1" dirty="0" smtClean="0">
                <a:latin typeface="Corbel"/>
                <a:cs typeface="Corbel"/>
              </a:rPr>
              <a:t>BOUNDARIES</a:t>
            </a:r>
            <a:endParaRPr lang="en-US" b="1" dirty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Local churches SUPPORTED preachers </a:t>
            </a:r>
            <a:r>
              <a:rPr lang="en-US" b="1" dirty="0">
                <a:latin typeface="Corbel"/>
                <a:cs typeface="Corbel"/>
              </a:rPr>
              <a:t>(both their own and abroad): 1 Cor. 9.7-14; 2 Cor. 11.8-</a:t>
            </a:r>
            <a:r>
              <a:rPr lang="en-US" b="1" dirty="0" smtClean="0">
                <a:latin typeface="Corbel"/>
                <a:cs typeface="Corbel"/>
              </a:rPr>
              <a:t>9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Local churches took </a:t>
            </a:r>
            <a:r>
              <a:rPr lang="en-US" b="1" dirty="0">
                <a:latin typeface="Corbel"/>
                <a:cs typeface="Corbel"/>
              </a:rPr>
              <a:t>care of their own needy </a:t>
            </a:r>
            <a:r>
              <a:rPr lang="en-US" b="1" dirty="0" smtClean="0">
                <a:latin typeface="Corbel"/>
                <a:cs typeface="Corbel"/>
              </a:rPr>
              <a:t>SAINTS: </a:t>
            </a:r>
            <a:r>
              <a:rPr lang="en-US" b="1" dirty="0">
                <a:latin typeface="Corbel"/>
                <a:cs typeface="Corbel"/>
              </a:rPr>
              <a:t>Acts 2.44-45; 6.1-7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Local churches sent </a:t>
            </a:r>
            <a:r>
              <a:rPr lang="en-US" b="1" dirty="0">
                <a:latin typeface="Corbel"/>
                <a:cs typeface="Corbel"/>
              </a:rPr>
              <a:t>relief to needy </a:t>
            </a:r>
            <a:r>
              <a:rPr lang="en-US" b="1" dirty="0" smtClean="0">
                <a:latin typeface="Corbel"/>
                <a:cs typeface="Corbel"/>
              </a:rPr>
              <a:t>BRETHREN in </a:t>
            </a:r>
            <a:r>
              <a:rPr lang="en-US" b="1" dirty="0">
                <a:latin typeface="Corbel"/>
                <a:cs typeface="Corbel"/>
              </a:rPr>
              <a:t>other congregations: Acts 11.27-</a:t>
            </a:r>
            <a:r>
              <a:rPr lang="en-US" b="1" dirty="0" smtClean="0">
                <a:latin typeface="Corbel"/>
                <a:cs typeface="Corbel"/>
              </a:rPr>
              <a:t>30</a:t>
            </a:r>
            <a:endParaRPr lang="en-US" b="1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005779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BA35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Corbel"/>
                <a:cs typeface="Corbel"/>
              </a:rPr>
              <a:t>Defining </a:t>
            </a:r>
            <a:r>
              <a:rPr lang="en-US" b="1" dirty="0" smtClean="0">
                <a:latin typeface="Corbel"/>
                <a:cs typeface="Corbel"/>
              </a:rPr>
              <a:t>BOUNDARIES</a:t>
            </a:r>
            <a:endParaRPr lang="en-US" b="1" dirty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Local churches EDIFIED their </a:t>
            </a:r>
            <a:r>
              <a:rPr lang="en-US" b="1" dirty="0">
                <a:latin typeface="Corbel"/>
                <a:cs typeface="Corbel"/>
              </a:rPr>
              <a:t>own: Acts 13.1; Eph. </a:t>
            </a:r>
            <a:r>
              <a:rPr lang="en-US" b="1" smtClean="0">
                <a:latin typeface="Corbel"/>
                <a:cs typeface="Corbel"/>
              </a:rPr>
              <a:t>4.11-</a:t>
            </a:r>
            <a:r>
              <a:rPr lang="en-US" b="1" dirty="0">
                <a:latin typeface="Corbel"/>
                <a:cs typeface="Corbel"/>
              </a:rPr>
              <a:t>16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Local churches ASSEMBLED and </a:t>
            </a:r>
            <a:r>
              <a:rPr lang="en-US" b="1" dirty="0">
                <a:latin typeface="Corbel"/>
                <a:cs typeface="Corbel"/>
              </a:rPr>
              <a:t>worshipped: Acts 11.26; 20.7; 1 Cor. 11, 14; Eph. 5.19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Local churches managed </a:t>
            </a:r>
            <a:r>
              <a:rPr lang="en-US" b="1" dirty="0">
                <a:latin typeface="Corbel"/>
                <a:cs typeface="Corbel"/>
              </a:rPr>
              <a:t>their own affairs in matters of </a:t>
            </a:r>
            <a:r>
              <a:rPr lang="en-US" b="1" dirty="0" smtClean="0">
                <a:latin typeface="Corbel"/>
                <a:cs typeface="Corbel"/>
              </a:rPr>
              <a:t>JUDGMENT and EXPEDIENCY.</a:t>
            </a:r>
            <a:endParaRPr lang="en-US" b="1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660623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BA35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Corbel"/>
                <a:cs typeface="Corbel"/>
              </a:rPr>
              <a:t>Did </a:t>
            </a:r>
            <a:r>
              <a:rPr lang="en-US" sz="3600" b="1" dirty="0" smtClean="0">
                <a:latin typeface="Corbel"/>
                <a:cs typeface="Corbel"/>
              </a:rPr>
              <a:t>Local Churches Do Anything Else?</a:t>
            </a:r>
            <a:endParaRPr lang="en-US" sz="3600" b="1" dirty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Sports teams?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Kitchens?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Gymnasiums?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Food pantries?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Support orphanages, organizations?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Etc.?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latin typeface="Corbel"/>
                <a:cs typeface="Corbel"/>
              </a:rPr>
              <a:t>Coming Up: What the work of the church is and is not</a:t>
            </a:r>
            <a:r>
              <a:rPr lang="en-US" b="1" dirty="0" smtClean="0">
                <a:latin typeface="Corbel"/>
                <a:cs typeface="Corbe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5642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rbel"/>
                <a:cs typeface="Corbel"/>
              </a:rPr>
              <a:t>God’s Plan Of Salvation</a:t>
            </a:r>
            <a:endParaRPr lang="en-US" b="1" dirty="0">
              <a:latin typeface="Corbel"/>
              <a:cs typeface="Corbel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1733" y="1634067"/>
            <a:ext cx="8229600" cy="4597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 smtClean="0">
                <a:latin typeface="Corbel"/>
                <a:cs typeface="Corbel"/>
              </a:rPr>
              <a:t>Hear: Matt. 10.17</a:t>
            </a:r>
          </a:p>
          <a:p>
            <a:pPr marL="0" indent="0">
              <a:buNone/>
            </a:pPr>
            <a:r>
              <a:rPr lang="en-US" sz="4000" b="1" dirty="0" smtClean="0">
                <a:latin typeface="Corbel"/>
                <a:cs typeface="Corbel"/>
              </a:rPr>
              <a:t>Believe: Acts 16.31</a:t>
            </a:r>
          </a:p>
          <a:p>
            <a:pPr marL="0" indent="0">
              <a:buNone/>
            </a:pPr>
            <a:r>
              <a:rPr lang="en-US" sz="4000" b="1" dirty="0" smtClean="0">
                <a:latin typeface="Corbel"/>
                <a:cs typeface="Corbel"/>
              </a:rPr>
              <a:t>Repent: Acts 17.30</a:t>
            </a:r>
          </a:p>
          <a:p>
            <a:pPr marL="0" indent="0">
              <a:buNone/>
            </a:pPr>
            <a:r>
              <a:rPr lang="en-US" sz="4000" b="1" dirty="0" smtClean="0">
                <a:latin typeface="Corbel"/>
                <a:cs typeface="Corbel"/>
              </a:rPr>
              <a:t>Confess: Rom. 10.9-10</a:t>
            </a:r>
          </a:p>
          <a:p>
            <a:pPr marL="0" indent="0">
              <a:buNone/>
            </a:pPr>
            <a:r>
              <a:rPr lang="en-US" sz="4000" b="1" dirty="0" smtClean="0">
                <a:latin typeface="Corbel"/>
                <a:cs typeface="Corbel"/>
              </a:rPr>
              <a:t>Be immersed: Mark 16.16</a:t>
            </a:r>
          </a:p>
          <a:p>
            <a:pPr marL="0" indent="0">
              <a:buNone/>
            </a:pPr>
            <a:r>
              <a:rPr lang="en-US" sz="4000" b="1" dirty="0" smtClean="0">
                <a:latin typeface="Corbel"/>
                <a:cs typeface="Corbel"/>
              </a:rPr>
              <a:t>Be faithful: Rev. 2.10</a:t>
            </a:r>
            <a:endParaRPr lang="en-US" sz="4000" b="1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257787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Helvetica Neue"/>
                <a:cs typeface="Helvetica Neue"/>
              </a:rPr>
              <a:t>What Do We Mean By Authority?</a:t>
            </a:r>
            <a:endParaRPr lang="en-US" b="1" dirty="0">
              <a:latin typeface="Helvetica Neue"/>
              <a:cs typeface="Helvetica Neu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267" y="1600200"/>
            <a:ext cx="8517467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4800" dirty="0" smtClean="0"/>
              <a:t>Authority: "the power of rule or government," the power of one whose will and commands must be obeyed by others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b="1" dirty="0" smtClean="0"/>
          </a:p>
          <a:p>
            <a:pPr marL="0" indent="0">
              <a:spcBef>
                <a:spcPts val="0"/>
              </a:spcBef>
              <a:buNone/>
            </a:pPr>
            <a:endParaRPr lang="en-US" sz="2000" b="1" dirty="0" smtClean="0"/>
          </a:p>
          <a:p>
            <a:pPr marL="0" indent="0">
              <a:spcBef>
                <a:spcPts val="0"/>
              </a:spcBef>
              <a:buNone/>
            </a:pPr>
            <a:endParaRPr lang="en-US" sz="200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(Vine's Expository Dictionary of New Testament Words)</a:t>
            </a:r>
          </a:p>
        </p:txBody>
      </p:sp>
    </p:spTree>
    <p:extLst>
      <p:ext uri="{BB962C8B-B14F-4D97-AF65-F5344CB8AC3E}">
        <p14:creationId xmlns:p14="http://schemas.microsoft.com/office/powerpoint/2010/main" val="1225196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Helvetica Neue"/>
                <a:cs typeface="Helvetica Neue"/>
              </a:rPr>
              <a:t>Consider The Following:</a:t>
            </a:r>
            <a:endParaRPr lang="en-US" b="1" dirty="0">
              <a:latin typeface="Helvetica Neue"/>
              <a:cs typeface="Helvetica Neu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385233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900" dirty="0" smtClean="0">
                <a:latin typeface="Helvetica Neue"/>
                <a:cs typeface="Helvetica Neue"/>
              </a:rPr>
              <a:t>We need God’s authority for </a:t>
            </a:r>
            <a:r>
              <a:rPr lang="en-US" sz="2900" u="sng" dirty="0" smtClean="0">
                <a:latin typeface="Helvetica Neue"/>
                <a:cs typeface="Helvetica Neue"/>
              </a:rPr>
              <a:t>all</a:t>
            </a:r>
            <a:r>
              <a:rPr lang="en-US" sz="2900" dirty="0" smtClean="0">
                <a:latin typeface="Helvetica Neue"/>
                <a:cs typeface="Helvetica Neue"/>
              </a:rPr>
              <a:t> that we do.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endParaRPr lang="en-US" sz="2900" dirty="0" smtClean="0">
              <a:latin typeface="Helvetica Neue"/>
              <a:cs typeface="Helvetica Neue"/>
            </a:endParaRP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900" dirty="0" smtClean="0">
                <a:latin typeface="Helvetica Neue"/>
                <a:cs typeface="Helvetica Neue"/>
              </a:rPr>
              <a:t>We need God’s authority for </a:t>
            </a:r>
            <a:r>
              <a:rPr lang="en-US" sz="2900" u="sng" dirty="0" smtClean="0">
                <a:latin typeface="Helvetica Neue"/>
                <a:cs typeface="Helvetica Neue"/>
              </a:rPr>
              <a:t>most</a:t>
            </a:r>
            <a:r>
              <a:rPr lang="en-US" sz="2900" dirty="0" smtClean="0">
                <a:latin typeface="Helvetica Neue"/>
                <a:cs typeface="Helvetica Neue"/>
              </a:rPr>
              <a:t> of what we do.</a:t>
            </a:r>
            <a:endParaRPr lang="en-US" sz="2900" dirty="0">
              <a:latin typeface="Helvetica Neue"/>
              <a:cs typeface="Helvetica Neue"/>
            </a:endParaRP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endParaRPr lang="en-US" sz="2900" dirty="0" smtClean="0">
              <a:latin typeface="Helvetica Neue"/>
              <a:cs typeface="Helvetica Neue"/>
            </a:endParaRP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900" dirty="0" smtClean="0">
                <a:latin typeface="Helvetica Neue"/>
                <a:cs typeface="Helvetica Neue"/>
              </a:rPr>
              <a:t>We need God’s authority for </a:t>
            </a:r>
            <a:r>
              <a:rPr lang="en-US" sz="2900" u="sng" dirty="0" smtClean="0">
                <a:latin typeface="Helvetica Neue"/>
                <a:cs typeface="Helvetica Neue"/>
              </a:rPr>
              <a:t>some</a:t>
            </a:r>
            <a:r>
              <a:rPr lang="en-US" sz="2900" dirty="0" smtClean="0">
                <a:latin typeface="Helvetica Neue"/>
                <a:cs typeface="Helvetica Neue"/>
              </a:rPr>
              <a:t> of what we do.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endParaRPr lang="en-US" sz="2900" dirty="0" smtClean="0">
              <a:latin typeface="Helvetica Neue"/>
              <a:cs typeface="Helvetica Neue"/>
            </a:endParaRP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900" dirty="0" smtClean="0">
                <a:latin typeface="Helvetica Neue"/>
                <a:cs typeface="Helvetica Neue"/>
              </a:rPr>
              <a:t>We need God’s authority for </a:t>
            </a:r>
            <a:r>
              <a:rPr lang="en-US" sz="2900" u="sng" dirty="0" smtClean="0">
                <a:latin typeface="Helvetica Neue"/>
                <a:cs typeface="Helvetica Neue"/>
              </a:rPr>
              <a:t>none</a:t>
            </a:r>
            <a:r>
              <a:rPr lang="en-US" sz="2900" dirty="0" smtClean="0">
                <a:latin typeface="Helvetica Neue"/>
                <a:cs typeface="Helvetica Neue"/>
              </a:rPr>
              <a:t> of what we do.</a:t>
            </a:r>
          </a:p>
        </p:txBody>
      </p:sp>
    </p:spTree>
    <p:extLst>
      <p:ext uri="{BB962C8B-B14F-4D97-AF65-F5344CB8AC3E}">
        <p14:creationId xmlns:p14="http://schemas.microsoft.com/office/powerpoint/2010/main" val="3215551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rbel"/>
                <a:cs typeface="Corbel"/>
              </a:rPr>
              <a:t>Topics Discussed Thus Far</a:t>
            </a:r>
            <a:endParaRPr lang="en-US" b="1" dirty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Understanding authority.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The need for authority.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False standards of authority.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How God communicates to us.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Listen: </a:t>
            </a:r>
            <a:r>
              <a:rPr lang="en-US" b="1" dirty="0" err="1" smtClean="0">
                <a:latin typeface="Corbel"/>
                <a:cs typeface="Corbel"/>
              </a:rPr>
              <a:t>c</a:t>
            </a:r>
            <a:r>
              <a:rPr lang="en-US" b="1" dirty="0" err="1" smtClean="0">
                <a:latin typeface="Corbel"/>
                <a:cs typeface="Corbel"/>
              </a:rPr>
              <a:t>hurchofchristatnorthside.com</a:t>
            </a:r>
            <a:endParaRPr lang="en-US" b="1" dirty="0" smtClean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972046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521425"/>
            <a:ext cx="9144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dirty="0" smtClean="0">
                <a:latin typeface="Helvetica Neue Black Condensed"/>
                <a:cs typeface="Helvetica Neue Black Condensed"/>
              </a:rPr>
              <a:t>Autonomy </a:t>
            </a:r>
            <a:endParaRPr lang="en-US" sz="15000" dirty="0">
              <a:latin typeface="Helvetica Neue Black Condensed"/>
              <a:cs typeface="Helvetica Neue Black Condensed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50035" y="101598"/>
            <a:ext cx="6043930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0" dirty="0">
                <a:latin typeface="Helvetica Neue Thin"/>
                <a:cs typeface="Helvetica Neue Thin"/>
              </a:rPr>
              <a:t>Church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3489926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/>
              <a:t>The </a:t>
            </a:r>
            <a:r>
              <a:rPr lang="en-US" sz="3000" b="1" dirty="0"/>
              <a:t>All-Sufficiency </a:t>
            </a:r>
            <a:r>
              <a:rPr lang="en-US" sz="3000" dirty="0"/>
              <a:t>Of The Church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794457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BA35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Corbel"/>
                <a:cs typeface="Corbel"/>
              </a:rPr>
              <a:t>Defining </a:t>
            </a:r>
            <a:r>
              <a:rPr lang="en-US" b="1" dirty="0" smtClean="0">
                <a:latin typeface="Corbel"/>
                <a:cs typeface="Corbel"/>
              </a:rPr>
              <a:t>CHURCH</a:t>
            </a:r>
            <a:endParaRPr lang="en-US" b="1" dirty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latin typeface="Corbel"/>
                <a:cs typeface="Corbel"/>
              </a:rPr>
              <a:t>T</a:t>
            </a:r>
            <a:r>
              <a:rPr lang="en-US" b="1" dirty="0" smtClean="0">
                <a:latin typeface="Corbel"/>
                <a:cs typeface="Corbel"/>
              </a:rPr>
              <a:t>he church (BODY): </a:t>
            </a:r>
            <a:r>
              <a:rPr lang="en-US" b="1" dirty="0">
                <a:latin typeface="Corbel"/>
                <a:cs typeface="Corbel"/>
              </a:rPr>
              <a:t>Matt. 16.18</a:t>
            </a:r>
            <a:r>
              <a:rPr lang="en-US" b="1" dirty="0" smtClean="0">
                <a:latin typeface="Corbel"/>
                <a:cs typeface="Corbel"/>
              </a:rPr>
              <a:t>; Acts 2; </a:t>
            </a:r>
            <a:r>
              <a:rPr lang="en-US" b="1" dirty="0">
                <a:latin typeface="Corbel"/>
                <a:cs typeface="Corbel"/>
              </a:rPr>
              <a:t>Eph. 1.22-23</a:t>
            </a:r>
            <a:r>
              <a:rPr lang="en-US" b="1" dirty="0" smtClean="0">
                <a:latin typeface="Corbel"/>
                <a:cs typeface="Corbel"/>
              </a:rPr>
              <a:t>; Eph. 4.4; 5.25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There </a:t>
            </a:r>
            <a:r>
              <a:rPr lang="en-US" b="1" dirty="0">
                <a:latin typeface="Corbel"/>
                <a:cs typeface="Corbel"/>
              </a:rPr>
              <a:t>are no earthly headquarters, board of directors, committees, etc. other than </a:t>
            </a:r>
            <a:r>
              <a:rPr lang="en-US" b="1" dirty="0" smtClean="0">
                <a:latin typeface="Corbel"/>
                <a:cs typeface="Corbel"/>
              </a:rPr>
              <a:t>CHRIST.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latin typeface="Corbel"/>
              <a:cs typeface="Corbe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latin typeface="Corbel"/>
                <a:cs typeface="Corbel"/>
              </a:rPr>
              <a:t>There is no </a:t>
            </a:r>
            <a:r>
              <a:rPr lang="en-US" b="1" dirty="0" smtClean="0">
                <a:latin typeface="Corbel"/>
                <a:cs typeface="Corbel"/>
              </a:rPr>
              <a:t>ORGANIZATIONAL structure.</a:t>
            </a:r>
            <a:endParaRPr lang="en-US" b="1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022229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BA35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Corbel"/>
                <a:cs typeface="Corbel"/>
              </a:rPr>
              <a:t>Defining </a:t>
            </a:r>
            <a:r>
              <a:rPr lang="en-US" b="1" dirty="0" smtClean="0">
                <a:latin typeface="Corbel"/>
                <a:cs typeface="Corbel"/>
              </a:rPr>
              <a:t>CHURCH</a:t>
            </a:r>
            <a:endParaRPr lang="en-US" b="1" dirty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The </a:t>
            </a:r>
            <a:r>
              <a:rPr lang="en-US" b="1" dirty="0">
                <a:latin typeface="Corbel"/>
                <a:cs typeface="Corbel"/>
              </a:rPr>
              <a:t>Lord </a:t>
            </a:r>
            <a:r>
              <a:rPr lang="en-US" b="1" dirty="0" smtClean="0">
                <a:latin typeface="Corbel"/>
                <a:cs typeface="Corbel"/>
              </a:rPr>
              <a:t>ADDS us </a:t>
            </a:r>
            <a:r>
              <a:rPr lang="en-US" b="1" dirty="0">
                <a:latin typeface="Corbel"/>
                <a:cs typeface="Corbel"/>
              </a:rPr>
              <a:t>to His body: Acts 2.47; 1 Cor. </a:t>
            </a:r>
            <a:r>
              <a:rPr lang="en-US" b="1" dirty="0" smtClean="0">
                <a:latin typeface="Corbel"/>
                <a:cs typeface="Corbel"/>
              </a:rPr>
              <a:t>12.13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b="1" dirty="0">
              <a:latin typeface="Corbel"/>
              <a:cs typeface="Corbel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The </a:t>
            </a:r>
            <a:r>
              <a:rPr lang="en-US" b="1" dirty="0">
                <a:latin typeface="Corbel"/>
                <a:cs typeface="Corbel"/>
              </a:rPr>
              <a:t>body of Christ is simply all the </a:t>
            </a:r>
            <a:r>
              <a:rPr lang="en-US" b="1" dirty="0" smtClean="0">
                <a:latin typeface="Corbel"/>
                <a:cs typeface="Corbel"/>
              </a:rPr>
              <a:t>SAVED of </a:t>
            </a:r>
            <a:r>
              <a:rPr lang="en-US" b="1" dirty="0">
                <a:latin typeface="Corbel"/>
                <a:cs typeface="Corbel"/>
              </a:rPr>
              <a:t>all time: Matt. 16.18; Heb. </a:t>
            </a:r>
            <a:r>
              <a:rPr lang="en-US" b="1" dirty="0" smtClean="0">
                <a:latin typeface="Corbel"/>
                <a:cs typeface="Corbel"/>
              </a:rPr>
              <a:t>12.23</a:t>
            </a:r>
          </a:p>
        </p:txBody>
      </p:sp>
    </p:spTree>
    <p:extLst>
      <p:ext uri="{BB962C8B-B14F-4D97-AF65-F5344CB8AC3E}">
        <p14:creationId xmlns:p14="http://schemas.microsoft.com/office/powerpoint/2010/main" val="4190712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BA35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Corbel"/>
                <a:cs typeface="Corbel"/>
              </a:rPr>
              <a:t>Defining </a:t>
            </a:r>
            <a:r>
              <a:rPr lang="en-US" b="1" dirty="0" smtClean="0">
                <a:latin typeface="Corbel"/>
                <a:cs typeface="Corbel"/>
              </a:rPr>
              <a:t>CHURCH</a:t>
            </a:r>
            <a:endParaRPr lang="en-US" b="1" dirty="0"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Those </a:t>
            </a:r>
            <a:r>
              <a:rPr lang="en-US" b="1" dirty="0">
                <a:latin typeface="Corbel"/>
                <a:cs typeface="Corbel"/>
              </a:rPr>
              <a:t>in Christ </a:t>
            </a:r>
            <a:r>
              <a:rPr lang="en-US" b="1" dirty="0" smtClean="0">
                <a:latin typeface="Corbel"/>
                <a:cs typeface="Corbel"/>
              </a:rPr>
              <a:t>ARE in </a:t>
            </a:r>
            <a:r>
              <a:rPr lang="en-US" b="1" dirty="0">
                <a:latin typeface="Corbel"/>
                <a:cs typeface="Corbel"/>
              </a:rPr>
              <a:t>the Church: </a:t>
            </a:r>
            <a:r>
              <a:rPr lang="en-US" b="1" dirty="0" smtClean="0">
                <a:latin typeface="Corbel"/>
                <a:cs typeface="Corbel"/>
              </a:rPr>
              <a:t>Gal</a:t>
            </a:r>
            <a:r>
              <a:rPr lang="en-US" b="1" dirty="0">
                <a:latin typeface="Corbel"/>
                <a:cs typeface="Corbel"/>
              </a:rPr>
              <a:t>. 3.27; </a:t>
            </a:r>
            <a:r>
              <a:rPr lang="en-US" b="1" dirty="0" smtClean="0">
                <a:latin typeface="Corbel"/>
                <a:cs typeface="Corbel"/>
              </a:rPr>
              <a:t>2 </a:t>
            </a:r>
            <a:r>
              <a:rPr lang="en-US" b="1" dirty="0">
                <a:latin typeface="Corbel"/>
                <a:cs typeface="Corbel"/>
              </a:rPr>
              <a:t>Tim. </a:t>
            </a:r>
            <a:r>
              <a:rPr lang="en-US" b="1" dirty="0" smtClean="0">
                <a:latin typeface="Corbel"/>
                <a:cs typeface="Corbel"/>
              </a:rPr>
              <a:t>2.10, 19; 1 Cor. 12.13; Eph</a:t>
            </a:r>
            <a:r>
              <a:rPr lang="en-US" b="1" dirty="0">
                <a:latin typeface="Corbel"/>
                <a:cs typeface="Corbel"/>
              </a:rPr>
              <a:t>. </a:t>
            </a:r>
            <a:r>
              <a:rPr lang="en-US" b="1" dirty="0" smtClean="0">
                <a:latin typeface="Corbel"/>
                <a:cs typeface="Corbel"/>
              </a:rPr>
              <a:t>5.23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b="1" dirty="0">
              <a:latin typeface="Corbel"/>
              <a:cs typeface="Corbel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Satan CANNOT prevail </a:t>
            </a:r>
            <a:r>
              <a:rPr lang="en-US" b="1" dirty="0">
                <a:latin typeface="Corbel"/>
                <a:cs typeface="Corbel"/>
              </a:rPr>
              <a:t>against </a:t>
            </a:r>
            <a:r>
              <a:rPr lang="en-US" b="1" dirty="0" smtClean="0">
                <a:latin typeface="Corbel"/>
                <a:cs typeface="Corbel"/>
              </a:rPr>
              <a:t>the </a:t>
            </a:r>
            <a:r>
              <a:rPr lang="en-US" b="1" dirty="0">
                <a:latin typeface="Corbel"/>
                <a:cs typeface="Corbel"/>
              </a:rPr>
              <a:t>church: Matt. 16.18</a:t>
            </a:r>
          </a:p>
        </p:txBody>
      </p:sp>
    </p:spTree>
    <p:extLst>
      <p:ext uri="{BB962C8B-B14F-4D97-AF65-F5344CB8AC3E}">
        <p14:creationId xmlns:p14="http://schemas.microsoft.com/office/powerpoint/2010/main" val="1859678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5915</TotalTime>
  <Words>1126</Words>
  <Application>Microsoft Macintosh PowerPoint</Application>
  <PresentationFormat>On-screen Show (4:3)</PresentationFormat>
  <Paragraphs>135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1_Office Theme</vt:lpstr>
      <vt:lpstr>PowerPoint Presentation</vt:lpstr>
      <vt:lpstr>PowerPoint Presentation</vt:lpstr>
      <vt:lpstr>What Do We Mean By Authority?</vt:lpstr>
      <vt:lpstr>Consider The Following:</vt:lpstr>
      <vt:lpstr>Topics Discussed Thus Far</vt:lpstr>
      <vt:lpstr>PowerPoint Presentation</vt:lpstr>
      <vt:lpstr>Defining CHURCH</vt:lpstr>
      <vt:lpstr>Defining CHURCH</vt:lpstr>
      <vt:lpstr>Defining CHURCH</vt:lpstr>
      <vt:lpstr>Defining CHURCH</vt:lpstr>
      <vt:lpstr>Defining CHURCH</vt:lpstr>
      <vt:lpstr>Defining AUTONOMY</vt:lpstr>
      <vt:lpstr>Defining AUTONOMY</vt:lpstr>
      <vt:lpstr>Defining AUTONOMY</vt:lpstr>
      <vt:lpstr>Defining AUTONOMY</vt:lpstr>
      <vt:lpstr>Defining AUTONOMY</vt:lpstr>
      <vt:lpstr>Defining AUTONOMY</vt:lpstr>
      <vt:lpstr>Defining AUTONOMY</vt:lpstr>
      <vt:lpstr>Defining AUTONOMY</vt:lpstr>
      <vt:lpstr>Defining AUTONOMY</vt:lpstr>
      <vt:lpstr>Defining AUTONOMY</vt:lpstr>
      <vt:lpstr>Defining BOUNDARIES</vt:lpstr>
      <vt:lpstr>Defining BOUNDARIES</vt:lpstr>
      <vt:lpstr>Defining BOUNDARIES</vt:lpstr>
      <vt:lpstr>Defining BOUNDARIES</vt:lpstr>
      <vt:lpstr>Did Local Churches Do Anything Else?</vt:lpstr>
      <vt:lpstr>God’s Plan Of Salvation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525</cp:revision>
  <dcterms:created xsi:type="dcterms:W3CDTF">2015-03-27T19:19:21Z</dcterms:created>
  <dcterms:modified xsi:type="dcterms:W3CDTF">2015-05-31T13:02:03Z</dcterms:modified>
</cp:coreProperties>
</file>