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07" autoAdjust="0"/>
  </p:normalViewPr>
  <p:slideViewPr>
    <p:cSldViewPr snapToGrid="0" snapToObjects="1">
      <p:cViewPr varScale="1">
        <p:scale>
          <a:sx n="88" d="100"/>
          <a:sy n="88" d="100"/>
        </p:scale>
        <p:origin x="-1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2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5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0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9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4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7D58-FEBF-8B44-8973-FD74E221BE35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1D65-88DC-CD44-B53C-A174FEF7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1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60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Have you misplaced the emphasis in your life?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After </a:t>
            </a:r>
            <a:r>
              <a:rPr lang="en-US" b="1" dirty="0">
                <a:latin typeface="Corbel"/>
                <a:cs typeface="Corbel"/>
              </a:rPr>
              <a:t>misplaced emphasis in life: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Maybe </a:t>
            </a:r>
            <a:r>
              <a:rPr lang="en-US" b="1" dirty="0">
                <a:latin typeface="Corbel"/>
                <a:cs typeface="Corbel"/>
              </a:rPr>
              <a:t>go to church. Maybe raise grandchildren in the faith. Maybe they will go to </a:t>
            </a:r>
            <a:r>
              <a:rPr lang="en-US" b="1" dirty="0" smtClean="0">
                <a:latin typeface="Corbel"/>
                <a:cs typeface="Corbel"/>
              </a:rPr>
              <a:t>heaven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Maybe they won’t!</a:t>
            </a: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Best </a:t>
            </a:r>
            <a:r>
              <a:rPr lang="en-US" b="1" dirty="0">
                <a:latin typeface="Corbel"/>
                <a:cs typeface="Corbel"/>
              </a:rPr>
              <a:t>education, jobs and </a:t>
            </a:r>
            <a:r>
              <a:rPr lang="en-US" b="1" dirty="0" smtClean="0">
                <a:latin typeface="Corbel"/>
                <a:cs typeface="Corbel"/>
              </a:rPr>
              <a:t>accomplishments.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879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Have you misplaced the emphasis in your life?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9835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Fact: Those </a:t>
            </a:r>
            <a:r>
              <a:rPr lang="en-US" b="1" dirty="0">
                <a:latin typeface="Corbel"/>
                <a:cs typeface="Corbel"/>
              </a:rPr>
              <a:t>with misplaced emphasis do not </a:t>
            </a:r>
            <a:r>
              <a:rPr lang="en-US" b="1" dirty="0" smtClean="0">
                <a:latin typeface="Corbel"/>
                <a:cs typeface="Corbel"/>
              </a:rPr>
              <a:t>really want </a:t>
            </a:r>
            <a:r>
              <a:rPr lang="en-US" b="1" dirty="0">
                <a:latin typeface="Corbel"/>
                <a:cs typeface="Corbel"/>
              </a:rPr>
              <a:t>to go to heaven.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If </a:t>
            </a:r>
            <a:r>
              <a:rPr lang="en-US" b="1" dirty="0">
                <a:latin typeface="Corbel"/>
                <a:cs typeface="Corbel"/>
              </a:rPr>
              <a:t>we have no desire to put God first in this life, how can handle heaven?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Fact: Heaven </a:t>
            </a:r>
            <a:r>
              <a:rPr lang="en-US" b="1" dirty="0">
                <a:latin typeface="Corbel"/>
                <a:cs typeface="Corbel"/>
              </a:rPr>
              <a:t>will be worship and praise for all </a:t>
            </a:r>
            <a:r>
              <a:rPr lang="en-US" b="1" dirty="0" smtClean="0">
                <a:latin typeface="Corbel"/>
                <a:cs typeface="Corbel"/>
              </a:rPr>
              <a:t>eternity.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What’s </a:t>
            </a:r>
            <a:r>
              <a:rPr lang="en-US" b="1" dirty="0">
                <a:latin typeface="Corbel"/>
                <a:cs typeface="Corbel"/>
              </a:rPr>
              <a:t>that saying if we can’t handle a few hours of devotion to God throughout the week?</a:t>
            </a:r>
          </a:p>
        </p:txBody>
      </p:sp>
    </p:spTree>
    <p:extLst>
      <p:ext uri="{BB962C8B-B14F-4D97-AF65-F5344CB8AC3E}">
        <p14:creationId xmlns:p14="http://schemas.microsoft.com/office/powerpoint/2010/main" val="400633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Have you misplaced the emphasis in your life?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983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Fact</a:t>
            </a:r>
            <a:r>
              <a:rPr lang="en-US" b="1" dirty="0">
                <a:latin typeface="Corbel"/>
                <a:cs typeface="Corbel"/>
              </a:rPr>
              <a:t>: Some of us have been so complacent and deceived for so long that we have no idea that we have misplaced our emphasis</a:t>
            </a:r>
            <a:r>
              <a:rPr lang="en-US" b="1" dirty="0" smtClean="0">
                <a:latin typeface="Corbel"/>
                <a:cs typeface="Corbel"/>
              </a:rPr>
              <a:t>.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0366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ea typeface="ＭＳ 明朝"/>
                <a:cs typeface="Corbel"/>
              </a:rPr>
              <a:t>REFOCUSING Our Emphasis: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5051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Jesus commands us to seek </a:t>
            </a:r>
            <a:r>
              <a:rPr lang="en-US" b="1" dirty="0" smtClean="0">
                <a:latin typeface="Corbel"/>
                <a:cs typeface="Corbel"/>
              </a:rPr>
              <a:t>FIRST: </a:t>
            </a:r>
            <a:r>
              <a:rPr lang="en-US" b="1" dirty="0">
                <a:latin typeface="Corbel"/>
                <a:cs typeface="Corbel"/>
              </a:rPr>
              <a:t>Matt. 6.24-</a:t>
            </a:r>
            <a:r>
              <a:rPr lang="en-US" b="1" dirty="0" smtClean="0">
                <a:latin typeface="Corbel"/>
                <a:cs typeface="Corbel"/>
              </a:rPr>
              <a:t>34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Seek: </a:t>
            </a:r>
            <a:r>
              <a:rPr lang="en-US" b="1" dirty="0">
                <a:latin typeface="Corbel"/>
                <a:cs typeface="Corbel"/>
              </a:rPr>
              <a:t>stresses </a:t>
            </a:r>
            <a:r>
              <a:rPr lang="en-US" b="1" dirty="0" smtClean="0">
                <a:latin typeface="Corbel"/>
                <a:cs typeface="Corbel"/>
              </a:rPr>
              <a:t>CONTINUOUS activity</a:t>
            </a:r>
            <a:r>
              <a:rPr lang="en-US" b="1" dirty="0">
                <a:latin typeface="Corbel"/>
                <a:cs typeface="Corbel"/>
              </a:rPr>
              <a:t>; to crave, to desire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>
                <a:latin typeface="Corbel"/>
                <a:cs typeface="Corbel"/>
              </a:rPr>
              <a:t>are to </a:t>
            </a:r>
            <a:r>
              <a:rPr lang="en-US" b="1" dirty="0" smtClean="0">
                <a:latin typeface="Corbel"/>
                <a:cs typeface="Corbel"/>
              </a:rPr>
              <a:t>DESIRE the </a:t>
            </a:r>
            <a:r>
              <a:rPr lang="en-US" b="1" dirty="0">
                <a:latin typeface="Corbel"/>
                <a:cs typeface="Corbel"/>
              </a:rPr>
              <a:t>things of God as a </a:t>
            </a:r>
            <a:r>
              <a:rPr lang="en-US" b="1" dirty="0" smtClean="0">
                <a:latin typeface="Corbel"/>
                <a:cs typeface="Corbel"/>
              </a:rPr>
              <a:t>PRIORITY over </a:t>
            </a:r>
            <a:r>
              <a:rPr lang="en-US" b="1" dirty="0">
                <a:latin typeface="Corbel"/>
                <a:cs typeface="Corbel"/>
              </a:rPr>
              <a:t>the things of the world</a:t>
            </a:r>
            <a:r>
              <a:rPr lang="en-US" b="1" dirty="0" smtClean="0">
                <a:latin typeface="Corbel"/>
                <a:cs typeface="Corbel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Jesus sought first the kingdom: Mark 1.35; </a:t>
            </a:r>
            <a:r>
              <a:rPr lang="en-US" b="1" dirty="0" smtClean="0">
                <a:latin typeface="Corbel"/>
                <a:cs typeface="Corbel"/>
              </a:rPr>
              <a:t>Matt. 4.1-11; Luke </a:t>
            </a:r>
            <a:r>
              <a:rPr lang="en-US" b="1" dirty="0">
                <a:latin typeface="Corbel"/>
                <a:cs typeface="Corbel"/>
              </a:rPr>
              <a:t>5.16, 6.12; 30-</a:t>
            </a:r>
            <a:r>
              <a:rPr lang="en-US" b="1" dirty="0" smtClean="0">
                <a:latin typeface="Corbel"/>
                <a:cs typeface="Corbel"/>
              </a:rPr>
              <a:t>32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6752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ea typeface="ＭＳ 明朝"/>
                <a:cs typeface="Corbel"/>
              </a:rPr>
              <a:t>REFOCUSING Our Emphasis: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“Seeking first” may mean </a:t>
            </a:r>
            <a:r>
              <a:rPr lang="en-US" b="1" dirty="0" smtClean="0">
                <a:latin typeface="Corbel"/>
                <a:cs typeface="Corbel"/>
              </a:rPr>
              <a:t>SACRIFICING: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God </a:t>
            </a:r>
            <a:r>
              <a:rPr lang="en-US" b="1" dirty="0">
                <a:latin typeface="Corbel"/>
                <a:cs typeface="Corbel"/>
              </a:rPr>
              <a:t>often gets the </a:t>
            </a:r>
            <a:r>
              <a:rPr lang="en-US" b="1" dirty="0" smtClean="0">
                <a:latin typeface="Corbel"/>
                <a:cs typeface="Corbel"/>
              </a:rPr>
              <a:t>LEFTOVERS and </a:t>
            </a:r>
            <a:r>
              <a:rPr lang="en-US" b="1" dirty="0">
                <a:latin typeface="Corbel"/>
                <a:cs typeface="Corbel"/>
              </a:rPr>
              <a:t>the back </a:t>
            </a:r>
            <a:r>
              <a:rPr lang="en-US" b="1" dirty="0" smtClean="0">
                <a:latin typeface="Corbel"/>
                <a:cs typeface="Corbel"/>
              </a:rPr>
              <a:t>BURNER: </a:t>
            </a:r>
            <a:r>
              <a:rPr lang="en-US" b="1" dirty="0">
                <a:latin typeface="Corbel"/>
                <a:cs typeface="Corbel"/>
              </a:rPr>
              <a:t>Mal. 1.6-14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Are </a:t>
            </a:r>
            <a:r>
              <a:rPr lang="en-US" b="1" dirty="0">
                <a:latin typeface="Corbel"/>
                <a:cs typeface="Corbel"/>
              </a:rPr>
              <a:t>we willing to push aside things that are </a:t>
            </a:r>
            <a:r>
              <a:rPr lang="en-US" b="1" dirty="0" smtClean="0">
                <a:latin typeface="Corbel"/>
                <a:cs typeface="Corbel"/>
              </a:rPr>
              <a:t>HINDERING our </a:t>
            </a:r>
            <a:r>
              <a:rPr lang="en-US" b="1" dirty="0">
                <a:latin typeface="Corbel"/>
                <a:cs typeface="Corbel"/>
              </a:rPr>
              <a:t>service to God</a:t>
            </a:r>
            <a:r>
              <a:rPr lang="en-US" b="1" dirty="0" smtClean="0">
                <a:latin typeface="Corbel"/>
                <a:cs typeface="Corbel"/>
              </a:rPr>
              <a:t>? Cf. Luke 14.5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Fact</a:t>
            </a:r>
            <a:r>
              <a:rPr lang="en-US" b="1" dirty="0">
                <a:latin typeface="Corbel"/>
                <a:cs typeface="Corbel"/>
              </a:rPr>
              <a:t>: we </a:t>
            </a:r>
            <a:r>
              <a:rPr lang="en-US" b="1" dirty="0" smtClean="0">
                <a:latin typeface="Corbel"/>
                <a:cs typeface="Corbel"/>
              </a:rPr>
              <a:t>must sacrifice </a:t>
            </a:r>
            <a:r>
              <a:rPr lang="en-US" b="1" dirty="0">
                <a:latin typeface="Corbel"/>
                <a:cs typeface="Corbel"/>
              </a:rPr>
              <a:t>now or </a:t>
            </a:r>
            <a:r>
              <a:rPr lang="en-US" b="1" dirty="0" smtClean="0">
                <a:latin typeface="Corbel"/>
                <a:cs typeface="Corbel"/>
              </a:rPr>
              <a:t>FORFEIT heaven </a:t>
            </a:r>
            <a:r>
              <a:rPr lang="en-US" b="1" dirty="0">
                <a:latin typeface="Corbel"/>
                <a:cs typeface="Corbel"/>
              </a:rPr>
              <a:t>later</a:t>
            </a:r>
            <a:r>
              <a:rPr lang="en-US" b="1" dirty="0" smtClean="0">
                <a:latin typeface="Corbel"/>
                <a:cs typeface="Corbel"/>
              </a:rPr>
              <a:t>.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8201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ea typeface="ＭＳ 明朝"/>
                <a:cs typeface="Corbel"/>
              </a:rPr>
              <a:t>REFOCUSING Our Emphasis: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Seeking </a:t>
            </a:r>
            <a:r>
              <a:rPr lang="en-US" b="1" dirty="0">
                <a:latin typeface="Corbel"/>
                <a:cs typeface="Corbel"/>
              </a:rPr>
              <a:t>God’s kingdom, practicing righteousness &amp; making our calling and election sure are to be the </a:t>
            </a:r>
            <a:r>
              <a:rPr lang="en-US" b="1" dirty="0" smtClean="0">
                <a:latin typeface="Corbel"/>
                <a:cs typeface="Corbel"/>
              </a:rPr>
              <a:t>HIGHEST priorities </a:t>
            </a:r>
            <a:r>
              <a:rPr lang="en-US" b="1" dirty="0">
                <a:latin typeface="Corbel"/>
                <a:cs typeface="Corbel"/>
              </a:rPr>
              <a:t>we have: Matt. 16.26; Rom. 12.1-2; 2 Peter 1.10; Luke 6.40, 46; 1 John 5.3; Phil. </a:t>
            </a:r>
            <a:r>
              <a:rPr lang="en-US" b="1" dirty="0" smtClean="0">
                <a:latin typeface="Corbel"/>
                <a:cs typeface="Corbel"/>
              </a:rPr>
              <a:t>2.21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4303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ea typeface="ＭＳ 明朝"/>
                <a:cs typeface="Corbel"/>
              </a:rPr>
              <a:t>REFOCUSING Our Emphasis: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32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We must not be </a:t>
            </a:r>
            <a:r>
              <a:rPr lang="en-US" b="1" dirty="0" smtClean="0">
                <a:latin typeface="Corbel"/>
                <a:cs typeface="Corbel"/>
              </a:rPr>
              <a:t>DOUBLE-MINDED: </a:t>
            </a:r>
            <a:r>
              <a:rPr lang="en-US" b="1" dirty="0">
                <a:latin typeface="Corbel"/>
                <a:cs typeface="Corbel"/>
              </a:rPr>
              <a:t>James 4.8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>
                <a:latin typeface="Corbel"/>
                <a:cs typeface="Corbel"/>
              </a:rPr>
              <a:t>can't be divided in our </a:t>
            </a:r>
            <a:r>
              <a:rPr lang="en-US" b="1" dirty="0" smtClean="0">
                <a:latin typeface="Corbel"/>
                <a:cs typeface="Corbel"/>
              </a:rPr>
              <a:t>AFFECTIONS between </a:t>
            </a:r>
            <a:r>
              <a:rPr lang="en-US" b="1" dirty="0">
                <a:latin typeface="Corbel"/>
                <a:cs typeface="Corbel"/>
              </a:rPr>
              <a:t>God and the world: James 4.4; 1 John 2.15-17; Matt. 22.36-37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Our </a:t>
            </a:r>
            <a:r>
              <a:rPr lang="en-US" b="1" dirty="0">
                <a:latin typeface="Corbel"/>
                <a:cs typeface="Corbel"/>
              </a:rPr>
              <a:t>God is a </a:t>
            </a:r>
            <a:r>
              <a:rPr lang="en-US" b="1" dirty="0" smtClean="0">
                <a:latin typeface="Corbel"/>
                <a:cs typeface="Corbel"/>
              </a:rPr>
              <a:t>JEALOUS God</a:t>
            </a:r>
            <a:r>
              <a:rPr lang="en-US" b="1" dirty="0">
                <a:latin typeface="Corbel"/>
                <a:cs typeface="Corbel"/>
              </a:rPr>
              <a:t>: Deut. </a:t>
            </a:r>
            <a:r>
              <a:rPr lang="en-US" b="1" dirty="0" smtClean="0">
                <a:latin typeface="Corbel"/>
                <a:cs typeface="Corbel"/>
              </a:rPr>
              <a:t>4.24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He </a:t>
            </a:r>
            <a:r>
              <a:rPr lang="en-US" b="1" dirty="0">
                <a:latin typeface="Corbel"/>
                <a:cs typeface="Corbel"/>
              </a:rPr>
              <a:t>wants us fully </a:t>
            </a:r>
            <a:r>
              <a:rPr lang="en-US" b="1" dirty="0" smtClean="0">
                <a:latin typeface="Corbel"/>
                <a:cs typeface="Corbel"/>
              </a:rPr>
              <a:t>COMMITTED!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0129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767"/>
            <a:ext cx="8229600" cy="4084466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200" b="1" dirty="0" smtClean="0">
                <a:latin typeface="Corbel"/>
                <a:cs typeface="Corbel"/>
              </a:rPr>
              <a:t>Some </a:t>
            </a:r>
            <a:r>
              <a:rPr lang="en-US" sz="4200" b="1" dirty="0">
                <a:latin typeface="Corbel"/>
                <a:cs typeface="Corbel"/>
              </a:rPr>
              <a:t>people have only e</a:t>
            </a:r>
            <a:r>
              <a:rPr lang="en-US" sz="4200" b="1" dirty="0" smtClean="0">
                <a:latin typeface="Corbel"/>
                <a:cs typeface="Corbel"/>
              </a:rPr>
              <a:t>nough FAITH to </a:t>
            </a:r>
            <a:r>
              <a:rPr lang="en-US" sz="4200" b="1" dirty="0">
                <a:latin typeface="Corbel"/>
                <a:cs typeface="Corbel"/>
              </a:rPr>
              <a:t>make them </a:t>
            </a:r>
            <a:r>
              <a:rPr lang="en-US" sz="4200" b="1" dirty="0" smtClean="0">
                <a:latin typeface="Corbel"/>
                <a:cs typeface="Corbel"/>
              </a:rPr>
              <a:t>MISERABLE: </a:t>
            </a:r>
            <a:r>
              <a:rPr lang="en-US" sz="4200" b="1" dirty="0">
                <a:latin typeface="Corbel"/>
                <a:cs typeface="Corbel"/>
              </a:rPr>
              <a:t>too much knowledge of God's word to be able to </a:t>
            </a:r>
            <a:r>
              <a:rPr lang="en-US" sz="4200" b="1" dirty="0" smtClean="0">
                <a:latin typeface="Corbel"/>
                <a:cs typeface="Corbel"/>
              </a:rPr>
              <a:t>enjoy the WORLD, </a:t>
            </a:r>
            <a:r>
              <a:rPr lang="en-US" sz="4200" b="1" dirty="0">
                <a:latin typeface="Corbel"/>
                <a:cs typeface="Corbel"/>
              </a:rPr>
              <a:t>yet too much of the world to be able to fully enjoy being a </a:t>
            </a:r>
            <a:r>
              <a:rPr lang="en-US" sz="4200" b="1" dirty="0" smtClean="0">
                <a:latin typeface="Corbel"/>
                <a:cs typeface="Corbel"/>
              </a:rPr>
              <a:t>CHRISTIAN!</a:t>
            </a:r>
            <a:endParaRPr lang="en-US" sz="42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686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rbel"/>
                <a:cs typeface="Corbel"/>
              </a:rPr>
              <a:t>First Things First: Become A Christian</a:t>
            </a:r>
            <a:endParaRPr lang="en-US" sz="3600" b="1" dirty="0">
              <a:latin typeface="Corbel"/>
              <a:cs typeface="Corbe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latin typeface="Corbel"/>
                <a:cs typeface="Corbel"/>
              </a:rPr>
              <a:t>Listen to Jesus: Matt. 17.5</a:t>
            </a:r>
          </a:p>
          <a:p>
            <a:pPr marL="0" indent="0" algn="ctr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b="1" dirty="0">
                <a:latin typeface="Corbel"/>
                <a:cs typeface="Corbel"/>
              </a:rPr>
              <a:t>Believe in Jesus: John 8.24</a:t>
            </a:r>
          </a:p>
          <a:p>
            <a:pPr marL="0" indent="0" algn="ctr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b="1" dirty="0">
                <a:latin typeface="Corbel"/>
                <a:cs typeface="Corbel"/>
              </a:rPr>
              <a:t>Repent of sin: Acts 2.38</a:t>
            </a:r>
          </a:p>
          <a:p>
            <a:pPr marL="0" indent="0" algn="ctr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b="1" dirty="0">
                <a:latin typeface="Corbel"/>
                <a:cs typeface="Corbel"/>
              </a:rPr>
              <a:t>Confess faith: Rom. 10.9-10</a:t>
            </a:r>
          </a:p>
          <a:p>
            <a:pPr marL="0" indent="0" algn="ctr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b="1" dirty="0">
                <a:latin typeface="Corbel"/>
                <a:cs typeface="Corbel"/>
              </a:rPr>
              <a:t>Be immersed: 1 Peter </a:t>
            </a:r>
            <a:r>
              <a:rPr lang="en-US" b="1" dirty="0" smtClean="0">
                <a:latin typeface="Corbel"/>
                <a:cs typeface="Corbel"/>
              </a:rPr>
              <a:t>3.21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0086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rbel"/>
                <a:cs typeface="Corbel"/>
              </a:rPr>
              <a:t>For Christians:</a:t>
            </a:r>
            <a:endParaRPr lang="en-US" sz="3600" b="1" dirty="0">
              <a:latin typeface="Corbel"/>
              <a:cs typeface="Corbe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Remain </a:t>
            </a:r>
            <a:r>
              <a:rPr lang="en-US" b="1" dirty="0">
                <a:latin typeface="Corbel"/>
                <a:cs typeface="Corbel"/>
              </a:rPr>
              <a:t>faithful: 1 Cor. </a:t>
            </a:r>
            <a:r>
              <a:rPr lang="en-US" b="1" dirty="0" smtClean="0">
                <a:latin typeface="Corbel"/>
                <a:cs typeface="Corbel"/>
              </a:rPr>
              <a:t>15.58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Repent, pray, confess: Acts 8.22; 1 John 1.9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 smtClean="0">
                <a:latin typeface="Corbel"/>
                <a:cs typeface="Corbel"/>
              </a:rPr>
              <a:t>Put God First.</a:t>
            </a:r>
            <a:endParaRPr lang="en-US" sz="66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0472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8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Put The Following In Order: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Family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3600" b="1" dirty="0" smtClean="0">
              <a:latin typeface="Corbel"/>
              <a:cs typeface="Corbe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Corbel"/>
                <a:cs typeface="Corbel"/>
              </a:rPr>
              <a:t>God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3600" b="1" dirty="0" smtClean="0">
              <a:latin typeface="Corbel"/>
              <a:cs typeface="Corbe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Sports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3600" b="1" dirty="0" smtClean="0">
              <a:latin typeface="Corbel"/>
              <a:cs typeface="Corbe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Corbel"/>
                <a:cs typeface="Corbel"/>
              </a:rPr>
              <a:t>Everyday </a:t>
            </a:r>
            <a:r>
              <a:rPr lang="en-US" sz="3600" b="1" dirty="0" smtClean="0">
                <a:latin typeface="Corbel"/>
                <a:cs typeface="Corbel"/>
              </a:rPr>
              <a:t>life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3600" b="1" dirty="0">
              <a:latin typeface="Corbel"/>
              <a:cs typeface="Corbe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Work</a:t>
            </a:r>
            <a:endParaRPr lang="en-US" sz="36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0478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Put The Following In Order: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Corbel"/>
                <a:cs typeface="Corbel"/>
              </a:rPr>
              <a:t>Some Say:</a:t>
            </a:r>
            <a:endParaRPr lang="en-US" sz="3200" dirty="0">
              <a:latin typeface="Corbel"/>
              <a:cs typeface="Corbe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God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Family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rbel"/>
                <a:cs typeface="Corbel"/>
              </a:rPr>
              <a:t>Work</a:t>
            </a:r>
            <a:endParaRPr lang="en-US" sz="2800" b="1" dirty="0" smtClean="0">
              <a:latin typeface="Corbel"/>
              <a:cs typeface="Corbel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Everyday life</a:t>
            </a:r>
            <a:endParaRPr lang="en-US" sz="2800" b="1" dirty="0">
              <a:latin typeface="Corbel"/>
              <a:cs typeface="Corbel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Sports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rbel"/>
                <a:cs typeface="Corbel"/>
              </a:rPr>
              <a:t>E</a:t>
            </a:r>
            <a:r>
              <a:rPr lang="en-US" sz="2800" b="1" dirty="0" smtClean="0">
                <a:latin typeface="Corbel"/>
                <a:cs typeface="Corbel"/>
              </a:rPr>
              <a:t>tc.</a:t>
            </a:r>
            <a:endParaRPr lang="en-US" sz="2800" b="1" dirty="0">
              <a:latin typeface="Corbel"/>
              <a:cs typeface="Corbe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orbel"/>
                <a:cs typeface="Corbel"/>
              </a:rPr>
              <a:t>Their Actions Say:</a:t>
            </a:r>
            <a:endParaRPr lang="en-US" sz="3200" dirty="0">
              <a:latin typeface="Corbel"/>
              <a:cs typeface="Corbe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rbel"/>
                <a:cs typeface="Corbel"/>
              </a:rPr>
              <a:t>Everyday </a:t>
            </a:r>
            <a:r>
              <a:rPr lang="en-US" sz="2800" b="1" dirty="0" smtClean="0">
                <a:latin typeface="Corbel"/>
                <a:cs typeface="Corbel"/>
              </a:rPr>
              <a:t>life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Family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Work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Sports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God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rbel"/>
                <a:cs typeface="Corbel"/>
              </a:rPr>
              <a:t>E</a:t>
            </a:r>
            <a:r>
              <a:rPr lang="en-US" sz="2800" b="1" dirty="0" smtClean="0">
                <a:latin typeface="Corbel"/>
                <a:cs typeface="Corbel"/>
              </a:rPr>
              <a:t>tc.</a:t>
            </a:r>
            <a:endParaRPr lang="en-US" sz="28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13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Examples Of Misplaced </a:t>
            </a:r>
            <a:r>
              <a:rPr lang="en-US" b="1" dirty="0" smtClean="0">
                <a:latin typeface="Corbel"/>
                <a:cs typeface="Corbel"/>
              </a:rPr>
              <a:t>Emphasis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817060"/>
            <a:ext cx="8686800" cy="50409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Luke 9.57-</a:t>
            </a:r>
            <a:r>
              <a:rPr lang="en-US" b="1" dirty="0" smtClean="0">
                <a:latin typeface="Corbel"/>
                <a:cs typeface="Corbel"/>
              </a:rPr>
              <a:t>62: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Jesus </a:t>
            </a:r>
            <a:r>
              <a:rPr lang="en-US" b="1" dirty="0">
                <a:latin typeface="Corbel"/>
                <a:cs typeface="Corbel"/>
              </a:rPr>
              <a:t>wanted </a:t>
            </a:r>
            <a:r>
              <a:rPr lang="en-US" b="1" dirty="0" smtClean="0">
                <a:latin typeface="Corbel"/>
                <a:cs typeface="Corbel"/>
              </a:rPr>
              <a:t>NOTHING to </a:t>
            </a:r>
            <a:r>
              <a:rPr lang="en-US" b="1" dirty="0">
                <a:latin typeface="Corbel"/>
                <a:cs typeface="Corbel"/>
              </a:rPr>
              <a:t>come ahead of their service to God</a:t>
            </a:r>
            <a:r>
              <a:rPr lang="en-US" b="1" dirty="0" smtClean="0">
                <a:latin typeface="Corbel"/>
                <a:cs typeface="Corbel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Luke 10.38-42</a:t>
            </a:r>
            <a:r>
              <a:rPr lang="en-US" b="1" dirty="0" smtClean="0">
                <a:latin typeface="Corbel"/>
                <a:cs typeface="Corbel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Martha </a:t>
            </a:r>
            <a:r>
              <a:rPr lang="en-US" b="1" dirty="0">
                <a:latin typeface="Corbel"/>
                <a:cs typeface="Corbel"/>
              </a:rPr>
              <a:t>chose to miss out on the </a:t>
            </a:r>
            <a:r>
              <a:rPr lang="en-US" b="1" dirty="0" smtClean="0">
                <a:latin typeface="Corbel"/>
                <a:cs typeface="Corbel"/>
              </a:rPr>
              <a:t>“GOOD PORTION.”</a:t>
            </a:r>
          </a:p>
        </p:txBody>
      </p:sp>
    </p:spTree>
    <p:extLst>
      <p:ext uri="{BB962C8B-B14F-4D97-AF65-F5344CB8AC3E}">
        <p14:creationId xmlns:p14="http://schemas.microsoft.com/office/powerpoint/2010/main" val="229232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Examples Of Misplaced </a:t>
            </a:r>
            <a:r>
              <a:rPr lang="en-US" b="1" dirty="0" smtClean="0">
                <a:latin typeface="Corbel"/>
                <a:cs typeface="Corbel"/>
              </a:rPr>
              <a:t>Emphasis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817060"/>
            <a:ext cx="8686800" cy="50409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Luke </a:t>
            </a:r>
            <a:r>
              <a:rPr lang="en-US" b="1" dirty="0">
                <a:latin typeface="Corbel"/>
                <a:cs typeface="Corbel"/>
              </a:rPr>
              <a:t>14.16-24</a:t>
            </a:r>
            <a:r>
              <a:rPr lang="en-US" b="1" dirty="0" smtClean="0">
                <a:latin typeface="Corbel"/>
                <a:cs typeface="Corbel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When </a:t>
            </a:r>
            <a:r>
              <a:rPr lang="en-US" b="1" dirty="0">
                <a:latin typeface="Corbel"/>
                <a:cs typeface="Corbel"/>
              </a:rPr>
              <a:t>we are full of </a:t>
            </a:r>
            <a:r>
              <a:rPr lang="en-US" b="1" dirty="0" smtClean="0">
                <a:latin typeface="Corbel"/>
                <a:cs typeface="Corbel"/>
              </a:rPr>
              <a:t>EXCUSES we </a:t>
            </a:r>
            <a:r>
              <a:rPr lang="en-US" b="1" dirty="0">
                <a:latin typeface="Corbel"/>
                <a:cs typeface="Corbel"/>
              </a:rPr>
              <a:t>honor God with our lips and not our </a:t>
            </a:r>
            <a:r>
              <a:rPr lang="en-US" b="1" dirty="0" smtClean="0">
                <a:latin typeface="Corbel"/>
                <a:cs typeface="Corbel"/>
              </a:rPr>
              <a:t>HEARTS.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latin typeface="Corbel"/>
                <a:cs typeface="Corbel"/>
              </a:rPr>
              <a:t>Matt. 10.37-</a:t>
            </a:r>
            <a:r>
              <a:rPr lang="hu-HU" b="1" dirty="0" smtClean="0">
                <a:latin typeface="Corbel"/>
                <a:cs typeface="Corbel"/>
              </a:rPr>
              <a:t>39:</a:t>
            </a:r>
          </a:p>
          <a:p>
            <a:pPr marL="0" indent="0">
              <a:spcBef>
                <a:spcPts val="0"/>
              </a:spcBef>
              <a:buNone/>
            </a:pPr>
            <a:endParaRPr lang="hu-HU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latin typeface="Corbel"/>
                <a:cs typeface="Corbel"/>
              </a:rPr>
              <a:t>Misplaced emphasis </a:t>
            </a:r>
            <a:r>
              <a:rPr lang="en-US" b="1" dirty="0">
                <a:latin typeface="Corbel"/>
                <a:cs typeface="Corbel"/>
              </a:rPr>
              <a:t>makes us not </a:t>
            </a:r>
            <a:r>
              <a:rPr lang="en-US" b="1" dirty="0" smtClean="0">
                <a:latin typeface="Corbel"/>
                <a:cs typeface="Corbel"/>
              </a:rPr>
              <a:t>WORTHY of </a:t>
            </a:r>
            <a:r>
              <a:rPr lang="en-US" b="1" dirty="0">
                <a:latin typeface="Corbel"/>
                <a:cs typeface="Corbel"/>
              </a:rPr>
              <a:t>Jesus. </a:t>
            </a:r>
          </a:p>
        </p:txBody>
      </p:sp>
    </p:spTree>
    <p:extLst>
      <p:ext uri="{BB962C8B-B14F-4D97-AF65-F5344CB8AC3E}">
        <p14:creationId xmlns:p14="http://schemas.microsoft.com/office/powerpoint/2010/main" val="214091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Have you misplaced the emphasis in your life?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Do </a:t>
            </a:r>
            <a:r>
              <a:rPr lang="en-US" b="1" dirty="0">
                <a:latin typeface="Corbel"/>
                <a:cs typeface="Corbel"/>
              </a:rPr>
              <a:t>we rationalize that we have a right to do anything we want to do?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Do we </a:t>
            </a:r>
            <a:r>
              <a:rPr lang="en-US" b="1" dirty="0">
                <a:latin typeface="Corbel"/>
                <a:cs typeface="Corbel"/>
              </a:rPr>
              <a:t>choose to forsake worship to pursue pleasures?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Do </a:t>
            </a:r>
            <a:r>
              <a:rPr lang="en-US" b="1" dirty="0">
                <a:latin typeface="Corbel"/>
                <a:cs typeface="Corbel"/>
              </a:rPr>
              <a:t>we stress </a:t>
            </a:r>
            <a:r>
              <a:rPr lang="en-US" b="1" dirty="0" smtClean="0">
                <a:latin typeface="Corbel"/>
                <a:cs typeface="Corbel"/>
              </a:rPr>
              <a:t>earthly </a:t>
            </a:r>
            <a:r>
              <a:rPr lang="en-US" b="1" dirty="0">
                <a:latin typeface="Corbel"/>
                <a:cs typeface="Corbel"/>
              </a:rPr>
              <a:t>things over </a:t>
            </a:r>
            <a:r>
              <a:rPr lang="en-US" b="1" dirty="0" smtClean="0">
                <a:latin typeface="Corbel"/>
                <a:cs typeface="Corbel"/>
              </a:rPr>
              <a:t>heavenly things</a:t>
            </a:r>
            <a:r>
              <a:rPr lang="en-US" b="1" dirty="0">
                <a:latin typeface="Corbel"/>
                <a:cs typeface="Corbel"/>
              </a:rPr>
              <a:t>? Col. 3.1-2; 2 Cor. 4.18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1051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Have you misplaced the emphasis in your life?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Are </a:t>
            </a:r>
            <a:r>
              <a:rPr lang="en-US" b="1" dirty="0">
                <a:latin typeface="Corbel"/>
                <a:cs typeface="Corbel"/>
              </a:rPr>
              <a:t>we more concerned with “the cares of the world” than for our service to God? Matt. 13.22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Do </a:t>
            </a:r>
            <a:r>
              <a:rPr lang="en-US" b="1" dirty="0">
                <a:latin typeface="Corbel"/>
                <a:cs typeface="Corbel"/>
              </a:rPr>
              <a:t>we invent excuses to push aside Bible study, prayer, worship, preparing a meal for the sick and shut-in, visiting the sick and shut-in, evangelizing the lost, etc.</a:t>
            </a:r>
            <a:r>
              <a:rPr lang="en-US" b="1" dirty="0" smtClean="0">
                <a:latin typeface="Corbel"/>
                <a:cs typeface="Corbel"/>
              </a:rPr>
              <a:t>?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3009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Have you misplaced the emphasis in your life?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Do we keep our children so busy that they don’t have time for God in their lives?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What </a:t>
            </a:r>
            <a:r>
              <a:rPr lang="en-US" b="1" dirty="0">
                <a:latin typeface="Corbel"/>
                <a:cs typeface="Corbel"/>
              </a:rPr>
              <a:t>are our priorities in raising our children?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School</a:t>
            </a:r>
            <a:r>
              <a:rPr lang="en-US" b="1" dirty="0">
                <a:latin typeface="Corbel"/>
                <a:cs typeface="Corbel"/>
              </a:rPr>
              <a:t>: homework, on time with perfect attendance.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Church</a:t>
            </a:r>
            <a:r>
              <a:rPr lang="en-US" b="1" dirty="0">
                <a:latin typeface="Corbel"/>
                <a:cs typeface="Corbel"/>
              </a:rPr>
              <a:t>: no homework, tardy with sporadic attendance</a:t>
            </a:r>
            <a:r>
              <a:rPr lang="en-US" b="1" dirty="0" smtClean="0">
                <a:latin typeface="Corbel"/>
                <a:cs typeface="Corbel"/>
              </a:rPr>
              <a:t>.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5893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793</Words>
  <Application>Microsoft Macintosh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Put The Following In Order:</vt:lpstr>
      <vt:lpstr>Put The Following In Order:</vt:lpstr>
      <vt:lpstr>Examples Of Misplaced Emphasis</vt:lpstr>
      <vt:lpstr>Examples Of Misplaced Emphasis</vt:lpstr>
      <vt:lpstr>Have you misplaced the emphasis in your life?</vt:lpstr>
      <vt:lpstr>Have you misplaced the emphasis in your life?</vt:lpstr>
      <vt:lpstr>Have you misplaced the emphasis in your life?</vt:lpstr>
      <vt:lpstr>Have you misplaced the emphasis in your life?</vt:lpstr>
      <vt:lpstr>Have you misplaced the emphasis in your life?</vt:lpstr>
      <vt:lpstr>Have you misplaced the emphasis in your life?</vt:lpstr>
      <vt:lpstr>REFOCUSING Our Emphasis:</vt:lpstr>
      <vt:lpstr>REFOCUSING Our Emphasis:</vt:lpstr>
      <vt:lpstr>REFOCUSING Our Emphasis:</vt:lpstr>
      <vt:lpstr>REFOCUSING Our Emphasis:</vt:lpstr>
      <vt:lpstr>PowerPoint Presentation</vt:lpstr>
      <vt:lpstr>First Things First: Become A Christian</vt:lpstr>
      <vt:lpstr>For Christians: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25</cp:revision>
  <dcterms:created xsi:type="dcterms:W3CDTF">2015-05-23T18:42:16Z</dcterms:created>
  <dcterms:modified xsi:type="dcterms:W3CDTF">2015-05-24T12:14:27Z</dcterms:modified>
</cp:coreProperties>
</file>