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7" autoAdjust="0"/>
    <p:restoredTop sz="98917" autoAdjust="0"/>
  </p:normalViewPr>
  <p:slideViewPr>
    <p:cSldViewPr snapToGrid="0" snapToObjects="1">
      <p:cViewPr varScale="1">
        <p:scale>
          <a:sx n="98" d="100"/>
          <a:sy n="98" d="100"/>
        </p:scale>
        <p:origin x="-1024" y="-104"/>
      </p:cViewPr>
      <p:guideLst>
        <p:guide orient="horz" pos="2160"/>
        <p:guide pos="2880"/>
      </p:guideLst>
    </p:cSldViewPr>
  </p:slideViewPr>
  <p:outlineViewPr>
    <p:cViewPr>
      <p:scale>
        <a:sx n="33" d="100"/>
        <a:sy n="33" d="100"/>
      </p:scale>
      <p:origin x="0" y="90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CE79C0-8EA7-E24B-B698-F69087E0624C}"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300556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E79C0-8EA7-E24B-B698-F69087E0624C}"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50834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E79C0-8EA7-E24B-B698-F69087E0624C}"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16026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E79C0-8EA7-E24B-B698-F69087E0624C}"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88050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E79C0-8EA7-E24B-B698-F69087E0624C}" type="datetimeFigureOut">
              <a:rPr lang="en-US" smtClean="0"/>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114018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E79C0-8EA7-E24B-B698-F69087E0624C}"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317617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E79C0-8EA7-E24B-B698-F69087E0624C}" type="datetimeFigureOut">
              <a:rPr lang="en-US" smtClean="0"/>
              <a:t>5/16/15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234239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E79C0-8EA7-E24B-B698-F69087E0624C}" type="datetimeFigureOut">
              <a:rPr lang="en-US" smtClean="0"/>
              <a:t>5/16/15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299585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E79C0-8EA7-E24B-B698-F69087E0624C}" type="datetimeFigureOut">
              <a:rPr lang="en-US" smtClean="0"/>
              <a:t>5/16/15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338598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E79C0-8EA7-E24B-B698-F69087E0624C}"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364058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E79C0-8EA7-E24B-B698-F69087E0624C}" type="datetimeFigureOut">
              <a:rPr lang="en-US" smtClean="0"/>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795A3-6F0B-C34C-ABFA-AB6ADCAFE095}" type="slidenum">
              <a:rPr lang="en-US" smtClean="0"/>
              <a:t>‹#›</a:t>
            </a:fld>
            <a:endParaRPr lang="en-US"/>
          </a:p>
        </p:txBody>
      </p:sp>
    </p:spTree>
    <p:extLst>
      <p:ext uri="{BB962C8B-B14F-4D97-AF65-F5344CB8AC3E}">
        <p14:creationId xmlns:p14="http://schemas.microsoft.com/office/powerpoint/2010/main" val="11955596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oney pit_cb.jpg"/>
          <p:cNvPicPr>
            <a:picLocks noChangeAspect="1"/>
          </p:cNvPicPr>
          <p:nvPr userDrawn="1"/>
        </p:nvPicPr>
        <p:blipFill rotWithShape="1">
          <a:blip r:embed="rId13">
            <a:extLst>
              <a:ext uri="{28A0092B-C50C-407E-A947-70E740481C1C}">
                <a14:useLocalDpi xmlns:a14="http://schemas.microsoft.com/office/drawing/2010/main" val="0"/>
              </a:ext>
            </a:extLst>
          </a:blip>
          <a:srcRect b="22154"/>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E79C0-8EA7-E24B-B698-F69087E0624C}" type="datetimeFigureOut">
              <a:rPr lang="en-US" smtClean="0"/>
              <a:t>5/16/15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95A3-6F0B-C34C-ABFA-AB6ADCAFE095}" type="slidenum">
              <a:rPr lang="en-US" smtClean="0"/>
              <a:t>‹#›</a:t>
            </a:fld>
            <a:endParaRPr lang="en-US"/>
          </a:p>
        </p:txBody>
      </p:sp>
    </p:spTree>
    <p:extLst>
      <p:ext uri="{BB962C8B-B14F-4D97-AF65-F5344CB8AC3E}">
        <p14:creationId xmlns:p14="http://schemas.microsoft.com/office/powerpoint/2010/main" val="1146361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0"/>
            <a:ext cx="9144000" cy="6858000"/>
          </a:xfrm>
          <a:prstGeom prst="rect">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5985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Giving PRINCIPLES</a:t>
            </a:r>
            <a:endParaRPr lang="en-US" b="1" dirty="0">
              <a:latin typeface="Corbel"/>
              <a:cs typeface="Corbel"/>
            </a:endParaRPr>
          </a:p>
        </p:txBody>
      </p:sp>
      <p:sp>
        <p:nvSpPr>
          <p:cNvPr id="5" name="Content Placeholder 4"/>
          <p:cNvSpPr>
            <a:spLocks noGrp="1"/>
          </p:cNvSpPr>
          <p:nvPr>
            <p:ph idx="1"/>
          </p:nvPr>
        </p:nvSpPr>
        <p:spPr>
          <a:xfrm>
            <a:off x="457200" y="1600200"/>
            <a:ext cx="8229600" cy="5060191"/>
          </a:xfrm>
        </p:spPr>
        <p:txBody>
          <a:bodyPr>
            <a:noAutofit/>
          </a:bodyPr>
          <a:lstStyle/>
          <a:p>
            <a:pPr marL="0" indent="0">
              <a:buNone/>
            </a:pPr>
            <a:r>
              <a:rPr lang="en-US" b="1" dirty="0">
                <a:latin typeface="Corbel"/>
                <a:cs typeface="Corbel"/>
              </a:rPr>
              <a:t>God </a:t>
            </a:r>
            <a:r>
              <a:rPr lang="en-US" b="1" dirty="0" smtClean="0">
                <a:latin typeface="Corbel"/>
                <a:cs typeface="Corbel"/>
              </a:rPr>
              <a:t>rebuked His </a:t>
            </a:r>
            <a:r>
              <a:rPr lang="en-US" b="1" dirty="0">
                <a:latin typeface="Corbel"/>
                <a:cs typeface="Corbel"/>
              </a:rPr>
              <a:t>people for offering </a:t>
            </a:r>
            <a:r>
              <a:rPr lang="en-US" b="1" dirty="0" smtClean="0">
                <a:latin typeface="Corbel"/>
                <a:cs typeface="Corbel"/>
              </a:rPr>
              <a:t>DEFILED sacrifices </a:t>
            </a:r>
            <a:r>
              <a:rPr lang="en-US" b="1" dirty="0">
                <a:latin typeface="Corbel"/>
                <a:cs typeface="Corbel"/>
              </a:rPr>
              <a:t>(Mal. 1.6-11) and for </a:t>
            </a:r>
            <a:r>
              <a:rPr lang="en-US" b="1" dirty="0" smtClean="0">
                <a:latin typeface="Corbel"/>
                <a:cs typeface="Corbel"/>
              </a:rPr>
              <a:t>ROBBING Him </a:t>
            </a:r>
            <a:r>
              <a:rPr lang="en-US" b="1" dirty="0">
                <a:latin typeface="Corbel"/>
                <a:cs typeface="Corbel"/>
              </a:rPr>
              <a:t>(3.8).</a:t>
            </a:r>
          </a:p>
          <a:p>
            <a:pPr marL="0" indent="0">
              <a:buNone/>
            </a:pPr>
            <a:endParaRPr lang="en-US" b="1" dirty="0" smtClean="0">
              <a:latin typeface="Corbel"/>
              <a:cs typeface="Corbel"/>
            </a:endParaRPr>
          </a:p>
          <a:p>
            <a:pPr marL="0" indent="0">
              <a:buNone/>
            </a:pPr>
            <a:r>
              <a:rPr lang="en-US" b="1" dirty="0" smtClean="0">
                <a:latin typeface="Corbel"/>
                <a:cs typeface="Corbel"/>
              </a:rPr>
              <a:t>If </a:t>
            </a:r>
            <a:r>
              <a:rPr lang="en-US" b="1" dirty="0">
                <a:latin typeface="Corbel"/>
                <a:cs typeface="Corbel"/>
              </a:rPr>
              <a:t>the Jews could rob God in offerings, </a:t>
            </a:r>
            <a:r>
              <a:rPr lang="en-US" b="1" dirty="0" smtClean="0">
                <a:latin typeface="Corbel"/>
                <a:cs typeface="Corbel"/>
              </a:rPr>
              <a:t>CHRISTIANS can </a:t>
            </a:r>
            <a:r>
              <a:rPr lang="en-US" b="1" dirty="0">
                <a:latin typeface="Corbel"/>
                <a:cs typeface="Corbel"/>
              </a:rPr>
              <a:t>rob God in offerings</a:t>
            </a:r>
            <a:r>
              <a:rPr lang="en-US" b="1" dirty="0" smtClean="0">
                <a:latin typeface="Corbel"/>
                <a:cs typeface="Corbel"/>
              </a:rPr>
              <a:t>!</a:t>
            </a:r>
            <a:endParaRPr lang="en-US" b="1" dirty="0">
              <a:latin typeface="Corbel"/>
              <a:cs typeface="Corbel"/>
            </a:endParaRPr>
          </a:p>
        </p:txBody>
      </p:sp>
    </p:spTree>
    <p:extLst>
      <p:ext uri="{BB962C8B-B14F-4D97-AF65-F5344CB8AC3E}">
        <p14:creationId xmlns:p14="http://schemas.microsoft.com/office/powerpoint/2010/main" val="4148440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Giving PRINCIPLES</a:t>
            </a:r>
            <a:endParaRPr lang="en-US" b="1" dirty="0">
              <a:latin typeface="Corbel"/>
              <a:cs typeface="Corbel"/>
            </a:endParaRPr>
          </a:p>
        </p:txBody>
      </p:sp>
      <p:sp>
        <p:nvSpPr>
          <p:cNvPr id="5" name="Content Placeholder 4"/>
          <p:cNvSpPr>
            <a:spLocks noGrp="1"/>
          </p:cNvSpPr>
          <p:nvPr>
            <p:ph idx="1"/>
          </p:nvPr>
        </p:nvSpPr>
        <p:spPr>
          <a:xfrm>
            <a:off x="457200" y="1600200"/>
            <a:ext cx="8229600" cy="5060191"/>
          </a:xfrm>
        </p:spPr>
        <p:txBody>
          <a:bodyPr>
            <a:noAutofit/>
          </a:bodyPr>
          <a:lstStyle/>
          <a:p>
            <a:pPr marL="0" indent="0">
              <a:spcBef>
                <a:spcPts val="0"/>
              </a:spcBef>
              <a:buNone/>
            </a:pPr>
            <a:r>
              <a:rPr lang="en-US" b="1" dirty="0" smtClean="0">
                <a:latin typeface="Corbel"/>
                <a:cs typeface="Corbel"/>
              </a:rPr>
              <a:t>How can we rob God?</a:t>
            </a:r>
          </a:p>
          <a:p>
            <a:pPr marL="0" indent="0">
              <a:spcBef>
                <a:spcPts val="0"/>
              </a:spcBef>
              <a:buNone/>
            </a:pPr>
            <a:endParaRPr lang="en-US" b="1" dirty="0">
              <a:latin typeface="Corbel"/>
              <a:cs typeface="Corbel"/>
            </a:endParaRPr>
          </a:p>
          <a:p>
            <a:pPr marL="0" indent="0">
              <a:spcBef>
                <a:spcPts val="0"/>
              </a:spcBef>
              <a:buNone/>
            </a:pPr>
            <a:r>
              <a:rPr lang="en-US" b="1" dirty="0" smtClean="0">
                <a:latin typeface="Corbel"/>
                <a:cs typeface="Corbel"/>
              </a:rPr>
              <a:t>When one can afford </a:t>
            </a:r>
            <a:r>
              <a:rPr lang="en-US" b="1" dirty="0" smtClean="0">
                <a:latin typeface="Corbel"/>
                <a:cs typeface="Corbel"/>
              </a:rPr>
              <a:t>sports, electronics, cars, eating out, vacations, etc.,…</a:t>
            </a:r>
          </a:p>
          <a:p>
            <a:pPr marL="0" indent="0">
              <a:spcBef>
                <a:spcPts val="0"/>
              </a:spcBef>
              <a:buNone/>
            </a:pPr>
            <a:endParaRPr lang="en-US" b="1" dirty="0">
              <a:latin typeface="Corbel"/>
              <a:cs typeface="Corbel"/>
            </a:endParaRPr>
          </a:p>
          <a:p>
            <a:pPr marL="0" indent="0">
              <a:spcBef>
                <a:spcPts val="0"/>
              </a:spcBef>
              <a:buNone/>
            </a:pPr>
            <a:r>
              <a:rPr lang="en-US" b="1" dirty="0" smtClean="0">
                <a:latin typeface="Corbel"/>
                <a:cs typeface="Corbel"/>
              </a:rPr>
              <a:t>…but CLAIM to be POOR at COLLECTION time: Matt. 6.19-21</a:t>
            </a:r>
          </a:p>
        </p:txBody>
      </p:sp>
    </p:spTree>
    <p:extLst>
      <p:ext uri="{BB962C8B-B14F-4D97-AF65-F5344CB8AC3E}">
        <p14:creationId xmlns:p14="http://schemas.microsoft.com/office/powerpoint/2010/main" val="92847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Giving PRINCIPLES</a:t>
            </a:r>
            <a:endParaRPr lang="en-US" b="1" dirty="0">
              <a:latin typeface="Corbel"/>
              <a:cs typeface="Corbel"/>
            </a:endParaRPr>
          </a:p>
        </p:txBody>
      </p:sp>
      <p:sp>
        <p:nvSpPr>
          <p:cNvPr id="5" name="Content Placeholder 4"/>
          <p:cNvSpPr>
            <a:spLocks noGrp="1"/>
          </p:cNvSpPr>
          <p:nvPr>
            <p:ph idx="1"/>
          </p:nvPr>
        </p:nvSpPr>
        <p:spPr>
          <a:xfrm>
            <a:off x="457200" y="1600200"/>
            <a:ext cx="8229600" cy="5060191"/>
          </a:xfrm>
        </p:spPr>
        <p:txBody>
          <a:bodyPr>
            <a:noAutofit/>
          </a:bodyPr>
          <a:lstStyle/>
          <a:p>
            <a:pPr marL="0" indent="0">
              <a:spcBef>
                <a:spcPts val="0"/>
              </a:spcBef>
              <a:buNone/>
            </a:pPr>
            <a:r>
              <a:rPr lang="en-US" b="1" dirty="0" smtClean="0">
                <a:latin typeface="Corbel"/>
                <a:cs typeface="Corbel"/>
              </a:rPr>
              <a:t>How can we rob God?</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If we are out of town or sick does not NEGATE the command to give.</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If we are not giving as PROSPERED: i.e., two jobs, overtime, etc.</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Leftovers are INSULTING to God.</a:t>
            </a:r>
            <a:endParaRPr lang="en-US" b="1" dirty="0">
              <a:latin typeface="Corbel"/>
              <a:cs typeface="Corbel"/>
            </a:endParaRPr>
          </a:p>
        </p:txBody>
      </p:sp>
    </p:spTree>
    <p:extLst>
      <p:ext uri="{BB962C8B-B14F-4D97-AF65-F5344CB8AC3E}">
        <p14:creationId xmlns:p14="http://schemas.microsoft.com/office/powerpoint/2010/main" val="3298323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Giving Is NEEDED</a:t>
            </a:r>
            <a:endParaRPr lang="en-US" b="1" dirty="0">
              <a:latin typeface="Corbel"/>
              <a:cs typeface="Corbel"/>
            </a:endParaRPr>
          </a:p>
        </p:txBody>
      </p:sp>
      <p:sp>
        <p:nvSpPr>
          <p:cNvPr id="5" name="Content Placeholder 4"/>
          <p:cNvSpPr>
            <a:spLocks noGrp="1"/>
          </p:cNvSpPr>
          <p:nvPr>
            <p:ph idx="1"/>
          </p:nvPr>
        </p:nvSpPr>
        <p:spPr>
          <a:xfrm>
            <a:off x="457200" y="1600200"/>
            <a:ext cx="8229600" cy="5060191"/>
          </a:xfrm>
        </p:spPr>
        <p:txBody>
          <a:bodyPr>
            <a:noAutofit/>
          </a:bodyPr>
          <a:lstStyle/>
          <a:p>
            <a:pPr marL="0" indent="0">
              <a:spcBef>
                <a:spcPts val="0"/>
              </a:spcBef>
              <a:buNone/>
            </a:pPr>
            <a:r>
              <a:rPr lang="en-US" b="1" dirty="0" smtClean="0">
                <a:latin typeface="Corbel"/>
                <a:cs typeface="Corbel"/>
              </a:rPr>
              <a:t>To be BLESSED: Prov. 3.9-10; Luke 6.38; Acts 20.35</a:t>
            </a:r>
            <a:endParaRPr lang="en-US" b="1" dirty="0">
              <a:latin typeface="Corbel"/>
              <a:cs typeface="Corbel"/>
            </a:endParaRPr>
          </a:p>
        </p:txBody>
      </p:sp>
    </p:spTree>
    <p:extLst>
      <p:ext uri="{BB962C8B-B14F-4D97-AF65-F5344CB8AC3E}">
        <p14:creationId xmlns:p14="http://schemas.microsoft.com/office/powerpoint/2010/main" val="2444273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smtClean="0">
                <a:latin typeface="Corbel"/>
                <a:cs typeface="Corbel"/>
              </a:rPr>
              <a:t>Giving Is NEEDED</a:t>
            </a:r>
            <a:endParaRPr lang="en-US" b="1" dirty="0">
              <a:latin typeface="Corbel"/>
              <a:cs typeface="Corbel"/>
            </a:endParaRPr>
          </a:p>
        </p:txBody>
      </p:sp>
      <p:sp>
        <p:nvSpPr>
          <p:cNvPr id="5" name="Content Placeholder 4"/>
          <p:cNvSpPr>
            <a:spLocks noGrp="1"/>
          </p:cNvSpPr>
          <p:nvPr>
            <p:ph idx="1"/>
          </p:nvPr>
        </p:nvSpPr>
        <p:spPr>
          <a:xfrm>
            <a:off x="457200" y="1600200"/>
            <a:ext cx="8229600" cy="5060191"/>
          </a:xfrm>
        </p:spPr>
        <p:txBody>
          <a:bodyPr>
            <a:noAutofit/>
          </a:bodyPr>
          <a:lstStyle/>
          <a:p>
            <a:pPr marL="0" indent="0">
              <a:spcBef>
                <a:spcPts val="0"/>
              </a:spcBef>
              <a:buNone/>
            </a:pPr>
            <a:r>
              <a:rPr lang="en-US" b="1" dirty="0" smtClean="0">
                <a:latin typeface="Corbel"/>
                <a:cs typeface="Corbel"/>
              </a:rPr>
              <a:t>There is ALWAYS a need to do the Lord's work!</a:t>
            </a:r>
            <a:endParaRPr lang="en-US" b="1" dirty="0" smtClean="0">
              <a:latin typeface="Corbel"/>
              <a:cs typeface="Corbel"/>
            </a:endParaRPr>
          </a:p>
          <a:p>
            <a:pPr marL="400050" lvl="1" indent="0">
              <a:spcBef>
                <a:spcPts val="0"/>
              </a:spcBef>
              <a:buNone/>
            </a:pPr>
            <a:endParaRPr lang="en-US" sz="3200" b="1" dirty="0" smtClean="0">
              <a:latin typeface="Corbel"/>
              <a:cs typeface="Corbel"/>
            </a:endParaRPr>
          </a:p>
          <a:p>
            <a:pPr marL="0" indent="0">
              <a:spcBef>
                <a:spcPts val="0"/>
              </a:spcBef>
              <a:buNone/>
            </a:pPr>
            <a:r>
              <a:rPr lang="en-US" b="1" dirty="0" smtClean="0">
                <a:latin typeface="Corbel"/>
                <a:cs typeface="Corbel"/>
              </a:rPr>
              <a:t>The </a:t>
            </a:r>
            <a:r>
              <a:rPr lang="en-US" b="1" dirty="0">
                <a:latin typeface="Corbel"/>
                <a:cs typeface="Corbel"/>
              </a:rPr>
              <a:t>Lord’s churches have a </a:t>
            </a:r>
            <a:r>
              <a:rPr lang="en-US" b="1" dirty="0" smtClean="0">
                <a:latin typeface="Corbel"/>
                <a:cs typeface="Corbel"/>
              </a:rPr>
              <a:t>MISSION: </a:t>
            </a:r>
            <a:r>
              <a:rPr lang="en-US" b="1" dirty="0">
                <a:latin typeface="Corbel"/>
                <a:cs typeface="Corbel"/>
              </a:rPr>
              <a:t>to evangelize the world, edify the saints and help the needy saints</a:t>
            </a:r>
            <a:r>
              <a:rPr lang="en-US" b="1" dirty="0" smtClean="0">
                <a:latin typeface="Corbel"/>
                <a:cs typeface="Corbel"/>
              </a:rPr>
              <a:t>.</a:t>
            </a:r>
          </a:p>
          <a:p>
            <a:pPr marL="0" indent="0">
              <a:spcBef>
                <a:spcPts val="0"/>
              </a:spcBef>
              <a:buNone/>
            </a:pPr>
            <a:endParaRPr lang="en-US" b="1" dirty="0">
              <a:latin typeface="Corbel"/>
              <a:cs typeface="Corbel"/>
            </a:endParaRPr>
          </a:p>
          <a:p>
            <a:pPr marL="0" indent="0">
              <a:spcBef>
                <a:spcPts val="0"/>
              </a:spcBef>
              <a:buNone/>
            </a:pPr>
            <a:r>
              <a:rPr lang="en-US" b="1" dirty="0" smtClean="0">
                <a:latin typeface="Corbel"/>
                <a:cs typeface="Corbel"/>
              </a:rPr>
              <a:t>Churches are NOT in the business of saving, but spending!</a:t>
            </a:r>
          </a:p>
        </p:txBody>
      </p:sp>
    </p:spTree>
    <p:extLst>
      <p:ext uri="{BB962C8B-B14F-4D97-AF65-F5344CB8AC3E}">
        <p14:creationId xmlns:p14="http://schemas.microsoft.com/office/powerpoint/2010/main" val="3929949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smtClean="0">
                <a:latin typeface="Corbel"/>
                <a:cs typeface="Corbel"/>
              </a:rPr>
              <a:t>Today Is The Day Of Your Salvation</a:t>
            </a:r>
            <a:endParaRPr lang="en-US" b="1" dirty="0">
              <a:latin typeface="Corbel"/>
              <a:cs typeface="Corbel"/>
            </a:endParaRPr>
          </a:p>
        </p:txBody>
      </p:sp>
      <p:sp>
        <p:nvSpPr>
          <p:cNvPr id="5" name="Content Placeholder 4"/>
          <p:cNvSpPr>
            <a:spLocks noGrp="1"/>
          </p:cNvSpPr>
          <p:nvPr>
            <p:ph idx="1"/>
          </p:nvPr>
        </p:nvSpPr>
        <p:spPr>
          <a:xfrm>
            <a:off x="457200" y="1600200"/>
            <a:ext cx="8229600" cy="5060191"/>
          </a:xfrm>
        </p:spPr>
        <p:txBody>
          <a:bodyPr>
            <a:noAutofit/>
          </a:bodyPr>
          <a:lstStyle/>
          <a:p>
            <a:pPr marL="0" indent="0" algn="ctr">
              <a:spcBef>
                <a:spcPts val="0"/>
              </a:spcBef>
              <a:buNone/>
            </a:pPr>
            <a:endParaRPr lang="en-US" sz="4800" b="1" dirty="0" smtClean="0">
              <a:latin typeface="Corbel"/>
              <a:cs typeface="Corbel"/>
            </a:endParaRPr>
          </a:p>
          <a:p>
            <a:pPr marL="0" indent="0" algn="ctr">
              <a:spcBef>
                <a:spcPts val="0"/>
              </a:spcBef>
              <a:buNone/>
            </a:pPr>
            <a:endParaRPr lang="en-US" sz="4800" b="1" dirty="0">
              <a:latin typeface="Corbel"/>
              <a:cs typeface="Corbel"/>
            </a:endParaRPr>
          </a:p>
          <a:p>
            <a:pPr marL="0" indent="0" algn="ctr">
              <a:spcBef>
                <a:spcPts val="0"/>
              </a:spcBef>
              <a:buNone/>
            </a:pPr>
            <a:r>
              <a:rPr lang="en-US" sz="4800" b="1" dirty="0" smtClean="0">
                <a:latin typeface="Corbel"/>
                <a:cs typeface="Corbel"/>
              </a:rPr>
              <a:t>God </a:t>
            </a:r>
            <a:r>
              <a:rPr lang="en-US" sz="4800" b="1" dirty="0">
                <a:latin typeface="Corbel"/>
                <a:cs typeface="Corbel"/>
              </a:rPr>
              <a:t>gave His Son, why won’t you give your life to Him</a:t>
            </a:r>
            <a:r>
              <a:rPr lang="en-US" sz="4800" b="1" dirty="0" smtClean="0">
                <a:latin typeface="Corbel"/>
                <a:cs typeface="Corbel"/>
              </a:rPr>
              <a:t>?</a:t>
            </a:r>
            <a:endParaRPr lang="en-US" sz="4800" b="1" dirty="0">
              <a:latin typeface="Corbel"/>
              <a:cs typeface="Corbel"/>
            </a:endParaRPr>
          </a:p>
        </p:txBody>
      </p:sp>
    </p:spTree>
    <p:extLst>
      <p:ext uri="{BB962C8B-B14F-4D97-AF65-F5344CB8AC3E}">
        <p14:creationId xmlns:p14="http://schemas.microsoft.com/office/powerpoint/2010/main" val="226503658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 pit_t_ntds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485056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rbel"/>
                <a:cs typeface="Corbel"/>
              </a:rPr>
              <a:t>Giving Is An EXPRESSION Of Worship</a:t>
            </a:r>
            <a:endParaRPr lang="en-US" sz="3600" b="1" dirty="0">
              <a:latin typeface="Corbel"/>
              <a:cs typeface="Corbel"/>
            </a:endParaRPr>
          </a:p>
        </p:txBody>
      </p:sp>
      <p:sp>
        <p:nvSpPr>
          <p:cNvPr id="5" name="Content Placeholder 4"/>
          <p:cNvSpPr>
            <a:spLocks noGrp="1"/>
          </p:cNvSpPr>
          <p:nvPr>
            <p:ph idx="1"/>
          </p:nvPr>
        </p:nvSpPr>
        <p:spPr/>
        <p:txBody>
          <a:bodyPr>
            <a:normAutofit/>
          </a:bodyPr>
          <a:lstStyle/>
          <a:p>
            <a:pPr marL="0" indent="0">
              <a:lnSpc>
                <a:spcPct val="110000"/>
              </a:lnSpc>
              <a:spcBef>
                <a:spcPts val="0"/>
              </a:spcBef>
              <a:buNone/>
            </a:pPr>
            <a:r>
              <a:rPr lang="en-US" b="1" dirty="0" smtClean="0">
                <a:latin typeface="Corbel"/>
                <a:cs typeface="Corbel"/>
              </a:rPr>
              <a:t>Giving is </a:t>
            </a:r>
            <a:r>
              <a:rPr lang="en-US" b="1" dirty="0">
                <a:latin typeface="Corbel"/>
                <a:cs typeface="Corbel"/>
              </a:rPr>
              <a:t>synonymous with sacrifices: cf. John 3.16</a:t>
            </a:r>
          </a:p>
          <a:p>
            <a:pPr marL="0" indent="0">
              <a:lnSpc>
                <a:spcPct val="110000"/>
              </a:lnSpc>
              <a:spcBef>
                <a:spcPts val="0"/>
              </a:spcBef>
              <a:buNone/>
            </a:pPr>
            <a:endParaRPr lang="en-US" b="1" dirty="0" smtClean="0">
              <a:latin typeface="Corbel"/>
              <a:cs typeface="Corbel"/>
            </a:endParaRPr>
          </a:p>
          <a:p>
            <a:pPr marL="0" indent="0">
              <a:lnSpc>
                <a:spcPct val="110000"/>
              </a:lnSpc>
              <a:spcBef>
                <a:spcPts val="0"/>
              </a:spcBef>
              <a:buNone/>
            </a:pPr>
            <a:r>
              <a:rPr lang="en-US" b="1" dirty="0" smtClean="0">
                <a:latin typeface="Corbel"/>
                <a:cs typeface="Corbel"/>
              </a:rPr>
              <a:t>Sacrifices </a:t>
            </a:r>
            <a:r>
              <a:rPr lang="en-US" b="1" dirty="0">
                <a:latin typeface="Corbel"/>
                <a:cs typeface="Corbel"/>
              </a:rPr>
              <a:t>are designated as “gifts”: Num. 18.11; Phil. 4.18; Heb. </a:t>
            </a:r>
            <a:r>
              <a:rPr lang="en-US" b="1" dirty="0" smtClean="0">
                <a:latin typeface="Corbel"/>
                <a:cs typeface="Corbel"/>
              </a:rPr>
              <a:t>13.16</a:t>
            </a:r>
            <a:endParaRPr lang="en-US" b="1" dirty="0">
              <a:latin typeface="Corbel"/>
              <a:cs typeface="Corbel"/>
            </a:endParaRPr>
          </a:p>
        </p:txBody>
      </p:sp>
    </p:spTree>
    <p:extLst>
      <p:ext uri="{BB962C8B-B14F-4D97-AF65-F5344CB8AC3E}">
        <p14:creationId xmlns:p14="http://schemas.microsoft.com/office/powerpoint/2010/main" val="1158070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Corbel"/>
                <a:cs typeface="Corbel"/>
              </a:rPr>
              <a:t>Giving Is An EXPRESSION Of Worship</a:t>
            </a:r>
            <a:endParaRPr lang="en-US" sz="3600" b="1" dirty="0">
              <a:latin typeface="Corbel"/>
              <a:cs typeface="Corbel"/>
            </a:endParaRPr>
          </a:p>
        </p:txBody>
      </p:sp>
      <p:sp>
        <p:nvSpPr>
          <p:cNvPr id="5" name="Content Placeholder 4"/>
          <p:cNvSpPr>
            <a:spLocks noGrp="1"/>
          </p:cNvSpPr>
          <p:nvPr>
            <p:ph idx="1"/>
          </p:nvPr>
        </p:nvSpPr>
        <p:spPr>
          <a:xfrm>
            <a:off x="57707" y="1600200"/>
            <a:ext cx="9028586" cy="5257800"/>
          </a:xfrm>
        </p:spPr>
        <p:txBody>
          <a:bodyPr>
            <a:normAutofit/>
          </a:bodyPr>
          <a:lstStyle/>
          <a:p>
            <a:pPr marL="0" indent="0" algn="ctr">
              <a:spcBef>
                <a:spcPts val="0"/>
              </a:spcBef>
              <a:buNone/>
            </a:pPr>
            <a:r>
              <a:rPr lang="en-US" sz="2700" b="1" dirty="0" smtClean="0">
                <a:latin typeface="Corbel"/>
                <a:cs typeface="Corbel"/>
              </a:rPr>
              <a:t>A matter of REGULARITY and PROPORTION: 1 Cor. 16.1-2</a:t>
            </a:r>
          </a:p>
          <a:p>
            <a:pPr marL="0" indent="0" algn="ctr">
              <a:spcBef>
                <a:spcPts val="0"/>
              </a:spcBef>
              <a:buNone/>
            </a:pPr>
            <a:endParaRPr lang="en-US" sz="2700" b="1" dirty="0" smtClean="0">
              <a:latin typeface="Corbel"/>
              <a:cs typeface="Corbel"/>
            </a:endParaRPr>
          </a:p>
          <a:p>
            <a:pPr marL="0" indent="0" algn="ctr">
              <a:spcBef>
                <a:spcPts val="0"/>
              </a:spcBef>
              <a:buNone/>
            </a:pPr>
            <a:r>
              <a:rPr lang="en-US" sz="2700" b="1" dirty="0" smtClean="0">
                <a:latin typeface="Corbel"/>
                <a:cs typeface="Corbel"/>
              </a:rPr>
              <a:t>A matter of GRACE: 2 Cor. 8.1, 6-7</a:t>
            </a:r>
          </a:p>
          <a:p>
            <a:pPr marL="0" indent="0" algn="ctr">
              <a:spcBef>
                <a:spcPts val="0"/>
              </a:spcBef>
              <a:buNone/>
            </a:pPr>
            <a:endParaRPr lang="en-US" sz="2700" b="1" dirty="0" smtClean="0">
              <a:latin typeface="Corbel"/>
              <a:cs typeface="Corbel"/>
            </a:endParaRPr>
          </a:p>
          <a:p>
            <a:pPr marL="0" indent="0" algn="ctr">
              <a:spcBef>
                <a:spcPts val="0"/>
              </a:spcBef>
              <a:buNone/>
            </a:pPr>
            <a:r>
              <a:rPr lang="en-US" sz="2700" b="1" dirty="0" smtClean="0">
                <a:latin typeface="Corbel"/>
                <a:cs typeface="Corbel"/>
              </a:rPr>
              <a:t>A matter of ABILITY and SELFLESSNESS: 2 Cor. 8.3-5</a:t>
            </a:r>
          </a:p>
          <a:p>
            <a:pPr marL="0" indent="0" algn="ctr">
              <a:spcBef>
                <a:spcPts val="0"/>
              </a:spcBef>
              <a:buNone/>
            </a:pPr>
            <a:endParaRPr lang="en-US" sz="2700" b="1" dirty="0" smtClean="0">
              <a:latin typeface="Corbel"/>
              <a:cs typeface="Corbel"/>
            </a:endParaRPr>
          </a:p>
          <a:p>
            <a:pPr marL="0" indent="0" algn="ctr">
              <a:spcBef>
                <a:spcPts val="0"/>
              </a:spcBef>
              <a:buNone/>
            </a:pPr>
            <a:r>
              <a:rPr lang="en-US" sz="2700" b="1" dirty="0" smtClean="0">
                <a:latin typeface="Corbel"/>
                <a:cs typeface="Corbel"/>
              </a:rPr>
              <a:t>A matter of WILLINGNESS: 2 Cor. 8.10-12</a:t>
            </a:r>
          </a:p>
          <a:p>
            <a:pPr marL="0" indent="0" algn="ctr">
              <a:spcBef>
                <a:spcPts val="0"/>
              </a:spcBef>
              <a:buNone/>
            </a:pPr>
            <a:endParaRPr lang="en-US" sz="2700" b="1" dirty="0" smtClean="0">
              <a:latin typeface="Corbel"/>
              <a:cs typeface="Corbel"/>
            </a:endParaRPr>
          </a:p>
          <a:p>
            <a:pPr marL="0" indent="0" algn="ctr">
              <a:spcBef>
                <a:spcPts val="0"/>
              </a:spcBef>
              <a:buNone/>
            </a:pPr>
            <a:r>
              <a:rPr lang="en-US" sz="2700" b="1" dirty="0" smtClean="0">
                <a:latin typeface="Corbel"/>
                <a:cs typeface="Corbel"/>
              </a:rPr>
              <a:t>A matter of FAITH: 2 Cor. 9.6</a:t>
            </a:r>
          </a:p>
          <a:p>
            <a:pPr marL="0" indent="0" algn="ctr">
              <a:spcBef>
                <a:spcPts val="0"/>
              </a:spcBef>
              <a:buNone/>
            </a:pPr>
            <a:endParaRPr lang="en-US" sz="2700" b="1" dirty="0" smtClean="0">
              <a:latin typeface="Corbel"/>
              <a:cs typeface="Corbel"/>
            </a:endParaRPr>
          </a:p>
          <a:p>
            <a:pPr marL="0" indent="0" algn="ctr">
              <a:spcBef>
                <a:spcPts val="0"/>
              </a:spcBef>
              <a:buNone/>
            </a:pPr>
            <a:r>
              <a:rPr lang="en-US" sz="2700" b="1" dirty="0" smtClean="0">
                <a:latin typeface="Corbel"/>
                <a:cs typeface="Corbel"/>
              </a:rPr>
              <a:t>A matter of the HEART and EMOTION: 2 Cor. 9.7</a:t>
            </a:r>
          </a:p>
        </p:txBody>
      </p:sp>
    </p:spTree>
    <p:extLst>
      <p:ext uri="{BB962C8B-B14F-4D97-AF65-F5344CB8AC3E}">
        <p14:creationId xmlns:p14="http://schemas.microsoft.com/office/powerpoint/2010/main" val="1615347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94921"/>
            <a:ext cx="8229600" cy="4668159"/>
          </a:xfrm>
        </p:spPr>
        <p:txBody>
          <a:bodyPr>
            <a:noAutofit/>
          </a:bodyPr>
          <a:lstStyle/>
          <a:p>
            <a:pPr marL="0" indent="0" algn="ctr">
              <a:lnSpc>
                <a:spcPct val="110000"/>
              </a:lnSpc>
              <a:spcBef>
                <a:spcPts val="0"/>
              </a:spcBef>
              <a:buNone/>
            </a:pPr>
            <a:r>
              <a:rPr lang="en-US" sz="4400" b="1" dirty="0" smtClean="0">
                <a:latin typeface="Corbel"/>
                <a:cs typeface="Corbel"/>
              </a:rPr>
              <a:t>Since giving is pleasing to the Father, if the prospering Christian neglects to give, he NEGLECTS to worship his Father. Likewise, if he refuses to give, he REFUSES to worship his Father.</a:t>
            </a:r>
            <a:endParaRPr lang="en-US" sz="4400" b="1" dirty="0">
              <a:latin typeface="Corbel"/>
              <a:cs typeface="Corbel"/>
            </a:endParaRPr>
          </a:p>
        </p:txBody>
      </p:sp>
    </p:spTree>
    <p:extLst>
      <p:ext uri="{BB962C8B-B14F-4D97-AF65-F5344CB8AC3E}">
        <p14:creationId xmlns:p14="http://schemas.microsoft.com/office/powerpoint/2010/main" val="35348774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Giving PRINCIPLES</a:t>
            </a:r>
            <a:endParaRPr lang="en-US" b="1" dirty="0">
              <a:latin typeface="Corbel"/>
              <a:cs typeface="Corbel"/>
            </a:endParaRPr>
          </a:p>
        </p:txBody>
      </p:sp>
      <p:sp>
        <p:nvSpPr>
          <p:cNvPr id="5" name="Content Placeholder 4"/>
          <p:cNvSpPr>
            <a:spLocks noGrp="1"/>
          </p:cNvSpPr>
          <p:nvPr>
            <p:ph idx="1"/>
          </p:nvPr>
        </p:nvSpPr>
        <p:spPr/>
        <p:txBody>
          <a:bodyPr>
            <a:noAutofit/>
          </a:bodyPr>
          <a:lstStyle/>
          <a:p>
            <a:pPr marL="0" indent="0">
              <a:spcBef>
                <a:spcPts val="0"/>
              </a:spcBef>
              <a:buNone/>
            </a:pPr>
            <a:r>
              <a:rPr lang="en-US" b="1" dirty="0" smtClean="0">
                <a:latin typeface="Corbel"/>
                <a:cs typeface="Corbel"/>
              </a:rPr>
              <a:t>Giving </a:t>
            </a:r>
            <a:r>
              <a:rPr lang="en-US" b="1" dirty="0">
                <a:latin typeface="Corbel"/>
                <a:cs typeface="Corbel"/>
              </a:rPr>
              <a:t>should not interfere with our </a:t>
            </a:r>
            <a:r>
              <a:rPr lang="en-US" b="1" dirty="0" smtClean="0">
                <a:latin typeface="Corbel"/>
                <a:cs typeface="Corbel"/>
              </a:rPr>
              <a:t>LIVING EXPENSES: </a:t>
            </a:r>
            <a:r>
              <a:rPr lang="en-US" b="1" dirty="0">
                <a:latin typeface="Corbel"/>
                <a:cs typeface="Corbel"/>
              </a:rPr>
              <a:t>Matt. 6.31-32; 1 Tim. 5.8</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But, we </a:t>
            </a:r>
            <a:r>
              <a:rPr lang="en-US" b="1" dirty="0">
                <a:latin typeface="Corbel"/>
                <a:cs typeface="Corbel"/>
              </a:rPr>
              <a:t>should not let our debt </a:t>
            </a:r>
            <a:r>
              <a:rPr lang="en-US" b="1" dirty="0" smtClean="0">
                <a:latin typeface="Corbel"/>
                <a:cs typeface="Corbel"/>
              </a:rPr>
              <a:t>RISE and </a:t>
            </a:r>
            <a:r>
              <a:rPr lang="en-US" b="1" dirty="0">
                <a:latin typeface="Corbel"/>
                <a:cs typeface="Corbel"/>
              </a:rPr>
              <a:t>our contribution </a:t>
            </a:r>
            <a:r>
              <a:rPr lang="en-US" b="1" dirty="0" smtClean="0">
                <a:latin typeface="Corbel"/>
                <a:cs typeface="Corbel"/>
              </a:rPr>
              <a:t>FALL: </a:t>
            </a:r>
            <a:r>
              <a:rPr lang="en-US" b="1" dirty="0">
                <a:latin typeface="Corbel"/>
                <a:cs typeface="Corbel"/>
              </a:rPr>
              <a:t>1 Tim. 6.8</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a:t>
            </a:r>
            <a:r>
              <a:rPr lang="en-US" b="1" dirty="0">
                <a:latin typeface="Corbel"/>
                <a:cs typeface="Corbel"/>
              </a:rPr>
              <a:t>I'd give more, but I can't because I have so many bills to pay.</a:t>
            </a:r>
            <a:r>
              <a:rPr lang="en-US" b="1" dirty="0" smtClean="0">
                <a:latin typeface="Corbel"/>
                <a:cs typeface="Corbel"/>
              </a:rPr>
              <a:t>”</a:t>
            </a:r>
            <a:endParaRPr lang="en-US" b="1" dirty="0">
              <a:latin typeface="Corbel"/>
              <a:cs typeface="Corbel"/>
            </a:endParaRPr>
          </a:p>
        </p:txBody>
      </p:sp>
    </p:spTree>
    <p:extLst>
      <p:ext uri="{BB962C8B-B14F-4D97-AF65-F5344CB8AC3E}">
        <p14:creationId xmlns:p14="http://schemas.microsoft.com/office/powerpoint/2010/main" val="4122933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Giving PRINCIPLES</a:t>
            </a:r>
            <a:endParaRPr lang="en-US" b="1" dirty="0">
              <a:latin typeface="Corbel"/>
              <a:cs typeface="Corbel"/>
            </a:endParaRPr>
          </a:p>
        </p:txBody>
      </p:sp>
      <p:sp>
        <p:nvSpPr>
          <p:cNvPr id="5" name="Content Placeholder 4"/>
          <p:cNvSpPr>
            <a:spLocks noGrp="1"/>
          </p:cNvSpPr>
          <p:nvPr>
            <p:ph idx="1"/>
          </p:nvPr>
        </p:nvSpPr>
        <p:spPr/>
        <p:txBody>
          <a:bodyPr>
            <a:noAutofit/>
          </a:bodyPr>
          <a:lstStyle/>
          <a:p>
            <a:pPr marL="0" indent="0">
              <a:spcBef>
                <a:spcPts val="0"/>
              </a:spcBef>
              <a:buNone/>
            </a:pPr>
            <a:r>
              <a:rPr lang="en-US" b="1" dirty="0" smtClean="0">
                <a:latin typeface="Corbel"/>
                <a:cs typeface="Corbel"/>
              </a:rPr>
              <a:t>Giving should be a SACRIFICE: 2 Sam. 24.24; Luke 21.1-4</a:t>
            </a:r>
          </a:p>
          <a:p>
            <a:pPr marL="0" indent="0">
              <a:spcBef>
                <a:spcPts val="0"/>
              </a:spcBef>
              <a:buNone/>
            </a:pPr>
            <a:endParaRPr lang="en-US" b="1" dirty="0" smtClean="0">
              <a:latin typeface="Corbel"/>
              <a:cs typeface="Corbel"/>
            </a:endParaRPr>
          </a:p>
          <a:p>
            <a:pPr marL="0" indent="0">
              <a:spcBef>
                <a:spcPts val="0"/>
              </a:spcBef>
              <a:buNone/>
            </a:pPr>
            <a:r>
              <a:rPr lang="en-US" b="1" dirty="0" smtClean="0">
                <a:latin typeface="Corbel"/>
                <a:cs typeface="Corbel"/>
              </a:rPr>
              <a:t>God’s sacrifice cost SOMETHING. What about our sacrifice?</a:t>
            </a:r>
          </a:p>
        </p:txBody>
      </p:sp>
    </p:spTree>
    <p:extLst>
      <p:ext uri="{BB962C8B-B14F-4D97-AF65-F5344CB8AC3E}">
        <p14:creationId xmlns:p14="http://schemas.microsoft.com/office/powerpoint/2010/main" val="482566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charRg st="57" end="115"/>
                                            </p:txEl>
                                          </p:spTgt>
                                        </p:tgtEl>
                                        <p:attrNameLst>
                                          <p:attrName>style.visibility</p:attrName>
                                        </p:attrNameLst>
                                      </p:cBhvr>
                                      <p:to>
                                        <p:strVal val="visible"/>
                                      </p:to>
                                    </p:set>
                                    <p:animEffect transition="in" filter="fade">
                                      <p:cBhvr>
                                        <p:cTn id="12" dur="500"/>
                                        <p:tgtEl>
                                          <p:spTgt spid="5">
                                            <p:txEl>
                                              <p:charRg st="57" end="1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rbel"/>
                <a:cs typeface="Corbel"/>
              </a:rPr>
              <a:t>Giving PRINCIPLES</a:t>
            </a:r>
            <a:endParaRPr lang="en-US" b="1" dirty="0">
              <a:latin typeface="Corbel"/>
              <a:cs typeface="Corbel"/>
            </a:endParaRPr>
          </a:p>
        </p:txBody>
      </p:sp>
      <p:sp>
        <p:nvSpPr>
          <p:cNvPr id="5" name="Content Placeholder 4"/>
          <p:cNvSpPr>
            <a:spLocks noGrp="1"/>
          </p:cNvSpPr>
          <p:nvPr>
            <p:ph idx="1"/>
          </p:nvPr>
        </p:nvSpPr>
        <p:spPr>
          <a:xfrm>
            <a:off x="457200" y="1600200"/>
            <a:ext cx="8229600" cy="5060191"/>
          </a:xfrm>
        </p:spPr>
        <p:txBody>
          <a:bodyPr>
            <a:noAutofit/>
          </a:bodyPr>
          <a:lstStyle/>
          <a:p>
            <a:pPr marL="0" indent="0">
              <a:spcBef>
                <a:spcPts val="0"/>
              </a:spcBef>
              <a:buNone/>
            </a:pPr>
            <a:r>
              <a:rPr lang="en-US" b="1" dirty="0" smtClean="0">
                <a:latin typeface="Corbel"/>
                <a:cs typeface="Corbel"/>
              </a:rPr>
              <a:t>The EXAMPLE of the Jews: Rom. 15.4</a:t>
            </a:r>
          </a:p>
          <a:p>
            <a:pPr marL="400050" lvl="1" indent="0">
              <a:spcBef>
                <a:spcPts val="0"/>
              </a:spcBef>
              <a:buNone/>
            </a:pPr>
            <a:r>
              <a:rPr lang="en-US" b="1" dirty="0">
                <a:latin typeface="Corbel"/>
                <a:cs typeface="Corbel"/>
              </a:rPr>
              <a:t>T</a:t>
            </a:r>
            <a:r>
              <a:rPr lang="en-US" b="1" dirty="0" smtClean="0">
                <a:latin typeface="Corbel"/>
                <a:cs typeface="Corbel"/>
              </a:rPr>
              <a:t>ithing: Lev</a:t>
            </a:r>
            <a:r>
              <a:rPr lang="en-US" b="1" dirty="0">
                <a:latin typeface="Corbel"/>
                <a:cs typeface="Corbel"/>
              </a:rPr>
              <a:t>. 27.30-33; Num. 18.21-32, </a:t>
            </a:r>
            <a:r>
              <a:rPr lang="en-US" b="1" dirty="0" smtClean="0">
                <a:latin typeface="Corbel"/>
                <a:cs typeface="Corbel"/>
              </a:rPr>
              <a:t>etc.</a:t>
            </a:r>
          </a:p>
          <a:p>
            <a:pPr marL="400050" lvl="1" indent="0">
              <a:spcBef>
                <a:spcPts val="0"/>
              </a:spcBef>
              <a:buNone/>
            </a:pPr>
            <a:r>
              <a:rPr lang="en-US" b="1" dirty="0">
                <a:latin typeface="Corbel"/>
                <a:cs typeface="Corbel"/>
              </a:rPr>
              <a:t>F</a:t>
            </a:r>
            <a:r>
              <a:rPr lang="en-US" b="1" dirty="0" smtClean="0">
                <a:latin typeface="Corbel"/>
                <a:cs typeface="Corbel"/>
              </a:rPr>
              <a:t>ree</a:t>
            </a:r>
            <a:r>
              <a:rPr lang="en-US" b="1" dirty="0">
                <a:latin typeface="Corbel"/>
                <a:cs typeface="Corbel"/>
              </a:rPr>
              <a:t>-will </a:t>
            </a:r>
            <a:r>
              <a:rPr lang="en-US" b="1" dirty="0" smtClean="0">
                <a:latin typeface="Corbel"/>
                <a:cs typeface="Corbel"/>
              </a:rPr>
              <a:t>offerings: </a:t>
            </a:r>
            <a:r>
              <a:rPr lang="en-US" b="1" dirty="0">
                <a:latin typeface="Corbel"/>
                <a:cs typeface="Corbel"/>
              </a:rPr>
              <a:t>Exo. 35.29; 1 Chron. 29.1-</a:t>
            </a:r>
            <a:r>
              <a:rPr lang="en-US" b="1" dirty="0" smtClean="0">
                <a:latin typeface="Corbel"/>
                <a:cs typeface="Corbel"/>
              </a:rPr>
              <a:t>19</a:t>
            </a:r>
            <a:endParaRPr lang="en-US" b="1" dirty="0">
              <a:latin typeface="Corbel"/>
              <a:cs typeface="Corbel"/>
            </a:endParaRPr>
          </a:p>
          <a:p>
            <a:pPr marL="400050" lvl="1" indent="0">
              <a:spcBef>
                <a:spcPts val="0"/>
              </a:spcBef>
              <a:buNone/>
            </a:pPr>
            <a:endParaRPr lang="en-US" sz="3200" b="1" dirty="0" smtClean="0">
              <a:latin typeface="Corbel"/>
              <a:cs typeface="Corbel"/>
            </a:endParaRPr>
          </a:p>
          <a:p>
            <a:pPr marL="0" indent="0">
              <a:spcBef>
                <a:spcPts val="0"/>
              </a:spcBef>
              <a:buNone/>
            </a:pPr>
            <a:r>
              <a:rPr lang="en-US" b="1" dirty="0" smtClean="0">
                <a:latin typeface="Corbel"/>
                <a:cs typeface="Corbel"/>
              </a:rPr>
              <a:t>We </a:t>
            </a:r>
            <a:r>
              <a:rPr lang="en-US" b="1" dirty="0">
                <a:latin typeface="Corbel"/>
                <a:cs typeface="Corbel"/>
              </a:rPr>
              <a:t>have it far </a:t>
            </a:r>
            <a:r>
              <a:rPr lang="en-US" b="1" dirty="0" smtClean="0">
                <a:latin typeface="Corbel"/>
                <a:cs typeface="Corbel"/>
              </a:rPr>
              <a:t>BETTER than </a:t>
            </a:r>
            <a:r>
              <a:rPr lang="en-US" b="1" dirty="0">
                <a:latin typeface="Corbel"/>
                <a:cs typeface="Corbel"/>
              </a:rPr>
              <a:t>the Jews:</a:t>
            </a:r>
          </a:p>
          <a:p>
            <a:pPr marL="400050" lvl="1" indent="0">
              <a:spcBef>
                <a:spcPts val="0"/>
              </a:spcBef>
              <a:buNone/>
            </a:pPr>
            <a:r>
              <a:rPr lang="en-US" b="1" dirty="0" smtClean="0">
                <a:latin typeface="Corbel"/>
                <a:cs typeface="Corbel"/>
              </a:rPr>
              <a:t>Better hope, covenant, promises, sacrifice, etc.: </a:t>
            </a:r>
            <a:r>
              <a:rPr lang="en-US" b="1" dirty="0">
                <a:latin typeface="Corbel"/>
                <a:cs typeface="Corbel"/>
              </a:rPr>
              <a:t>Heb. </a:t>
            </a:r>
            <a:r>
              <a:rPr lang="en-US" b="1" dirty="0" smtClean="0">
                <a:latin typeface="Corbel"/>
                <a:cs typeface="Corbel"/>
              </a:rPr>
              <a:t>7.19; 8.6; 9.13</a:t>
            </a:r>
            <a:r>
              <a:rPr lang="en-US" b="1" dirty="0">
                <a:latin typeface="Corbel"/>
                <a:cs typeface="Corbel"/>
              </a:rPr>
              <a:t>-</a:t>
            </a:r>
            <a:r>
              <a:rPr lang="en-US" b="1" dirty="0" smtClean="0">
                <a:latin typeface="Corbel"/>
                <a:cs typeface="Corbel"/>
              </a:rPr>
              <a:t>14, etc.</a:t>
            </a:r>
            <a:endParaRPr lang="en-US" b="1" dirty="0">
              <a:latin typeface="Corbel"/>
              <a:cs typeface="Corbel"/>
            </a:endParaRPr>
          </a:p>
        </p:txBody>
      </p:sp>
    </p:spTree>
    <p:extLst>
      <p:ext uri="{BB962C8B-B14F-4D97-AF65-F5344CB8AC3E}">
        <p14:creationId xmlns:p14="http://schemas.microsoft.com/office/powerpoint/2010/main" val="1609075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486255"/>
            <a:ext cx="8229600" cy="1885491"/>
          </a:xfrm>
        </p:spPr>
        <p:txBody>
          <a:bodyPr>
            <a:noAutofit/>
          </a:bodyPr>
          <a:lstStyle/>
          <a:p>
            <a:pPr marL="0" indent="0" algn="ctr">
              <a:buNone/>
            </a:pPr>
            <a:r>
              <a:rPr lang="en-US" sz="5000" b="1" dirty="0" smtClean="0">
                <a:latin typeface="Corbel"/>
                <a:cs typeface="Corbel"/>
              </a:rPr>
              <a:t>Would Jewish believers have REDUCED their giving?</a:t>
            </a:r>
            <a:endParaRPr lang="en-US" sz="5000" b="1" dirty="0">
              <a:latin typeface="Corbel"/>
              <a:cs typeface="Corbel"/>
            </a:endParaRPr>
          </a:p>
        </p:txBody>
      </p:sp>
    </p:spTree>
    <p:extLst>
      <p:ext uri="{BB962C8B-B14F-4D97-AF65-F5344CB8AC3E}">
        <p14:creationId xmlns:p14="http://schemas.microsoft.com/office/powerpoint/2010/main" val="2428244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1355</TotalTime>
  <Words>477</Words>
  <Application>Microsoft Macintosh PowerPoint</Application>
  <PresentationFormat>On-screen Show (4:3)</PresentationFormat>
  <Paragraphs>65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Giving Is An EXPRESSION Of Worship</vt:lpstr>
      <vt:lpstr>Giving Is An EXPRESSION Of Worship</vt:lpstr>
      <vt:lpstr>PowerPoint Presentation</vt:lpstr>
      <vt:lpstr>Giving PRINCIPLES</vt:lpstr>
      <vt:lpstr>Giving PRINCIPLES</vt:lpstr>
      <vt:lpstr>Giving PRINCIPLES</vt:lpstr>
      <vt:lpstr>PowerPoint Presentation</vt:lpstr>
      <vt:lpstr>Giving PRINCIPLES</vt:lpstr>
      <vt:lpstr>Giving PRINCIPLES</vt:lpstr>
      <vt:lpstr>Giving PRINCIPLES</vt:lpstr>
      <vt:lpstr>Giving Is NEEDED</vt:lpstr>
      <vt:lpstr>Giving Is NEEDED</vt:lpstr>
      <vt:lpstr>Today Is The Day Of Your Salvation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58</cp:revision>
  <dcterms:created xsi:type="dcterms:W3CDTF">2015-05-16T15:45:04Z</dcterms:created>
  <dcterms:modified xsi:type="dcterms:W3CDTF">2015-05-17T14:20:59Z</dcterms:modified>
</cp:coreProperties>
</file>