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39"/>
  </p:notesMasterIdLst>
  <p:sldIdLst>
    <p:sldId id="267" r:id="rId4"/>
    <p:sldId id="266" r:id="rId5"/>
    <p:sldId id="265" r:id="rId6"/>
    <p:sldId id="271" r:id="rId7"/>
    <p:sldId id="272" r:id="rId8"/>
    <p:sldId id="273" r:id="rId9"/>
    <p:sldId id="276" r:id="rId10"/>
    <p:sldId id="277" r:id="rId11"/>
    <p:sldId id="278" r:id="rId12"/>
    <p:sldId id="256" r:id="rId13"/>
    <p:sldId id="257" r:id="rId14"/>
    <p:sldId id="258" r:id="rId15"/>
    <p:sldId id="279" r:id="rId16"/>
    <p:sldId id="259" r:id="rId17"/>
    <p:sldId id="274" r:id="rId18"/>
    <p:sldId id="275" r:id="rId19"/>
    <p:sldId id="280" r:id="rId20"/>
    <p:sldId id="281" r:id="rId21"/>
    <p:sldId id="282" r:id="rId22"/>
    <p:sldId id="285" r:id="rId23"/>
    <p:sldId id="286" r:id="rId24"/>
    <p:sldId id="290" r:id="rId25"/>
    <p:sldId id="262" r:id="rId26"/>
    <p:sldId id="263" r:id="rId27"/>
    <p:sldId id="288" r:id="rId28"/>
    <p:sldId id="291" r:id="rId29"/>
    <p:sldId id="293" r:id="rId30"/>
    <p:sldId id="292" r:id="rId31"/>
    <p:sldId id="287" r:id="rId32"/>
    <p:sldId id="264" r:id="rId33"/>
    <p:sldId id="284" r:id="rId34"/>
    <p:sldId id="289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58" autoAdjust="0"/>
  </p:normalViewPr>
  <p:slideViewPr>
    <p:cSldViewPr snapToGrid="0" snapToObjects="1">
      <p:cViewPr varScale="1">
        <p:scale>
          <a:sx n="97" d="100"/>
          <a:sy n="97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3200" dirty="0" smtClean="0">
                <a:latin typeface="Corbel"/>
                <a:cs typeface="Corbel"/>
              </a:rPr>
              <a:t>“that which is in part…will</a:t>
            </a:r>
            <a:r>
              <a:rPr lang="en-US" sz="3200" baseline="0" dirty="0" smtClean="0">
                <a:latin typeface="Corbel"/>
                <a:cs typeface="Corbel"/>
              </a:rPr>
              <a:t> be done away”</a:t>
            </a:r>
            <a:endParaRPr lang="en-US" sz="3200" dirty="0">
              <a:latin typeface="Corbel"/>
              <a:cs typeface="Corbel"/>
            </a:endParaRPr>
          </a:p>
        </c:rich>
      </c:tx>
      <c:layout>
        <c:manualLayout>
          <c:xMode val="edge"/>
          <c:yMode val="edge"/>
          <c:x val="0.154397393883489"/>
          <c:y val="0.088466951406263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200740740740741"/>
          <c:w val="0.766415244969379"/>
          <c:h val="0.79925925925925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4"/>
            <c:bubble3D val="0"/>
            <c:explosion val="105"/>
          </c:dPt>
          <c:cat>
            <c:strRef>
              <c:f>Sheet1!$A$2:$A$10</c:f>
              <c:strCache>
                <c:ptCount val="9"/>
                <c:pt idx="0">
                  <c:v>wisdom</c:v>
                </c:pt>
                <c:pt idx="1">
                  <c:v>knowledge</c:v>
                </c:pt>
                <c:pt idx="2">
                  <c:v>faith</c:v>
                </c:pt>
                <c:pt idx="3">
                  <c:v>healing</c:v>
                </c:pt>
                <c:pt idx="4">
                  <c:v>miracles</c:v>
                </c:pt>
                <c:pt idx="5">
                  <c:v>prophecy</c:v>
                </c:pt>
                <c:pt idx="6">
                  <c:v>discern</c:v>
                </c:pt>
                <c:pt idx="7">
                  <c:v>tongues</c:v>
                </c:pt>
                <c:pt idx="8">
                  <c:v>interpretation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710029098238"/>
          <c:y val="0.198868715081887"/>
          <c:w val="0.325783464566929"/>
          <c:h val="0.697220472440945"/>
        </c:manualLayout>
      </c:layout>
      <c:overlay val="0"/>
      <c:txPr>
        <a:bodyPr/>
        <a:lstStyle/>
        <a:p>
          <a:pPr>
            <a:defRPr sz="2800" b="1">
              <a:latin typeface="Corbel"/>
              <a:cs typeface="Corbe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3600" dirty="0" smtClean="0">
                <a:latin typeface="Corbel"/>
                <a:cs typeface="Corbel"/>
              </a:rPr>
              <a:t>‘that which is perfect...has</a:t>
            </a:r>
            <a:r>
              <a:rPr lang="en-US" sz="3600" baseline="0" dirty="0" smtClean="0">
                <a:latin typeface="Corbel"/>
                <a:cs typeface="Corbel"/>
              </a:rPr>
              <a:t> come” </a:t>
            </a:r>
            <a:endParaRPr lang="en-US" sz="3600" dirty="0">
              <a:latin typeface="Corbel"/>
              <a:cs typeface="Corbel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Complete Revelation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 b="1">
                <a:latin typeface="Corbel"/>
                <a:cs typeface="Corbel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2400">
              <a:latin typeface="Corbel"/>
              <a:cs typeface="Corbe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7FCF-778B-AE48-8A6D-5FAEDF8ECC21}" type="datetimeFigureOut">
              <a:rPr lang="en-US" smtClean="0"/>
              <a:t>12/23/14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9CC5-56D5-624F-B645-6E0CAFFB3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B39C-9F77-E84D-B993-848C1377205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3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9CC5-56D5-624F-B645-6E0CAFFB3F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9CC5-56D5-624F-B645-6E0CAFFB3F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9CC5-56D5-624F-B645-6E0CAFFB3F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7375B-0523-E545-A6F7-A801743FCD4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52D60-4711-2C4F-B348-8D494962A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C6C9D-6616-2B4B-A9D6-9FBE66D59A64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BCA2-DB8C-A343-AADF-FA8E364F1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4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F86C0-2579-944A-A22A-6E4B6F370EA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48C96-BAD0-B64D-9F30-CC4AA6DE9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1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7375B-0523-E545-A6F7-A801743FCD4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52D60-4711-2C4F-B348-8D494962A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F9C5C-5010-6E4E-BF64-4FF5EBCBD265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EBD88-3BAC-1842-A7A0-EB796D5B9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6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062A4-FFEC-8942-A6E7-CD19CE8639B6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BAB8-D276-1641-93C8-C331DFBC8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16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F3DE4-7BB7-5748-A470-ED7583EE4548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CC5F9-4BA5-F340-BAA3-5287F21C9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4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A07C7-6A91-C142-B971-554C9D7AF4B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1E537-2E02-D949-AB32-34E68030B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15282-EFCB-CA4F-B5CD-3BB3CEA3FCF1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178D3-3484-C14F-B0C3-DC019AE7D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CF96D-DFB3-4D46-A5FE-40D29F13F0E0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DEE9-612C-4B45-9DC8-588889C0D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92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58BF2-DB13-7E47-9038-92A2A34F640E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13E9-CBE7-C942-94F1-D86BA027D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F9C5C-5010-6E4E-BF64-4FF5EBCBD265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EBD88-3BAC-1842-A7A0-EB796D5B9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5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E6319-8D0C-7E42-A992-9EEF2754B5E6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F9C3-74D9-8D4F-B748-D4FE008FC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C6C9D-6616-2B4B-A9D6-9FBE66D59A64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BCA2-DB8C-A343-AADF-FA8E364F1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13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F86C0-2579-944A-A22A-6E4B6F370EA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48C96-BAD0-B64D-9F30-CC4AA6DE9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7375B-0523-E545-A6F7-A801743FCD4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52D60-4711-2C4F-B348-8D494962A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4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F9C5C-5010-6E4E-BF64-4FF5EBCBD265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EBD88-3BAC-1842-A7A0-EB796D5B9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29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062A4-FFEC-8942-A6E7-CD19CE8639B6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BAB8-D276-1641-93C8-C331DFBC8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6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F3DE4-7BB7-5748-A470-ED7583EE4548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CC5F9-4BA5-F340-BAA3-5287F21C9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A07C7-6A91-C142-B971-554C9D7AF4B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1E537-2E02-D949-AB32-34E68030B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9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15282-EFCB-CA4F-B5CD-3BB3CEA3FCF1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178D3-3484-C14F-B0C3-DC019AE7D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88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CF96D-DFB3-4D46-A5FE-40D29F13F0E0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DEE9-612C-4B45-9DC8-588889C0D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062A4-FFEC-8942-A6E7-CD19CE8639B6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BAB8-D276-1641-93C8-C331DFBC8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58BF2-DB13-7E47-9038-92A2A34F640E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13E9-CBE7-C942-94F1-D86BA027D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45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E6319-8D0C-7E42-A992-9EEF2754B5E6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F9C3-74D9-8D4F-B748-D4FE008FC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0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C6C9D-6616-2B4B-A9D6-9FBE66D59A64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BCA2-DB8C-A343-AADF-FA8E364F1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5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F86C0-2579-944A-A22A-6E4B6F370EA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48C96-BAD0-B64D-9F30-CC4AA6DE9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F3DE4-7BB7-5748-A470-ED7583EE4548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CC5F9-4BA5-F340-BAA3-5287F21C9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A07C7-6A91-C142-B971-554C9D7AF4BA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1E537-2E02-D949-AB32-34E68030B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15282-EFCB-CA4F-B5CD-3BB3CEA3FCF1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178D3-3484-C14F-B0C3-DC019AE7D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1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CF96D-DFB3-4D46-A5FE-40D29F13F0E0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DEE9-612C-4B45-9DC8-588889C0D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58BF2-DB13-7E47-9038-92A2A34F640E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13E9-CBE7-C942-94F1-D86BA027D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E6319-8D0C-7E42-A992-9EEF2754B5E6}" type="datetimeFigureOut">
              <a:rPr lang="en-US"/>
              <a:pPr/>
              <a:t>12/23/14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F9C3-74D9-8D4F-B748-D4FE008FC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640EC0-990A-5D42-B53C-5CC263BF5FD9}" type="datetimeFigureOut">
              <a:rPr lang="en-US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12/23/14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B17AFA-C134-2544-A85D-9BC95CE47B2F}" type="slidenum">
              <a:rPr lang="en-US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640EC0-990A-5D42-B53C-5CC263BF5FD9}" type="datetimeFigureOut">
              <a:rPr lang="en-US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12/23/14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B17AFA-C134-2544-A85D-9BC95CE47B2F}" type="slidenum">
              <a:rPr lang="en-US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640EC0-990A-5D42-B53C-5CC263BF5FD9}" type="datetimeFigureOut">
              <a:rPr lang="en-US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12/23/14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B17AFA-C134-2544-A85D-9BC95CE47B2F}" type="slidenum">
              <a:rPr lang="en-US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84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6" t="2767" r="1816" b="2289"/>
          <a:stretch/>
        </p:blipFill>
        <p:spPr>
          <a:xfrm>
            <a:off x="0" y="0"/>
            <a:ext cx="9133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5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latin typeface="Corbel"/>
                <a:cs typeface="Corbel"/>
              </a:rPr>
              <a:t>When we understand the purpose of spiritual gifts and the reception of the gifts we can answer this question!</a:t>
            </a:r>
            <a:endParaRPr lang="en-US" sz="4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7652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Corbel"/>
                <a:cs typeface="Corbel"/>
              </a:rPr>
              <a:t>The </a:t>
            </a:r>
            <a:r>
              <a:rPr lang="en-US" b="1" dirty="0" smtClean="0">
                <a:latin typeface="Corbel"/>
                <a:cs typeface="Corbel"/>
              </a:rPr>
              <a:t>Purpose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Joel’s prophecy accomplished three things:</a:t>
            </a:r>
          </a:p>
          <a:p>
            <a:pPr marL="4000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Specific gifts were given </a:t>
            </a:r>
            <a:r>
              <a:rPr lang="en-US" b="1" dirty="0">
                <a:latin typeface="Corbel"/>
                <a:cs typeface="Corbel"/>
              </a:rPr>
              <a:t>to reveal God’s </a:t>
            </a:r>
            <a:r>
              <a:rPr lang="en-US" b="1" dirty="0" smtClean="0">
                <a:latin typeface="Corbel"/>
                <a:cs typeface="Corbel"/>
              </a:rPr>
              <a:t>word / instruct &amp; edify the saints, 1 Cor. 12.7; 14.3, 12, 26</a:t>
            </a:r>
          </a:p>
          <a:p>
            <a:pPr marL="400050" lvl="1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Note: spiritual </a:t>
            </a:r>
            <a:r>
              <a:rPr lang="en-US" b="1" dirty="0">
                <a:latin typeface="Corbel"/>
                <a:cs typeface="Corbel"/>
              </a:rPr>
              <a:t>gifts indicated that the process of revelation was not yet </a:t>
            </a:r>
            <a:r>
              <a:rPr lang="en-US" b="1" dirty="0" smtClean="0">
                <a:latin typeface="Corbel"/>
                <a:cs typeface="Corbel"/>
              </a:rPr>
              <a:t>complete; were </a:t>
            </a:r>
            <a:r>
              <a:rPr lang="en-US" b="1" dirty="0">
                <a:latin typeface="Corbel"/>
                <a:cs typeface="Corbel"/>
              </a:rPr>
              <a:t>designed to bless the whole </a:t>
            </a:r>
            <a:r>
              <a:rPr lang="en-US" b="1" dirty="0" smtClean="0">
                <a:latin typeface="Corbel"/>
                <a:cs typeface="Corbel"/>
              </a:rPr>
              <a:t>church</a:t>
            </a:r>
            <a:endParaRPr lang="en-US" b="1" dirty="0">
              <a:latin typeface="Corbel"/>
              <a:cs typeface="Corbel"/>
            </a:endParaRPr>
          </a:p>
          <a:p>
            <a:pPr marL="400050" lvl="1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buNone/>
            </a:pP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3842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Corbel"/>
                <a:cs typeface="Corbel"/>
              </a:rPr>
              <a:t>The </a:t>
            </a:r>
            <a:r>
              <a:rPr lang="en-US" b="1" dirty="0" smtClean="0">
                <a:latin typeface="Corbel"/>
                <a:cs typeface="Corbel"/>
              </a:rPr>
              <a:t>Purpose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Joel’s prophecy accomplished three things:</a:t>
            </a:r>
          </a:p>
          <a:p>
            <a:pPr marL="4000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“…signs</a:t>
            </a:r>
            <a:r>
              <a:rPr lang="en-US" b="1" dirty="0">
                <a:latin typeface="Corbel"/>
                <a:cs typeface="Corbel"/>
              </a:rPr>
              <a:t>, wonders, miracles, and various gifts of the Holy Spirit</a:t>
            </a:r>
            <a:r>
              <a:rPr lang="en-US" b="1" dirty="0" smtClean="0">
                <a:latin typeface="Corbel"/>
                <a:cs typeface="Corbel"/>
              </a:rPr>
              <a:t>” were used to confirm to unbelievers </a:t>
            </a:r>
            <a:r>
              <a:rPr lang="en-US" b="1" dirty="0">
                <a:latin typeface="Corbel"/>
                <a:cs typeface="Corbel"/>
              </a:rPr>
              <a:t>the spoken W</a:t>
            </a:r>
            <a:r>
              <a:rPr lang="en-US" b="1" dirty="0" smtClean="0">
                <a:latin typeface="Corbel"/>
                <a:cs typeface="Corbel"/>
              </a:rPr>
              <a:t>ord </a:t>
            </a:r>
            <a:r>
              <a:rPr lang="en-US" b="1" dirty="0">
                <a:latin typeface="Corbel"/>
                <a:cs typeface="Corbel"/>
              </a:rPr>
              <a:t>as coming from </a:t>
            </a:r>
            <a:r>
              <a:rPr lang="en-US" b="1" dirty="0" smtClean="0">
                <a:latin typeface="Corbel"/>
                <a:cs typeface="Corbel"/>
              </a:rPr>
              <a:t>God, Mark 16.20; Acts 14.3; 1 Cor. 14.22; Heb</a:t>
            </a:r>
            <a:r>
              <a:rPr lang="en-US" b="1" dirty="0">
                <a:latin typeface="Corbel"/>
                <a:cs typeface="Corbel"/>
              </a:rPr>
              <a:t>. 2.3-</a:t>
            </a:r>
            <a:r>
              <a:rPr lang="en-US" b="1" dirty="0" smtClean="0">
                <a:latin typeface="Corbel"/>
                <a:cs typeface="Corbel"/>
              </a:rPr>
              <a:t>4</a:t>
            </a:r>
          </a:p>
          <a:p>
            <a:pPr marL="400050" lvl="1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Note: when the Word was already confirmed, no need for signs, Phil. 2.25-27; 1 Tim. 5.23; 2 Tim. 4.20</a:t>
            </a:r>
          </a:p>
        </p:txBody>
      </p:sp>
    </p:spTree>
    <p:extLst>
      <p:ext uri="{BB962C8B-B14F-4D97-AF65-F5344CB8AC3E}">
        <p14:creationId xmlns:p14="http://schemas.microsoft.com/office/powerpoint/2010/main" val="386760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Corbel"/>
                <a:cs typeface="Corbel"/>
              </a:rPr>
              <a:t>The </a:t>
            </a:r>
            <a:r>
              <a:rPr lang="en-US" b="1" dirty="0" smtClean="0">
                <a:latin typeface="Corbel"/>
                <a:cs typeface="Corbel"/>
              </a:rPr>
              <a:t>Purpose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Joel’s prophecy accomplished three things:</a:t>
            </a:r>
          </a:p>
          <a:p>
            <a:pPr marL="4000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It served as testimony to universal access to God — that all were equal before God, all had the same access (Acts 10; Gal. 3.28)!</a:t>
            </a:r>
          </a:p>
        </p:txBody>
      </p:sp>
    </p:spTree>
    <p:extLst>
      <p:ext uri="{BB962C8B-B14F-4D97-AF65-F5344CB8AC3E}">
        <p14:creationId xmlns:p14="http://schemas.microsoft.com/office/powerpoint/2010/main" val="162748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The Reception Of The Gifts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94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Spiritual gifts were ALWAYS distributed through the laying on of the apostles’ hands, Acts 8.12-20; 19.1-6; Rom. 1.11; 2 Tim. 1.6</a:t>
            </a: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Spiritual gifts were NEVER distributed through the laying on of Christian’s hands, Acts 8.18-19; 26-40</a:t>
            </a:r>
          </a:p>
        </p:txBody>
      </p:sp>
    </p:spTree>
    <p:extLst>
      <p:ext uri="{BB962C8B-B14F-4D97-AF65-F5344CB8AC3E}">
        <p14:creationId xmlns:p14="http://schemas.microsoft.com/office/powerpoint/2010/main" val="161874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Are There Apostles Today?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qualifications of the </a:t>
            </a:r>
            <a:r>
              <a:rPr lang="en-US" b="1" dirty="0" smtClean="0">
                <a:latin typeface="Corbel"/>
                <a:cs typeface="Corbel"/>
              </a:rPr>
              <a:t>apostles / witnesses, Acts 1.20</a:t>
            </a:r>
            <a:r>
              <a:rPr lang="en-US" b="1" dirty="0">
                <a:latin typeface="Corbel"/>
                <a:cs typeface="Corbel"/>
              </a:rPr>
              <a:t>-</a:t>
            </a:r>
            <a:r>
              <a:rPr lang="en-US" b="1" dirty="0" smtClean="0">
                <a:latin typeface="Corbel"/>
                <a:cs typeface="Corbel"/>
              </a:rPr>
              <a:t>22; </a:t>
            </a:r>
            <a:r>
              <a:rPr lang="en-US" b="1" dirty="0">
                <a:latin typeface="Corbel"/>
                <a:cs typeface="Corbel"/>
              </a:rPr>
              <a:t>10.39-42; </a:t>
            </a:r>
            <a:r>
              <a:rPr lang="en-US" b="1" dirty="0" smtClean="0">
                <a:latin typeface="Corbel"/>
                <a:cs typeface="Corbel"/>
              </a:rPr>
              <a:t>13.26</a:t>
            </a:r>
            <a:r>
              <a:rPr lang="en-US" b="1" dirty="0">
                <a:latin typeface="Corbel"/>
                <a:cs typeface="Corbel"/>
              </a:rPr>
              <a:t>-</a:t>
            </a:r>
            <a:r>
              <a:rPr lang="en-US" b="1" dirty="0" smtClean="0">
                <a:latin typeface="Corbel"/>
                <a:cs typeface="Corbel"/>
              </a:rPr>
              <a:t>33</a:t>
            </a:r>
          </a:p>
          <a:p>
            <a:pPr marL="40005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Must have been with Jesus from the beginning of His ministry to His ascension</a:t>
            </a:r>
          </a:p>
        </p:txBody>
      </p:sp>
    </p:spTree>
    <p:extLst>
      <p:ext uri="{BB962C8B-B14F-4D97-AF65-F5344CB8AC3E}">
        <p14:creationId xmlns:p14="http://schemas.microsoft.com/office/powerpoint/2010/main" val="96525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43188"/>
          </a:xfrm>
        </p:spPr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No Apostles = </a:t>
            </a:r>
            <a:br>
              <a:rPr lang="en-US" b="1" dirty="0" smtClean="0">
                <a:latin typeface="Corbel"/>
                <a:cs typeface="Corbel"/>
              </a:rPr>
            </a:br>
            <a:r>
              <a:rPr lang="en-US" b="1" dirty="0" smtClean="0">
                <a:latin typeface="Corbel"/>
                <a:cs typeface="Corbel"/>
              </a:rPr>
              <a:t>No Transference Of Spiritual Gifts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59951" y="1840696"/>
            <a:ext cx="3050385" cy="13353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orbel"/>
                <a:cs typeface="Corbel"/>
              </a:rPr>
              <a:t>Apostle</a:t>
            </a:r>
            <a:endParaRPr lang="en-US" sz="4400" b="1" dirty="0">
              <a:latin typeface="Corbel"/>
              <a:cs typeface="Corbe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10336" y="2508351"/>
            <a:ext cx="1709256" cy="926579"/>
            <a:chOff x="6810336" y="2508351"/>
            <a:chExt cx="1709256" cy="926579"/>
          </a:xfrm>
        </p:grpSpPr>
        <p:sp>
          <p:nvSpPr>
            <p:cNvPr id="7" name="Oval 6"/>
            <p:cNvSpPr/>
            <p:nvPr/>
          </p:nvSpPr>
          <p:spPr>
            <a:xfrm>
              <a:off x="7759016" y="2606118"/>
              <a:ext cx="760576" cy="8288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Corbel"/>
                  <a:cs typeface="Corbel"/>
                </a:rPr>
                <a:t>C</a:t>
              </a:r>
              <a:endParaRPr lang="en-US" sz="4400" b="1" dirty="0">
                <a:solidFill>
                  <a:prstClr val="white"/>
                </a:solidFill>
                <a:latin typeface="Corbel"/>
                <a:cs typeface="Corbel"/>
              </a:endParaRPr>
            </a:p>
          </p:txBody>
        </p:sp>
        <p:cxnSp>
          <p:nvCxnSpPr>
            <p:cNvPr id="15" name="Straight Connector 14"/>
            <p:cNvCxnSpPr>
              <a:stCxn id="6" idx="6"/>
              <a:endCxn id="7" idx="2"/>
            </p:cNvCxnSpPr>
            <p:nvPr/>
          </p:nvCxnSpPr>
          <p:spPr>
            <a:xfrm>
              <a:off x="6810336" y="2508351"/>
              <a:ext cx="948680" cy="5121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96517" y="1523882"/>
            <a:ext cx="3463434" cy="1968938"/>
            <a:chOff x="296517" y="1523882"/>
            <a:chExt cx="3463434" cy="1968938"/>
          </a:xfrm>
        </p:grpSpPr>
        <p:sp>
          <p:nvSpPr>
            <p:cNvPr id="11" name="Oval 10"/>
            <p:cNvSpPr/>
            <p:nvPr/>
          </p:nvSpPr>
          <p:spPr>
            <a:xfrm>
              <a:off x="296517" y="1523882"/>
              <a:ext cx="2637736" cy="19689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orbel"/>
                  <a:cs typeface="Corbel"/>
                </a:rPr>
                <a:t>Christian</a:t>
              </a:r>
            </a:p>
            <a:p>
              <a:pPr algn="ctr"/>
              <a:r>
                <a:rPr lang="en-US" sz="2400" b="1" dirty="0">
                  <a:latin typeface="Corbel"/>
                  <a:cs typeface="Corbel"/>
                </a:rPr>
                <a:t>r</a:t>
              </a:r>
              <a:r>
                <a:rPr lang="en-US" sz="2400" b="1" dirty="0" smtClean="0">
                  <a:latin typeface="Corbel"/>
                  <a:cs typeface="Corbel"/>
                </a:rPr>
                <a:t>eceived HS by laying on of hands</a:t>
              </a:r>
              <a:endParaRPr lang="en-US" sz="1400" b="1" dirty="0">
                <a:latin typeface="Corbel"/>
                <a:cs typeface="Corbel"/>
              </a:endParaRPr>
            </a:p>
          </p:txBody>
        </p:sp>
        <p:cxnSp>
          <p:nvCxnSpPr>
            <p:cNvPr id="16" name="Straight Connector 15"/>
            <p:cNvCxnSpPr>
              <a:stCxn id="11" idx="6"/>
              <a:endCxn id="6" idx="2"/>
            </p:cNvCxnSpPr>
            <p:nvPr/>
          </p:nvCxnSpPr>
          <p:spPr>
            <a:xfrm>
              <a:off x="2934253" y="2508351"/>
              <a:ext cx="82569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746935" y="3176006"/>
            <a:ext cx="760576" cy="1416954"/>
            <a:chOff x="4746935" y="3176006"/>
            <a:chExt cx="760576" cy="1416954"/>
          </a:xfrm>
        </p:grpSpPr>
        <p:sp>
          <p:nvSpPr>
            <p:cNvPr id="10" name="Oval 9"/>
            <p:cNvSpPr/>
            <p:nvPr/>
          </p:nvSpPr>
          <p:spPr>
            <a:xfrm>
              <a:off x="4746935" y="3764148"/>
              <a:ext cx="760576" cy="8288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Corbel"/>
                  <a:cs typeface="Corbel"/>
                </a:rPr>
                <a:t>C</a:t>
              </a:r>
              <a:endParaRPr lang="en-US" sz="4400" b="1" dirty="0">
                <a:solidFill>
                  <a:prstClr val="white"/>
                </a:solidFill>
                <a:latin typeface="Corbel"/>
                <a:cs typeface="Corbel"/>
              </a:endParaRPr>
            </a:p>
          </p:txBody>
        </p:sp>
        <p:cxnSp>
          <p:nvCxnSpPr>
            <p:cNvPr id="17" name="Straight Connector 16"/>
            <p:cNvCxnSpPr>
              <a:stCxn id="10" idx="0"/>
              <a:endCxn id="6" idx="4"/>
            </p:cNvCxnSpPr>
            <p:nvPr/>
          </p:nvCxnSpPr>
          <p:spPr>
            <a:xfrm flipV="1">
              <a:off x="5127223" y="3176006"/>
              <a:ext cx="157921" cy="5881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999375" y="2980454"/>
            <a:ext cx="1207295" cy="1217814"/>
            <a:chOff x="2999375" y="2980454"/>
            <a:chExt cx="1207295" cy="1217814"/>
          </a:xfrm>
        </p:grpSpPr>
        <p:sp>
          <p:nvSpPr>
            <p:cNvPr id="12" name="Oval 11"/>
            <p:cNvSpPr/>
            <p:nvPr/>
          </p:nvSpPr>
          <p:spPr>
            <a:xfrm>
              <a:off x="2999375" y="3369456"/>
              <a:ext cx="760576" cy="8288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Corbel"/>
                  <a:cs typeface="Corbel"/>
                </a:rPr>
                <a:t>C</a:t>
              </a:r>
            </a:p>
          </p:txBody>
        </p:sp>
        <p:cxnSp>
          <p:nvCxnSpPr>
            <p:cNvPr id="21" name="Straight Connector 20"/>
            <p:cNvCxnSpPr>
              <a:stCxn id="12" idx="7"/>
              <a:endCxn id="6" idx="3"/>
            </p:cNvCxnSpPr>
            <p:nvPr/>
          </p:nvCxnSpPr>
          <p:spPr>
            <a:xfrm flipV="1">
              <a:off x="3648567" y="2980454"/>
              <a:ext cx="558103" cy="5103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363617" y="2980454"/>
            <a:ext cx="1015111" cy="1217814"/>
            <a:chOff x="6363617" y="2980454"/>
            <a:chExt cx="1015111" cy="1217814"/>
          </a:xfrm>
        </p:grpSpPr>
        <p:sp>
          <p:nvSpPr>
            <p:cNvPr id="9" name="Oval 8"/>
            <p:cNvSpPr/>
            <p:nvPr/>
          </p:nvSpPr>
          <p:spPr>
            <a:xfrm>
              <a:off x="6618152" y="3369456"/>
              <a:ext cx="760576" cy="8288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Corbel"/>
                  <a:cs typeface="Corbel"/>
                </a:rPr>
                <a:t>C</a:t>
              </a:r>
              <a:endParaRPr lang="en-US" sz="4400" b="1" dirty="0">
                <a:solidFill>
                  <a:prstClr val="white"/>
                </a:solidFill>
                <a:latin typeface="Corbel"/>
                <a:cs typeface="Corbel"/>
              </a:endParaRPr>
            </a:p>
          </p:txBody>
        </p:sp>
        <p:cxnSp>
          <p:nvCxnSpPr>
            <p:cNvPr id="34" name="Straight Connector 33"/>
            <p:cNvCxnSpPr>
              <a:stCxn id="9" idx="1"/>
              <a:endCxn id="6" idx="5"/>
            </p:cNvCxnSpPr>
            <p:nvPr/>
          </p:nvCxnSpPr>
          <p:spPr>
            <a:xfrm flipH="1" flipV="1">
              <a:off x="6363617" y="2980454"/>
              <a:ext cx="365919" cy="5103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8015096" y="3863556"/>
            <a:ext cx="760576" cy="828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Corbel"/>
                <a:cs typeface="Corbel"/>
              </a:rPr>
              <a:t>C</a:t>
            </a:r>
            <a:endParaRPr lang="en-US" sz="4400" b="1" dirty="0">
              <a:solidFill>
                <a:prstClr val="white"/>
              </a:solidFill>
              <a:latin typeface="Corbel"/>
              <a:cs typeface="Corbe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98440" y="5029529"/>
            <a:ext cx="760576" cy="828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Corbel"/>
                <a:cs typeface="Corbel"/>
              </a:rPr>
              <a:t>C</a:t>
            </a:r>
            <a:endParaRPr lang="en-US" sz="4400" b="1" dirty="0">
              <a:solidFill>
                <a:prstClr val="white"/>
              </a:solidFill>
              <a:latin typeface="Corbel"/>
              <a:cs typeface="Corbe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38269" y="5115402"/>
            <a:ext cx="760576" cy="828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Corbel"/>
                <a:cs typeface="Corbel"/>
              </a:rPr>
              <a:t>C</a:t>
            </a:r>
            <a:endParaRPr lang="en-US" sz="4400" b="1" dirty="0">
              <a:solidFill>
                <a:prstClr val="white"/>
              </a:solidFill>
              <a:latin typeface="Corbel"/>
              <a:cs typeface="Corbel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5369" y="3981768"/>
            <a:ext cx="760576" cy="828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Corbel"/>
                <a:cs typeface="Corbel"/>
              </a:rPr>
              <a:t>C</a:t>
            </a:r>
            <a:endParaRPr lang="en-US" sz="4400" b="1" dirty="0">
              <a:solidFill>
                <a:prstClr val="white"/>
              </a:solidFill>
              <a:latin typeface="Corbel"/>
              <a:cs typeface="Corbe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849017" y="5029529"/>
            <a:ext cx="760576" cy="828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Corbel"/>
                <a:cs typeface="Corbel"/>
              </a:rPr>
              <a:t>C</a:t>
            </a:r>
            <a:endParaRPr lang="en-US" sz="4400" b="1" dirty="0">
              <a:solidFill>
                <a:prstClr val="white"/>
              </a:solidFill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89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 algn="ctr"/>
            <a:r>
              <a:rPr lang="en-US" sz="2200" b="1" dirty="0">
                <a:latin typeface="Corbel"/>
                <a:cs typeface="Corbel"/>
              </a:rPr>
              <a:t>Note: </a:t>
            </a:r>
            <a:r>
              <a:rPr lang="en-US" sz="2200" b="1" dirty="0" smtClean="0">
                <a:latin typeface="Corbel"/>
                <a:cs typeface="Corbel"/>
              </a:rPr>
              <a:t>Not every </a:t>
            </a:r>
            <a:r>
              <a:rPr lang="en-US" sz="2200" b="1" dirty="0">
                <a:latin typeface="Corbel"/>
                <a:cs typeface="Corbel"/>
              </a:rPr>
              <a:t>Christian had spiritual gifts, 1 Cor. 12.11, 29-30; Acts 8.39</a:t>
            </a:r>
          </a:p>
        </p:txBody>
      </p:sp>
    </p:spTree>
    <p:extLst>
      <p:ext uri="{BB962C8B-B14F-4D97-AF65-F5344CB8AC3E}">
        <p14:creationId xmlns:p14="http://schemas.microsoft.com/office/powerpoint/2010/main" val="147347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7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Spiritual Gifts To Cease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Eph. 4.7-14</a:t>
            </a:r>
          </a:p>
        </p:txBody>
      </p:sp>
    </p:spTree>
    <p:extLst>
      <p:ext uri="{BB962C8B-B14F-4D97-AF65-F5344CB8AC3E}">
        <p14:creationId xmlns:p14="http://schemas.microsoft.com/office/powerpoint/2010/main" val="392789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Spiritual Gifts To Cease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rbel"/>
                <a:cs typeface="Corbel"/>
              </a:rPr>
              <a:t>1 Cor. 13.8-13</a:t>
            </a:r>
          </a:p>
          <a:p>
            <a:pPr marL="400050" lvl="1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Fail (8): to </a:t>
            </a:r>
            <a:r>
              <a:rPr lang="en-US" b="1" dirty="0">
                <a:latin typeface="Corbel"/>
                <a:cs typeface="Corbel"/>
              </a:rPr>
              <a:t>render idle, unemployed, inactivate, inoperative; to cause a person or thing to have no further efficiency; to deprive of force, influence, power; to cause to cease, put an end to, do away with, annul, abolish; to cease, to pass away, be done </a:t>
            </a:r>
            <a:r>
              <a:rPr lang="en-US" b="1" dirty="0" smtClean="0">
                <a:latin typeface="Corbel"/>
                <a:cs typeface="Corbel"/>
              </a:rPr>
              <a:t>away… (Thayer)</a:t>
            </a:r>
          </a:p>
        </p:txBody>
      </p:sp>
    </p:spTree>
    <p:extLst>
      <p:ext uri="{BB962C8B-B14F-4D97-AF65-F5344CB8AC3E}">
        <p14:creationId xmlns:p14="http://schemas.microsoft.com/office/powerpoint/2010/main" val="394292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“…That Which Is Perfect…”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91341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000" b="1" dirty="0" smtClean="0">
                <a:latin typeface="Corbel"/>
                <a:cs typeface="Corbel"/>
              </a:rPr>
              <a:t>Perfect </a:t>
            </a:r>
            <a:r>
              <a:rPr lang="en-US" sz="3000" b="1" dirty="0">
                <a:latin typeface="Corbel"/>
                <a:cs typeface="Corbel"/>
              </a:rPr>
              <a:t>(10): brought to its end, finished</a:t>
            </a:r>
            <a:r>
              <a:rPr lang="en-US" sz="3000" b="1" i="1" dirty="0">
                <a:latin typeface="Corbel"/>
                <a:cs typeface="Corbel"/>
              </a:rPr>
              <a:t>; </a:t>
            </a:r>
            <a:r>
              <a:rPr lang="en-US" sz="3000" b="1" dirty="0">
                <a:latin typeface="Corbel"/>
                <a:cs typeface="Corbel"/>
              </a:rPr>
              <a:t>wanting nothing necessary to completeness</a:t>
            </a:r>
            <a:r>
              <a:rPr lang="en-US" sz="3000" b="1" i="1" dirty="0">
                <a:latin typeface="Corbel"/>
                <a:cs typeface="Corbel"/>
              </a:rPr>
              <a:t>; </a:t>
            </a:r>
            <a:r>
              <a:rPr lang="en-US" sz="3000" b="1" dirty="0">
                <a:latin typeface="Corbel"/>
                <a:cs typeface="Corbel"/>
              </a:rPr>
              <a:t>perfect</a:t>
            </a:r>
            <a:r>
              <a:rPr lang="en-US" sz="3000" b="1" i="1" dirty="0">
                <a:latin typeface="Corbel"/>
                <a:cs typeface="Corbel"/>
              </a:rPr>
              <a:t>; </a:t>
            </a:r>
            <a:r>
              <a:rPr lang="en-US" sz="3000" b="1" dirty="0">
                <a:latin typeface="Corbel"/>
                <a:cs typeface="Corbel"/>
              </a:rPr>
              <a:t>that which is perfect</a:t>
            </a:r>
            <a:r>
              <a:rPr lang="en-US" sz="3000" b="1" i="1" dirty="0">
                <a:latin typeface="Corbel"/>
                <a:cs typeface="Corbel"/>
              </a:rPr>
              <a:t>…</a:t>
            </a:r>
            <a:r>
              <a:rPr lang="en-US" sz="3000" b="1" dirty="0">
                <a:latin typeface="Corbel"/>
                <a:cs typeface="Corbel"/>
              </a:rPr>
              <a:t>of men</a:t>
            </a:r>
            <a:r>
              <a:rPr lang="en-US" sz="3000" b="1" i="1" dirty="0">
                <a:latin typeface="Corbel"/>
                <a:cs typeface="Corbel"/>
              </a:rPr>
              <a:t>: </a:t>
            </a:r>
            <a:r>
              <a:rPr lang="en-US" sz="3000" b="1" dirty="0">
                <a:latin typeface="Corbel"/>
                <a:cs typeface="Corbel"/>
              </a:rPr>
              <a:t>full grown, adult, of full age, mature (Thayer</a:t>
            </a:r>
            <a:r>
              <a:rPr lang="en-US" sz="3000" b="1" dirty="0" smtClean="0">
                <a:latin typeface="Corbel"/>
                <a:cs typeface="Corbel"/>
              </a:rPr>
              <a:t>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3000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Corbel"/>
                <a:cs typeface="Corbel"/>
              </a:rPr>
              <a:t>Pentecostals / denomination say, “…that which is perfect… (v10) refers to Christ’s return!”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Corbel"/>
                <a:cs typeface="Corbel"/>
              </a:rPr>
              <a:t>When Christ returns, there is no need for faith &amp; hope (v13 contrast vv8-10), 1 Cor. 13.13; 2 Cor. 5.6-8; Heb. 11.1, Rom </a:t>
            </a:r>
            <a:r>
              <a:rPr lang="en-US" sz="3000" b="1" dirty="0" smtClean="0">
                <a:latin typeface="Corbel"/>
                <a:cs typeface="Corbel"/>
              </a:rPr>
              <a:t>8.24</a:t>
            </a:r>
            <a:endParaRPr lang="en-US" sz="3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9347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36086260"/>
              </p:ext>
            </p:extLst>
          </p:nvPr>
        </p:nvGraphicFramePr>
        <p:xfrm>
          <a:off x="-739177" y="-297640"/>
          <a:ext cx="10286877" cy="730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6331474"/>
            <a:ext cx="91440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 algn="ctr" eaLnBrk="0" fontAlgn="base" hangingPunct="0">
              <a:lnSpc>
                <a:spcPts val="3300"/>
              </a:lnSpc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rbel"/>
                <a:ea typeface="MS PGothic" pitchFamily="34" charset="-128"/>
                <a:cs typeface="Corbel"/>
              </a:rPr>
              <a:t>The three gifts mentioned deal with the revelation of the Word of </a:t>
            </a:r>
            <a:r>
              <a:rPr lang="en-US" sz="2000" b="1" dirty="0" smtClean="0">
                <a:solidFill>
                  <a:prstClr val="black"/>
                </a:solidFill>
                <a:latin typeface="Corbel"/>
                <a:ea typeface="MS PGothic" pitchFamily="34" charset="-128"/>
                <a:cs typeface="Corbel"/>
              </a:rPr>
              <a:t>God – 1 Cor. 13</a:t>
            </a:r>
            <a:endParaRPr lang="en-US" sz="2000" b="1" dirty="0">
              <a:solidFill>
                <a:prstClr val="black"/>
              </a:solidFill>
              <a:latin typeface="Corbel"/>
              <a:ea typeface="MS PGothic" pitchFamily="34" charset="-128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8533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421029"/>
              </p:ext>
            </p:extLst>
          </p:nvPr>
        </p:nvGraphicFramePr>
        <p:xfrm>
          <a:off x="0" y="0"/>
          <a:ext cx="9144000" cy="575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89852" y="5366587"/>
            <a:ext cx="8964296" cy="1106012"/>
            <a:chOff x="89852" y="5366587"/>
            <a:chExt cx="8964296" cy="110601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793067" y="5541826"/>
              <a:ext cx="2242433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793067" y="5942413"/>
              <a:ext cx="3156834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793067" y="6316732"/>
              <a:ext cx="4068252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9852" y="5367168"/>
              <a:ext cx="3479799" cy="110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orbel"/>
                  <a:ea typeface="MS PGothic" charset="0"/>
                  <a:cs typeface="Corbel"/>
                </a:rPr>
                <a:t>Tongues, Prophecies, Knowledge</a:t>
              </a:r>
              <a:endParaRPr lang="en-US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rbel"/>
                <a:ea typeface="MS PGothic" charset="0"/>
                <a:cs typeface="Corbel"/>
              </a:endParaRPr>
            </a:p>
            <a:p>
              <a:pPr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rbel"/>
                <a:ea typeface="MS PGothic" charset="0"/>
                <a:cs typeface="Corbel"/>
              </a:endParaRPr>
            </a:p>
            <a:p>
              <a:pPr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orbel"/>
                  <a:ea typeface="MS PGothic" charset="0"/>
                  <a:cs typeface="Corbel"/>
                </a:rPr>
                <a:t>Faith &amp; Hope</a:t>
              </a:r>
            </a:p>
            <a:p>
              <a:pPr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rbel"/>
                <a:ea typeface="MS PGothic" charset="0"/>
                <a:cs typeface="Corbel"/>
              </a:endParaRPr>
            </a:p>
            <a:p>
              <a:pPr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orbel"/>
                  <a:ea typeface="MS PGothic" charset="0"/>
                  <a:cs typeface="Corbel"/>
                </a:rPr>
                <a:t>Love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1773" y="5366587"/>
              <a:ext cx="1912375" cy="110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orbel"/>
                  <a:ea typeface="MS PGothic" charset="0"/>
                  <a:cs typeface="Corbel"/>
                </a:rPr>
                <a:t>Word </a:t>
              </a:r>
              <a:r>
                <a:rPr lang="en-US" b="1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orbel"/>
                  <a:ea typeface="MS PGothic" charset="0"/>
                  <a:cs typeface="Corbel"/>
                </a:rPr>
                <a:t>Revealed</a:t>
              </a:r>
              <a:endParaRPr lang="en-US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rbel"/>
                <a:ea typeface="MS PGothic" charset="0"/>
                <a:cs typeface="Corbel"/>
              </a:endParaRPr>
            </a:p>
            <a:p>
              <a:pPr algn="r"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rbel"/>
                <a:ea typeface="MS PGothic" charset="0"/>
                <a:cs typeface="Corbel"/>
              </a:endParaRPr>
            </a:p>
            <a:p>
              <a:pPr algn="r"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orbel"/>
                  <a:ea typeface="MS PGothic" charset="0"/>
                  <a:cs typeface="Corbel"/>
                </a:rPr>
                <a:t>Jesus Returns</a:t>
              </a:r>
              <a:endParaRPr lang="en-US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rbel"/>
                <a:ea typeface="MS PGothic" charset="0"/>
                <a:cs typeface="Corbel"/>
              </a:endParaRPr>
            </a:p>
            <a:p>
              <a:pPr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rbel"/>
                <a:ea typeface="MS PGothic" charset="0"/>
                <a:cs typeface="Corbel"/>
              </a:endParaRPr>
            </a:p>
            <a:p>
              <a:pPr algn="r" fontAlgn="base">
                <a:lnSpc>
                  <a:spcPts val="156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orbel"/>
                  <a:ea typeface="MS PGothic" charset="0"/>
                  <a:cs typeface="Corbel"/>
                </a:rPr>
                <a:t>Eternity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57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The Whole Must be of the Same Nature as a Part of that </a:t>
            </a:r>
            <a:r>
              <a:rPr lang="en-US" b="1" dirty="0" smtClean="0">
                <a:latin typeface="Corbel"/>
                <a:cs typeface="Corbel"/>
              </a:rPr>
              <a:t>Whole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124715"/>
            <a:ext cx="4040188" cy="639762"/>
          </a:xfrm>
        </p:spPr>
        <p:txBody>
          <a:bodyPr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Corbel"/>
                <a:cs typeface="Corbel"/>
              </a:rPr>
              <a:t>IN PART (partial</a:t>
            </a:r>
            <a:r>
              <a:rPr lang="en-US" dirty="0" smtClean="0">
                <a:solidFill>
                  <a:prstClr val="black"/>
                </a:solidFill>
                <a:latin typeface="Corbel"/>
                <a:cs typeface="Corbel"/>
              </a:rPr>
              <a:t>)</a:t>
            </a:r>
            <a:endParaRPr lang="en-US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64477"/>
            <a:ext cx="4040188" cy="395128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endParaRPr lang="en-US" sz="2800" b="1" dirty="0" smtClean="0">
              <a:latin typeface="Corbel"/>
              <a:cs typeface="Corbel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r>
              <a:rPr lang="en-US" sz="2800" b="1" dirty="0" smtClean="0">
                <a:latin typeface="Corbel"/>
                <a:cs typeface="Corbel"/>
              </a:rPr>
              <a:t>Part </a:t>
            </a:r>
            <a:r>
              <a:rPr lang="en-US" sz="2800" b="1" dirty="0">
                <a:latin typeface="Corbel"/>
                <a:cs typeface="Corbel"/>
              </a:rPr>
              <a:t>(piece) of an </a:t>
            </a:r>
            <a:r>
              <a:rPr lang="en-US" sz="2800" b="1" dirty="0" smtClean="0">
                <a:latin typeface="Corbel"/>
                <a:cs typeface="Corbel"/>
              </a:rPr>
              <a:t>Apple</a:t>
            </a:r>
            <a:endParaRPr lang="en-US" sz="2800" b="1" dirty="0">
              <a:latin typeface="Corbel"/>
              <a:cs typeface="Corbel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endParaRPr lang="en-US" sz="2800" b="1" dirty="0" smtClean="0">
              <a:latin typeface="Corbel"/>
              <a:cs typeface="Corbel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r>
              <a:rPr lang="en-US" sz="2800" b="1" dirty="0" smtClean="0">
                <a:latin typeface="Corbel"/>
                <a:cs typeface="Corbel"/>
              </a:rPr>
              <a:t>Part </a:t>
            </a:r>
            <a:r>
              <a:rPr lang="en-US" sz="2800" b="1" dirty="0">
                <a:latin typeface="Corbel"/>
                <a:cs typeface="Corbel"/>
              </a:rPr>
              <a:t>(piece) of an </a:t>
            </a:r>
            <a:r>
              <a:rPr lang="en-US" sz="2800" b="1" dirty="0" smtClean="0">
                <a:latin typeface="Corbel"/>
                <a:cs typeface="Corbel"/>
              </a:rPr>
              <a:t>Orange</a:t>
            </a:r>
            <a:endParaRPr lang="en-US" sz="2800" b="1" dirty="0">
              <a:latin typeface="Corbel"/>
              <a:cs typeface="Corbel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endParaRPr lang="en-US" sz="2800" b="1" dirty="0" smtClean="0">
              <a:latin typeface="Corbel"/>
              <a:cs typeface="Corbel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r>
              <a:rPr lang="en-US" sz="2800" b="1" dirty="0" smtClean="0">
                <a:latin typeface="Corbel"/>
                <a:cs typeface="Corbel"/>
              </a:rPr>
              <a:t>Know </a:t>
            </a:r>
            <a:r>
              <a:rPr lang="en-US" sz="2800" b="1" dirty="0">
                <a:latin typeface="Corbel"/>
                <a:cs typeface="Corbel"/>
              </a:rPr>
              <a:t>in part, Prophesy in </a:t>
            </a:r>
            <a:r>
              <a:rPr lang="en-US" sz="2800" b="1" dirty="0" smtClean="0">
                <a:latin typeface="Corbel"/>
                <a:cs typeface="Corbel"/>
              </a:rPr>
              <a:t>part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24715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PERFECT (complete, whole)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64477"/>
            <a:ext cx="4041775" cy="395128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endParaRPr lang="en-US" sz="2800" b="1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Perfect </a:t>
            </a:r>
            <a:r>
              <a:rPr lang="en-US" sz="2800" b="1" dirty="0">
                <a:solidFill>
                  <a:prstClr val="black"/>
                </a:solidFill>
                <a:latin typeface="Corbel"/>
                <a:cs typeface="Corbel"/>
              </a:rPr>
              <a:t>(complete, whole) </a:t>
            </a: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Apple</a:t>
            </a:r>
          </a:p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endParaRPr lang="en-US" sz="2800" b="1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AutoNum type="arabicPlain"/>
            </a:pP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Perfect </a:t>
            </a:r>
            <a:r>
              <a:rPr lang="en-US" sz="2800" b="1" dirty="0">
                <a:solidFill>
                  <a:prstClr val="black"/>
                </a:solidFill>
                <a:latin typeface="Corbel"/>
                <a:cs typeface="Corbel"/>
              </a:rPr>
              <a:t>(complete, whole) </a:t>
            </a: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Orange</a:t>
            </a:r>
          </a:p>
          <a:p>
            <a:pPr marL="457200" lvl="0" indent="-457200">
              <a:spcBef>
                <a:spcPts val="0"/>
              </a:spcBef>
              <a:buFont typeface="Wingdings" charset="2"/>
              <a:buAutoNum type="arabicPlain"/>
            </a:pPr>
            <a:endParaRPr lang="en-US" sz="2800" b="1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457200" lvl="0" indent="-457200">
              <a:spcBef>
                <a:spcPts val="0"/>
              </a:spcBef>
              <a:buFont typeface="Wingdings" charset="2"/>
              <a:buAutoNum type="arabicPlain"/>
            </a:pP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Complete </a:t>
            </a:r>
            <a:r>
              <a:rPr lang="en-US" sz="2800" b="1" dirty="0">
                <a:solidFill>
                  <a:prstClr val="black"/>
                </a:solidFill>
                <a:latin typeface="Corbel"/>
                <a:cs typeface="Corbel"/>
              </a:rPr>
              <a:t>knowledge, Complete </a:t>
            </a: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prophecy</a:t>
            </a:r>
            <a:endParaRPr lang="en-US" sz="2800" b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4294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Corbel"/>
                <a:cs typeface="Corbel"/>
              </a:rPr>
              <a:t>“…When </a:t>
            </a:r>
            <a:r>
              <a:rPr lang="en-US" sz="4800" b="1" dirty="0">
                <a:latin typeface="Corbel"/>
                <a:cs typeface="Corbel"/>
              </a:rPr>
              <a:t>I became a man, I gave up childish </a:t>
            </a:r>
            <a:r>
              <a:rPr lang="en-US" sz="4800" b="1" dirty="0" smtClean="0">
                <a:latin typeface="Corbel"/>
                <a:cs typeface="Corbel"/>
              </a:rPr>
              <a:t>ways…”</a:t>
            </a:r>
            <a:endParaRPr lang="en-US" sz="4800" b="1" dirty="0">
              <a:latin typeface="Corbel"/>
              <a:cs typeface="Corbe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Wingdings" charset="2"/>
              <a:buAutoNum type="arabicPlain"/>
            </a:pPr>
            <a:r>
              <a:rPr lang="en-US" sz="3200" b="1" dirty="0">
                <a:latin typeface="Corbel"/>
                <a:cs typeface="Corbel"/>
              </a:rPr>
              <a:t>prophecies, tongues</a:t>
            </a:r>
            <a:r>
              <a:rPr lang="en-US" sz="3200" b="1" dirty="0" smtClean="0">
                <a:latin typeface="Corbel"/>
                <a:cs typeface="Corbel"/>
              </a:rPr>
              <a:t>, knowledge, revelation </a:t>
            </a:r>
            <a:r>
              <a:rPr lang="en-US" sz="3200" b="1" dirty="0">
                <a:latin typeface="Corbel"/>
                <a:cs typeface="Corbel"/>
              </a:rPr>
              <a:t>in part</a:t>
            </a:r>
          </a:p>
          <a:p>
            <a:pPr marL="514350" indent="-514350">
              <a:buFont typeface="Wingdings" charset="2"/>
              <a:buAutoNum type="arabicPlain"/>
            </a:pPr>
            <a:endParaRPr lang="en-US" sz="3200" b="1" dirty="0" smtClean="0">
              <a:latin typeface="Corbel"/>
              <a:cs typeface="Corbel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the </a:t>
            </a:r>
            <a:r>
              <a:rPr lang="en-US" sz="3200" b="1" dirty="0">
                <a:latin typeface="Corbel"/>
                <a:cs typeface="Corbel"/>
              </a:rPr>
              <a:t>complete </a:t>
            </a:r>
            <a:r>
              <a:rPr lang="en-US" sz="3200" b="1" dirty="0" smtClean="0">
                <a:latin typeface="Corbel"/>
                <a:cs typeface="Corbel"/>
              </a:rPr>
              <a:t>revelation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Wingdings" charset="2"/>
              <a:buAutoNum type="arabicPlain"/>
            </a:pPr>
            <a:r>
              <a:rPr lang="en-US" sz="3200" b="1" dirty="0">
                <a:latin typeface="Corbel"/>
                <a:cs typeface="Corbel"/>
              </a:rPr>
              <a:t>s</a:t>
            </a:r>
            <a:r>
              <a:rPr lang="en-US" sz="3200" b="1" dirty="0" smtClean="0">
                <a:latin typeface="Corbel"/>
                <a:cs typeface="Corbel"/>
              </a:rPr>
              <a:t>peaking, understanding and thinking as a child</a:t>
            </a:r>
          </a:p>
          <a:p>
            <a:pPr marL="514350" indent="-514350">
              <a:buFont typeface="Wingdings" charset="2"/>
              <a:buAutoNum type="arabicPlain"/>
            </a:pPr>
            <a:endParaRPr lang="en-US" sz="3200" b="1" dirty="0" smtClean="0">
              <a:latin typeface="Corbel"/>
              <a:cs typeface="Corbel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becoming </a:t>
            </a:r>
            <a:r>
              <a:rPr lang="en-US" sz="3200" b="1" dirty="0">
                <a:latin typeface="Corbel"/>
                <a:cs typeface="Corbel"/>
              </a:rPr>
              <a:t>a man</a:t>
            </a:r>
            <a:r>
              <a:rPr lang="en-US" sz="3200" b="1" dirty="0" smtClean="0">
                <a:latin typeface="Corbel"/>
                <a:cs typeface="Corbel"/>
              </a:rPr>
              <a:t>, put </a:t>
            </a:r>
            <a:r>
              <a:rPr lang="en-US" sz="3200" b="1" dirty="0">
                <a:latin typeface="Corbel"/>
                <a:cs typeface="Corbel"/>
              </a:rPr>
              <a:t>away childish things </a:t>
            </a:r>
            <a:r>
              <a:rPr lang="en-US" sz="3200" b="1" dirty="0" smtClean="0">
                <a:latin typeface="Corbel"/>
                <a:cs typeface="Corbel"/>
              </a:rPr>
              <a:t>(partial </a:t>
            </a:r>
            <a:r>
              <a:rPr lang="en-US" sz="3200" b="1" dirty="0">
                <a:latin typeface="Corbel"/>
                <a:cs typeface="Corbel"/>
              </a:rPr>
              <a:t>revelation</a:t>
            </a:r>
            <a:r>
              <a:rPr lang="en-US" sz="3200" b="1" dirty="0" smtClean="0">
                <a:latin typeface="Corbel"/>
                <a:cs typeface="Corbe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103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“…now </a:t>
            </a:r>
            <a:r>
              <a:rPr lang="en-US" b="1" dirty="0">
                <a:latin typeface="Corbel"/>
                <a:cs typeface="Corbel"/>
              </a:rPr>
              <a:t>we see in a mirror dimly, but then face to </a:t>
            </a:r>
            <a:r>
              <a:rPr lang="en-US" b="1" dirty="0" smtClean="0">
                <a:latin typeface="Corbel"/>
                <a:cs typeface="Corbel"/>
              </a:rPr>
              <a:t>face…”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prophecies</a:t>
            </a:r>
            <a:r>
              <a:rPr lang="en-US" sz="3200" b="1" dirty="0">
                <a:latin typeface="Corbel"/>
                <a:cs typeface="Corbel"/>
              </a:rPr>
              <a:t>, </a:t>
            </a:r>
            <a:r>
              <a:rPr lang="en-US" sz="3200" b="1" dirty="0" smtClean="0">
                <a:latin typeface="Corbel"/>
                <a:cs typeface="Corbel"/>
              </a:rPr>
              <a:t>tongues, knowledge, revelation </a:t>
            </a:r>
            <a:r>
              <a:rPr lang="en-US" sz="3200" b="1" dirty="0">
                <a:latin typeface="Corbel"/>
                <a:cs typeface="Corbel"/>
              </a:rPr>
              <a:t>in </a:t>
            </a:r>
            <a:r>
              <a:rPr lang="en-US" sz="3200" b="1" dirty="0" smtClean="0">
                <a:latin typeface="Corbel"/>
                <a:cs typeface="Corbel"/>
              </a:rPr>
              <a:t>part</a:t>
            </a:r>
            <a:endParaRPr lang="en-US" sz="3200" b="1" dirty="0">
              <a:latin typeface="Corbel"/>
              <a:cs typeface="Corbel"/>
            </a:endParaRPr>
          </a:p>
          <a:p>
            <a:pPr marL="514350" indent="-514350">
              <a:buFont typeface="Wingdings" charset="2"/>
              <a:buAutoNum type="arabicPlain"/>
            </a:pPr>
            <a:endParaRPr lang="en-US" sz="3200" b="1" dirty="0" smtClean="0">
              <a:latin typeface="Corbel"/>
              <a:cs typeface="Corbel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the </a:t>
            </a:r>
            <a:r>
              <a:rPr lang="en-US" sz="3200" b="1" dirty="0">
                <a:latin typeface="Corbel"/>
                <a:cs typeface="Corbel"/>
              </a:rPr>
              <a:t>complete </a:t>
            </a:r>
            <a:r>
              <a:rPr lang="en-US" sz="3200" b="1" dirty="0" smtClean="0">
                <a:latin typeface="Corbel"/>
                <a:cs typeface="Corbel"/>
              </a:rPr>
              <a:t>revelation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seeing </a:t>
            </a:r>
            <a:r>
              <a:rPr lang="en-US" sz="3200" b="1" dirty="0">
                <a:latin typeface="Corbel"/>
                <a:cs typeface="Corbel"/>
              </a:rPr>
              <a:t>someone through a dirty glass</a:t>
            </a:r>
          </a:p>
          <a:p>
            <a:pPr marL="514350" indent="-514350">
              <a:buFont typeface="Wingdings" charset="2"/>
              <a:buAutoNum type="arabicPlain"/>
            </a:pPr>
            <a:endParaRPr lang="en-US" sz="3200" b="1" dirty="0" smtClean="0">
              <a:latin typeface="Corbel"/>
              <a:cs typeface="Corbel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seeing </a:t>
            </a:r>
            <a:r>
              <a:rPr lang="en-US" sz="3200" b="1" dirty="0">
                <a:latin typeface="Corbel"/>
                <a:cs typeface="Corbel"/>
              </a:rPr>
              <a:t>someone face to face (clearly</a:t>
            </a:r>
            <a:r>
              <a:rPr lang="en-US" sz="3200" b="1" dirty="0" smtClean="0">
                <a:latin typeface="Corbel"/>
                <a:cs typeface="Corbel"/>
              </a:rPr>
              <a:t>)</a:t>
            </a:r>
            <a:endParaRPr lang="en-US" sz="32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2681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“…know in part…know fully…”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prophecies</a:t>
            </a:r>
            <a:r>
              <a:rPr lang="en-US" sz="3200" b="1" dirty="0">
                <a:latin typeface="Corbel"/>
                <a:cs typeface="Corbel"/>
              </a:rPr>
              <a:t>, </a:t>
            </a:r>
            <a:r>
              <a:rPr lang="en-US" sz="3200" b="1" dirty="0" smtClean="0">
                <a:latin typeface="Corbel"/>
                <a:cs typeface="Corbel"/>
              </a:rPr>
              <a:t>tongues, knowledge, revelation </a:t>
            </a:r>
            <a:r>
              <a:rPr lang="en-US" sz="3200" b="1" dirty="0">
                <a:latin typeface="Corbel"/>
                <a:cs typeface="Corbel"/>
              </a:rPr>
              <a:t>in </a:t>
            </a:r>
            <a:r>
              <a:rPr lang="en-US" sz="3200" b="1" dirty="0" smtClean="0">
                <a:latin typeface="Corbel"/>
                <a:cs typeface="Corbel"/>
              </a:rPr>
              <a:t>part</a:t>
            </a:r>
          </a:p>
          <a:p>
            <a:pPr marL="514350" indent="-514350">
              <a:buFont typeface="Wingdings" charset="2"/>
              <a:buAutoNum type="arabicPlain"/>
            </a:pPr>
            <a:endParaRPr lang="en-US" sz="3200" b="1" dirty="0">
              <a:latin typeface="Corbel"/>
              <a:cs typeface="Corbel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the </a:t>
            </a:r>
            <a:r>
              <a:rPr lang="en-US" sz="3200" b="1" dirty="0">
                <a:latin typeface="Corbel"/>
                <a:cs typeface="Corbel"/>
              </a:rPr>
              <a:t>complete </a:t>
            </a:r>
            <a:r>
              <a:rPr lang="en-US" sz="3200" b="1" dirty="0" smtClean="0">
                <a:latin typeface="Corbel"/>
                <a:cs typeface="Corbel"/>
              </a:rPr>
              <a:t>revelation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Wingdings" charset="2"/>
              <a:buAutoNum type="arabicPlain"/>
            </a:pPr>
            <a:r>
              <a:rPr lang="en-US" sz="3200" b="1" dirty="0">
                <a:latin typeface="Corbel"/>
                <a:cs typeface="Corbel"/>
              </a:rPr>
              <a:t>know in </a:t>
            </a:r>
            <a:r>
              <a:rPr lang="en-US" sz="3200" b="1" dirty="0" smtClean="0">
                <a:latin typeface="Corbel"/>
                <a:cs typeface="Corbel"/>
              </a:rPr>
              <a:t>part</a:t>
            </a:r>
          </a:p>
          <a:p>
            <a:pPr marL="514350" indent="-514350">
              <a:buFont typeface="Wingdings" charset="2"/>
              <a:buAutoNum type="arabicPlain"/>
            </a:pPr>
            <a:endParaRPr lang="en-US" sz="3200" b="1" dirty="0">
              <a:latin typeface="Corbel"/>
              <a:cs typeface="Corbel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lang="en-US" sz="3200" b="1" dirty="0" smtClean="0">
                <a:latin typeface="Corbel"/>
                <a:cs typeface="Corbel"/>
              </a:rPr>
              <a:t>know </a:t>
            </a:r>
            <a:r>
              <a:rPr lang="en-US" sz="3200" b="1" dirty="0">
                <a:latin typeface="Corbel"/>
                <a:cs typeface="Corbel"/>
              </a:rPr>
              <a:t>as "also I am </a:t>
            </a:r>
            <a:r>
              <a:rPr lang="en-US" sz="3200" b="1" dirty="0" smtClean="0">
                <a:latin typeface="Corbel"/>
                <a:cs typeface="Corbel"/>
              </a:rPr>
              <a:t>known” </a:t>
            </a:r>
            <a:r>
              <a:rPr lang="en-US" sz="3200" b="1" dirty="0">
                <a:latin typeface="Corbel"/>
                <a:cs typeface="Corbel"/>
              </a:rPr>
              <a:t>(</a:t>
            </a:r>
            <a:r>
              <a:rPr lang="en-US" sz="3200" b="1" dirty="0" smtClean="0">
                <a:latin typeface="Corbel"/>
                <a:cs typeface="Corbel"/>
              </a:rPr>
              <a:t>known </a:t>
            </a:r>
            <a:r>
              <a:rPr lang="en-US" sz="3200" b="1" dirty="0">
                <a:latin typeface="Corbel"/>
                <a:cs typeface="Corbel"/>
              </a:rPr>
              <a:t>fully</a:t>
            </a:r>
            <a:r>
              <a:rPr lang="en-US" sz="3200" b="1" dirty="0" smtClean="0">
                <a:latin typeface="Corbel"/>
                <a:cs typeface="Corbel"/>
              </a:rPr>
              <a:t>)</a:t>
            </a:r>
            <a:endParaRPr lang="en-US" sz="32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2374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The Word Of God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Complete, 2 Tim. 3.16-17; James 1.25; Jude 3</a:t>
            </a: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have the </a:t>
            </a:r>
            <a:r>
              <a:rPr lang="en-US" b="1" dirty="0" smtClean="0">
                <a:latin typeface="Corbel"/>
                <a:cs typeface="Corbel"/>
              </a:rPr>
              <a:t>apostles today, cf. Luke 16.29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3645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838"/>
            <a:ext cx="8229600" cy="1143000"/>
          </a:xfrm>
        </p:spPr>
        <p:txBody>
          <a:bodyPr/>
          <a:lstStyle/>
          <a:p>
            <a:pPr lvl="0"/>
            <a:r>
              <a:rPr lang="en-US" sz="4000" b="1" dirty="0" smtClean="0">
                <a:latin typeface="Corbel"/>
                <a:cs typeface="Corbel"/>
              </a:rPr>
              <a:t>The Gift Of The Holy Spirit - Review</a:t>
            </a:r>
            <a:endParaRPr lang="en-US" sz="4000" b="1" dirty="0">
              <a:latin typeface="Corbel"/>
              <a:cs typeface="Corbe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97709"/>
              </p:ext>
            </p:extLst>
          </p:nvPr>
        </p:nvGraphicFramePr>
        <p:xfrm>
          <a:off x="78490" y="1405507"/>
          <a:ext cx="8987020" cy="5274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404"/>
                <a:gridCol w="1797404"/>
                <a:gridCol w="1797404"/>
                <a:gridCol w="1797404"/>
                <a:gridCol w="1797404"/>
              </a:tblGrid>
              <a:tr h="4686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rbel"/>
                          <a:cs typeface="Corbel"/>
                        </a:rPr>
                        <a:t>Mark 16.15-17</a:t>
                      </a:r>
                      <a:endParaRPr lang="en-US" sz="18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rbel"/>
                          <a:cs typeface="Corbel"/>
                        </a:rPr>
                        <a:t>Acts 2.38</a:t>
                      </a:r>
                      <a:endParaRPr lang="en-US" sz="18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rbel"/>
                          <a:cs typeface="Corbel"/>
                        </a:rPr>
                        <a:t>Acts 8.12-20</a:t>
                      </a:r>
                      <a:endParaRPr lang="en-US" sz="18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rbel"/>
                          <a:cs typeface="Corbel"/>
                        </a:rPr>
                        <a:t>Acts 10.44-47</a:t>
                      </a:r>
                      <a:endParaRPr lang="en-US" sz="18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rbel"/>
                          <a:cs typeface="Corbel"/>
                        </a:rPr>
                        <a:t>Acts 19.1-7</a:t>
                      </a:r>
                      <a:endParaRPr lang="en-US" sz="18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9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“Go... preach... all creation” (15)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“…you will be my witnesses in Jerusalem and in all Judea and Samaria, and to the end of the earth” (1.8)</a:t>
                      </a:r>
                      <a:endParaRPr lang="en-US" sz="1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“Philip preached the good news about the kingdom...” (12a)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rbel"/>
                          <a:cs typeface="Corbel"/>
                        </a:rPr>
                        <a:t>When Peter began to speak, the HS fell on the Gentiles (v44, cf. 11.15)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“John baptized... telling them to believe in... Jesus” (4)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“believed... baptized... Saved (16)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“Repent... baptized... forgiveness of sins...” (38a)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“When they believed…they were baptized, both men and women” (12b)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rbel"/>
                          <a:cs typeface="Corbel"/>
                        </a:rPr>
                        <a:t>The Jews were amazed because the “gift of the HS” was poured out even on the Gentiles (45;</a:t>
                      </a:r>
                      <a:r>
                        <a:rPr lang="en-US" sz="1400" b="1" baseline="0" dirty="0" smtClean="0">
                          <a:latin typeface="Corbel"/>
                          <a:cs typeface="Corbel"/>
                        </a:rPr>
                        <a:t> cf. 11.17)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“When they heard this, they were baptized in the name of the Lord Jesus” (5)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5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“These signs will accompany those who have believed...” (17)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“...you will receive the gift of the Holy Spirit” (38b)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“Then they laid their hands on them and they received the Holy Spirit” (17)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rbel"/>
                          <a:cs typeface="Corbel"/>
                        </a:rPr>
                        <a:t>For they were hearing them speaking in tongues and extolling God...(46)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“Paul... laid his hand upon them, the Holy Spirit came on them, and they began speaking with tongues and prophesying”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 (6)</a:t>
                      </a:r>
                      <a:endParaRPr lang="en-US" sz="1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2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66706"/>
            <a:ext cx="9144000" cy="109129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216810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The N. T. replaced the </a:t>
            </a:r>
            <a:r>
              <a:rPr lang="en-US" sz="2800" b="1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“scaffolding” </a:t>
            </a:r>
            <a:r>
              <a:rPr lang="en-US" sz="2800" b="1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of the spiritual gifts!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God’s Wisdom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59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Corbel"/>
                <a:cs typeface="Corbel"/>
              </a:rPr>
              <a:t>It is either the case that God </a:t>
            </a: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allowed </a:t>
            </a:r>
            <a:r>
              <a:rPr lang="en-US" sz="2800" b="1" dirty="0">
                <a:solidFill>
                  <a:prstClr val="black"/>
                </a:solidFill>
                <a:latin typeface="Corbel"/>
                <a:cs typeface="Corbel"/>
              </a:rPr>
              <a:t>the spiritual gifts to no longer be in use after the Word was complete or when the last Christian with spiritual gifts died, the </a:t>
            </a: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period of spiritual gifts was </a:t>
            </a:r>
            <a:r>
              <a:rPr lang="en-US" sz="2800" b="1" dirty="0">
                <a:solidFill>
                  <a:prstClr val="black"/>
                </a:solidFill>
                <a:latin typeface="Corbel"/>
                <a:cs typeface="Corbel"/>
              </a:rPr>
              <a:t>complete</a:t>
            </a: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.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Either way, the spiritual gifts could not be transferred.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Gifts would have ceased around the end of the 1</a:t>
            </a:r>
            <a:r>
              <a:rPr lang="en-US" sz="2800" b="1" baseline="30000" dirty="0" smtClean="0">
                <a:solidFill>
                  <a:prstClr val="black"/>
                </a:solidFill>
                <a:latin typeface="Corbel"/>
                <a:cs typeface="Corbel"/>
              </a:rPr>
              <a:t>st</a:t>
            </a:r>
            <a:r>
              <a:rPr lang="en-US" sz="2800" b="1" dirty="0" smtClean="0">
                <a:solidFill>
                  <a:prstClr val="black"/>
                </a:solidFill>
                <a:latin typeface="Corbel"/>
                <a:cs typeface="Corbel"/>
              </a:rPr>
              <a:t> century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902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latin typeface="Corbel"/>
                <a:cs typeface="Corbel"/>
              </a:rPr>
              <a:t>We Have The Word! We Don’t Need The Gifts!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3597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Corbel"/>
                <a:cs typeface="Corbel"/>
              </a:rPr>
              <a:t>“Now </a:t>
            </a: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Jesus did many other signs in the presence of the disciples, which are not written in this book</a:t>
            </a:r>
            <a:r>
              <a:rPr lang="en-US" sz="3600" b="1" dirty="0" smtClean="0">
                <a:solidFill>
                  <a:prstClr val="black"/>
                </a:solidFill>
                <a:latin typeface="Corbel"/>
                <a:cs typeface="Corbel"/>
              </a:rPr>
              <a:t>; but </a:t>
            </a: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these are written so that you may believe that Jesus is the Christ, the Son of God, and that by believing you may have life in his name</a:t>
            </a:r>
            <a:r>
              <a:rPr lang="en-US" sz="3600" b="1" dirty="0" smtClean="0">
                <a:solidFill>
                  <a:prstClr val="black"/>
                </a:solidFill>
                <a:latin typeface="Corbel"/>
                <a:cs typeface="Corbel"/>
              </a:rPr>
              <a:t>.”</a:t>
            </a:r>
          </a:p>
          <a:p>
            <a:pPr marL="0" indent="0" algn="ctr">
              <a:buNone/>
            </a:pPr>
            <a:endParaRPr lang="en-US" sz="3600" b="1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Corbel"/>
                <a:cs typeface="Corbel"/>
              </a:rPr>
              <a:t>John 20.30-31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29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800" b="1" dirty="0" smtClean="0">
                <a:latin typeface="Corbel"/>
                <a:cs typeface="Corbel"/>
              </a:rPr>
              <a:t>What About People Today Who Claim Miraculous Gifts?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3597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  <a:latin typeface="Corbel"/>
                <a:cs typeface="Corbel"/>
              </a:rPr>
              <a:t>“The coming of the lawless one is by the activity of Satan with all power and false signs and wonders</a:t>
            </a:r>
            <a:r>
              <a:rPr lang="en-US" b="1" dirty="0" smtClean="0">
                <a:solidFill>
                  <a:prstClr val="black"/>
                </a:solidFill>
                <a:latin typeface="Corbel"/>
                <a:cs typeface="Corbel"/>
              </a:rPr>
              <a:t>, and </a:t>
            </a:r>
            <a:r>
              <a:rPr lang="en-US" b="1" dirty="0">
                <a:solidFill>
                  <a:prstClr val="black"/>
                </a:solidFill>
                <a:latin typeface="Corbel"/>
                <a:cs typeface="Corbel"/>
              </a:rPr>
              <a:t>with all wicked deception for those who are perishing, because they refused to love the truth and so be </a:t>
            </a:r>
            <a:r>
              <a:rPr lang="en-US" b="1" dirty="0" smtClean="0">
                <a:solidFill>
                  <a:prstClr val="black"/>
                </a:solidFill>
                <a:latin typeface="Corbel"/>
                <a:cs typeface="Corbel"/>
              </a:rPr>
              <a:t>saved. Therefore </a:t>
            </a:r>
            <a:r>
              <a:rPr lang="en-US" b="1" dirty="0">
                <a:solidFill>
                  <a:prstClr val="black"/>
                </a:solidFill>
                <a:latin typeface="Corbel"/>
                <a:cs typeface="Corbel"/>
              </a:rPr>
              <a:t>God sends them a strong delusion, so that they may believe what is false</a:t>
            </a:r>
            <a:r>
              <a:rPr lang="en-US" b="1" dirty="0" smtClean="0">
                <a:solidFill>
                  <a:prstClr val="black"/>
                </a:solidFill>
                <a:latin typeface="Corbel"/>
                <a:cs typeface="Corbel"/>
              </a:rPr>
              <a:t>, in </a:t>
            </a:r>
            <a:r>
              <a:rPr lang="en-US" b="1" dirty="0">
                <a:solidFill>
                  <a:prstClr val="black"/>
                </a:solidFill>
                <a:latin typeface="Corbel"/>
                <a:cs typeface="Corbel"/>
              </a:rPr>
              <a:t>order that all may be condemned who did not believe the truth but had pleasure in unrighteousness</a:t>
            </a:r>
            <a:r>
              <a:rPr lang="en-US" b="1" dirty="0" smtClean="0">
                <a:solidFill>
                  <a:prstClr val="black"/>
                </a:solidFill>
                <a:latin typeface="Corbel"/>
                <a:cs typeface="Corbel"/>
              </a:rPr>
              <a:t>.”</a:t>
            </a:r>
            <a:endParaRPr lang="en-US" b="1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2 Thess. 2.9-12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5512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5744921"/>
            <a:ext cx="9144001" cy="982684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61000"/>
                </a:schemeClr>
              </a:gs>
              <a:gs pos="35000">
                <a:schemeClr val="dk1">
                  <a:tint val="37000"/>
                  <a:satMod val="300000"/>
                  <a:alpha val="61000"/>
                </a:schemeClr>
              </a:gs>
              <a:gs pos="100000">
                <a:schemeClr val="dk1">
                  <a:tint val="15000"/>
                  <a:satMod val="350000"/>
                  <a:alpha val="6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“…so that they may believe what is false…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”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04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God’s Plan For Your Salvation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Hear The Word – Rom. 10.17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Believe The Word – John 8.24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Repent Of Sin – Acts 17.30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Confess Faith In Christ – Rom. 10.9-10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Be Immersed – Acts 22.16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Remain Faithful – Rev. 2.10</a:t>
            </a:r>
            <a:endParaRPr lang="en-US" sz="36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8042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What </a:t>
            </a:r>
            <a:r>
              <a:rPr lang="en-US" b="1" dirty="0" smtClean="0">
                <a:latin typeface="Corbel"/>
                <a:cs typeface="Corbel"/>
              </a:rPr>
              <a:t>Were The </a:t>
            </a:r>
            <a:r>
              <a:rPr lang="en-US" b="1" dirty="0" smtClean="0">
                <a:latin typeface="Corbel"/>
                <a:cs typeface="Corbel"/>
              </a:rPr>
              <a:t>Spiritual Gifts?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Utterance </a:t>
            </a:r>
            <a:r>
              <a:rPr lang="en-US" b="1" dirty="0">
                <a:latin typeface="Corbel"/>
                <a:cs typeface="Corbel"/>
              </a:rPr>
              <a:t>of </a:t>
            </a:r>
            <a:r>
              <a:rPr lang="en-US" b="1" dirty="0" smtClean="0">
                <a:latin typeface="Corbel"/>
                <a:cs typeface="Corbel"/>
              </a:rPr>
              <a:t>wisdom </a:t>
            </a:r>
            <a:r>
              <a:rPr lang="en-US" b="1" dirty="0">
                <a:latin typeface="Corbel"/>
                <a:cs typeface="Corbel"/>
              </a:rPr>
              <a:t>– ability to speak new revelations of divine </a:t>
            </a:r>
            <a:r>
              <a:rPr lang="en-US" b="1" dirty="0" smtClean="0">
                <a:latin typeface="Corbel"/>
                <a:cs typeface="Corbel"/>
              </a:rPr>
              <a:t>wisdom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Utterance </a:t>
            </a:r>
            <a:r>
              <a:rPr lang="en-US" b="1" dirty="0">
                <a:latin typeface="Corbel"/>
                <a:cs typeface="Corbel"/>
              </a:rPr>
              <a:t>of </a:t>
            </a:r>
            <a:r>
              <a:rPr lang="en-US" b="1" dirty="0" smtClean="0">
                <a:latin typeface="Corbel"/>
                <a:cs typeface="Corbel"/>
              </a:rPr>
              <a:t>knowledge </a:t>
            </a:r>
            <a:r>
              <a:rPr lang="en-US" b="1" dirty="0">
                <a:latin typeface="Corbel"/>
                <a:cs typeface="Corbel"/>
              </a:rPr>
              <a:t>– the ability to teach the truth thus </a:t>
            </a:r>
            <a:r>
              <a:rPr lang="en-US" b="1" dirty="0" smtClean="0">
                <a:latin typeface="Corbel"/>
                <a:cs typeface="Corbel"/>
              </a:rPr>
              <a:t>revealed</a:t>
            </a: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>
                <a:latin typeface="Corbel"/>
                <a:cs typeface="Corbel"/>
              </a:rPr>
              <a:t>Faith </a:t>
            </a:r>
            <a:r>
              <a:rPr lang="en-US" b="1" dirty="0" smtClean="0">
                <a:latin typeface="Corbel"/>
                <a:cs typeface="Corbel"/>
              </a:rPr>
              <a:t>– faith </a:t>
            </a:r>
            <a:r>
              <a:rPr lang="en-US" b="1" dirty="0">
                <a:latin typeface="Corbel"/>
                <a:cs typeface="Corbel"/>
              </a:rPr>
              <a:t>to perform miracles</a:t>
            </a:r>
          </a:p>
        </p:txBody>
      </p:sp>
    </p:spTree>
    <p:extLst>
      <p:ext uri="{BB962C8B-B14F-4D97-AF65-F5344CB8AC3E}">
        <p14:creationId xmlns:p14="http://schemas.microsoft.com/office/powerpoint/2010/main" val="93477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What </a:t>
            </a:r>
            <a:r>
              <a:rPr lang="en-US" b="1" dirty="0" smtClean="0">
                <a:latin typeface="Corbel"/>
                <a:cs typeface="Corbel"/>
              </a:rPr>
              <a:t>Were The </a:t>
            </a:r>
            <a:r>
              <a:rPr lang="en-US" b="1" dirty="0" smtClean="0">
                <a:latin typeface="Corbel"/>
                <a:cs typeface="Corbel"/>
              </a:rPr>
              <a:t>Spiritual Gifts?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Gifts </a:t>
            </a:r>
            <a:r>
              <a:rPr lang="en-US" b="1" dirty="0">
                <a:latin typeface="Corbel"/>
                <a:cs typeface="Corbel"/>
              </a:rPr>
              <a:t>of </a:t>
            </a:r>
            <a:r>
              <a:rPr lang="en-US" b="1" dirty="0" smtClean="0">
                <a:latin typeface="Corbel"/>
                <a:cs typeface="Corbel"/>
              </a:rPr>
              <a:t>healing </a:t>
            </a:r>
            <a:r>
              <a:rPr lang="en-US" b="1" dirty="0">
                <a:latin typeface="Corbel"/>
                <a:cs typeface="Corbel"/>
              </a:rPr>
              <a:t>– ability to heal all kinds of </a:t>
            </a:r>
            <a:r>
              <a:rPr lang="en-US" b="1" dirty="0" smtClean="0">
                <a:latin typeface="Corbel"/>
                <a:cs typeface="Corbel"/>
              </a:rPr>
              <a:t>sickness</a:t>
            </a: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Working </a:t>
            </a:r>
            <a:r>
              <a:rPr lang="en-US" b="1" dirty="0">
                <a:latin typeface="Corbel"/>
                <a:cs typeface="Corbel"/>
              </a:rPr>
              <a:t>of </a:t>
            </a:r>
            <a:r>
              <a:rPr lang="en-US" b="1" dirty="0" smtClean="0">
                <a:latin typeface="Corbel"/>
                <a:cs typeface="Corbel"/>
              </a:rPr>
              <a:t>miracles </a:t>
            </a:r>
            <a:r>
              <a:rPr lang="en-US" b="1" dirty="0">
                <a:latin typeface="Corbel"/>
                <a:cs typeface="Corbel"/>
              </a:rPr>
              <a:t>– the power to do extraordinary </a:t>
            </a:r>
            <a:r>
              <a:rPr lang="en-US" b="1" dirty="0" smtClean="0">
                <a:latin typeface="Corbel"/>
                <a:cs typeface="Corbel"/>
              </a:rPr>
              <a:t>miracles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Prophecy </a:t>
            </a:r>
            <a:r>
              <a:rPr lang="en-US" b="1" dirty="0">
                <a:latin typeface="Corbel"/>
                <a:cs typeface="Corbel"/>
              </a:rPr>
              <a:t>– N.T. prophets foretold things of a temporary or personal </a:t>
            </a:r>
            <a:r>
              <a:rPr lang="en-US" b="1" dirty="0" smtClean="0">
                <a:latin typeface="Corbel"/>
                <a:cs typeface="Corbel"/>
              </a:rPr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77711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What </a:t>
            </a:r>
            <a:r>
              <a:rPr lang="en-US" b="1" dirty="0" smtClean="0">
                <a:latin typeface="Corbel"/>
                <a:cs typeface="Corbel"/>
              </a:rPr>
              <a:t>Were The </a:t>
            </a:r>
            <a:r>
              <a:rPr lang="en-US" b="1" dirty="0" smtClean="0">
                <a:latin typeface="Corbel"/>
                <a:cs typeface="Corbel"/>
              </a:rPr>
              <a:t>Spiritual Gifts?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rbel"/>
                <a:cs typeface="Corbel"/>
              </a:rPr>
              <a:t>Distinguish between spirits </a:t>
            </a:r>
            <a:r>
              <a:rPr lang="en-US" b="1" dirty="0" smtClean="0">
                <a:latin typeface="Corbel"/>
                <a:cs typeface="Corbel"/>
              </a:rPr>
              <a:t>– ability to test </a:t>
            </a:r>
            <a:r>
              <a:rPr lang="en-US" b="1" dirty="0">
                <a:latin typeface="Corbel"/>
                <a:cs typeface="Corbel"/>
              </a:rPr>
              <a:t>the </a:t>
            </a:r>
            <a:r>
              <a:rPr lang="en-US" b="1" dirty="0" smtClean="0">
                <a:latin typeface="Corbel"/>
                <a:cs typeface="Corbel"/>
              </a:rPr>
              <a:t>spirits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Kinds </a:t>
            </a:r>
            <a:r>
              <a:rPr lang="en-US" b="1" dirty="0">
                <a:latin typeface="Corbel"/>
                <a:cs typeface="Corbel"/>
              </a:rPr>
              <a:t>of tongues – ability to speak in various </a:t>
            </a:r>
            <a:r>
              <a:rPr lang="en-US" b="1" dirty="0" smtClean="0">
                <a:latin typeface="Corbel"/>
                <a:cs typeface="Corbel"/>
              </a:rPr>
              <a:t>languages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Interpretation </a:t>
            </a:r>
            <a:r>
              <a:rPr lang="en-US" b="1" dirty="0">
                <a:latin typeface="Corbel"/>
                <a:cs typeface="Corbel"/>
              </a:rPr>
              <a:t>of </a:t>
            </a:r>
            <a:r>
              <a:rPr lang="en-US" b="1" dirty="0" smtClean="0">
                <a:latin typeface="Corbel"/>
                <a:cs typeface="Corbel"/>
              </a:rPr>
              <a:t>tongues </a:t>
            </a:r>
            <a:r>
              <a:rPr lang="en-US" b="1" dirty="0">
                <a:latin typeface="Corbel"/>
                <a:cs typeface="Corbel"/>
              </a:rPr>
              <a:t>– ability to interpret </a:t>
            </a:r>
            <a:r>
              <a:rPr lang="en-US" b="1" dirty="0" smtClean="0">
                <a:latin typeface="Corbel"/>
                <a:cs typeface="Corbel"/>
              </a:rPr>
              <a:t>languages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5768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9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prstClr val="black"/>
                </a:solidFill>
                <a:latin typeface="Corbel"/>
                <a:cs typeface="Corbel"/>
              </a:rPr>
              <a:t>Do we have spiritual gifts today?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6120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smtClean="0">
                <a:latin typeface="Corbel"/>
                <a:cs typeface="Corbel"/>
              </a:rPr>
              <a:t>Spiritual Gifts All Throughout Scripture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John 7.39; 20.21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Acts 2.38-39, 8.12-20, 10.44-47, 11.17, 19.1-6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Eph. 3.7; 4.7-13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Gal. 3.2, 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1 John 2.27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4610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dirty="0" smtClean="0">
                <a:latin typeface="Corbel"/>
                <a:cs typeface="Corbel"/>
              </a:rPr>
              <a:t>Didn’t Jesus Say…</a:t>
            </a:r>
            <a:endParaRPr lang="en-US" sz="40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0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Corbel"/>
                <a:cs typeface="Corbel"/>
              </a:rPr>
              <a:t>“…</a:t>
            </a:r>
            <a:r>
              <a:rPr lang="en-US" sz="2800" b="1" dirty="0">
                <a:latin typeface="Corbel"/>
                <a:cs typeface="Corbel"/>
              </a:rPr>
              <a:t>And he said to them, “Go into all the world and proclaim the gospel to the whole </a:t>
            </a:r>
            <a:r>
              <a:rPr lang="en-US" sz="2800" b="1" dirty="0" smtClean="0">
                <a:latin typeface="Corbel"/>
                <a:cs typeface="Corbel"/>
              </a:rPr>
              <a:t>creation. Whoever </a:t>
            </a:r>
            <a:r>
              <a:rPr lang="en-US" sz="2800" b="1" dirty="0">
                <a:latin typeface="Corbel"/>
                <a:cs typeface="Corbel"/>
              </a:rPr>
              <a:t>believes and is baptized will be saved, but whoever does not believe will be </a:t>
            </a:r>
            <a:r>
              <a:rPr lang="en-US" sz="2800" b="1" dirty="0" smtClean="0">
                <a:latin typeface="Corbel"/>
                <a:cs typeface="Corbel"/>
              </a:rPr>
              <a:t>condemned.</a:t>
            </a:r>
            <a:r>
              <a:rPr lang="en-US" sz="2800" b="1" u="sng" dirty="0" smtClean="0">
                <a:latin typeface="Corbel"/>
                <a:cs typeface="Corbel"/>
              </a:rPr>
              <a:t> And </a:t>
            </a:r>
            <a:r>
              <a:rPr lang="en-US" sz="2800" b="1" u="sng" dirty="0">
                <a:latin typeface="Corbel"/>
                <a:cs typeface="Corbel"/>
              </a:rPr>
              <a:t>these signs will accompany those who believe: in my name they will cast out demons; they will speak in new tongues</a:t>
            </a:r>
            <a:r>
              <a:rPr lang="en-US" sz="2800" b="1" u="sng" dirty="0" smtClean="0">
                <a:latin typeface="Corbel"/>
                <a:cs typeface="Corbel"/>
              </a:rPr>
              <a:t>; they </a:t>
            </a:r>
            <a:r>
              <a:rPr lang="en-US" sz="2800" b="1" u="sng" dirty="0">
                <a:latin typeface="Corbel"/>
                <a:cs typeface="Corbel"/>
              </a:rPr>
              <a:t>will pick up serpents with their hands; and if they drink any deadly poison, it will not hurt them; they will lay their hands on the sick, and they will </a:t>
            </a:r>
            <a:r>
              <a:rPr lang="en-US" sz="2800" b="1" u="sng" dirty="0" smtClean="0">
                <a:latin typeface="Corbel"/>
                <a:cs typeface="Corbel"/>
              </a:rPr>
              <a:t>recover</a:t>
            </a:r>
            <a:r>
              <a:rPr lang="en-US" sz="2800" b="1" dirty="0" smtClean="0">
                <a:latin typeface="Corbel"/>
                <a:cs typeface="Corbel"/>
              </a:rPr>
              <a:t>...”</a:t>
            </a: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Mark 16.15-18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6288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1701</Words>
  <Application>Microsoft Macintosh PowerPoint</Application>
  <PresentationFormat>On-screen Show (4:3)</PresentationFormat>
  <Paragraphs>176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1_Office Theme</vt:lpstr>
      <vt:lpstr>2_Office Theme</vt:lpstr>
      <vt:lpstr>Office Theme</vt:lpstr>
      <vt:lpstr>PowerPoint Presentation</vt:lpstr>
      <vt:lpstr>PowerPoint Presentation</vt:lpstr>
      <vt:lpstr>The Gift Of The Holy Spirit - Review</vt:lpstr>
      <vt:lpstr>What Were The Spiritual Gifts?</vt:lpstr>
      <vt:lpstr>What Were The Spiritual Gifts?</vt:lpstr>
      <vt:lpstr>What Were The Spiritual Gifts?</vt:lpstr>
      <vt:lpstr>PowerPoint Presentation</vt:lpstr>
      <vt:lpstr>Spiritual Gifts All Throughout Scripture</vt:lpstr>
      <vt:lpstr>Didn’t Jesus Say…</vt:lpstr>
      <vt:lpstr>PowerPoint Presentation</vt:lpstr>
      <vt:lpstr>PowerPoint Presentation</vt:lpstr>
      <vt:lpstr>PowerPoint Presentation</vt:lpstr>
      <vt:lpstr>PowerPoint Presentation</vt:lpstr>
      <vt:lpstr>The Purpose</vt:lpstr>
      <vt:lpstr>The Purpose</vt:lpstr>
      <vt:lpstr>The Purpose</vt:lpstr>
      <vt:lpstr>The Reception Of The Gifts</vt:lpstr>
      <vt:lpstr>Are There Apostles Today?</vt:lpstr>
      <vt:lpstr>No Apostles =  No Transference Of Spiritual Gifts</vt:lpstr>
      <vt:lpstr>Spiritual Gifts To Cease</vt:lpstr>
      <vt:lpstr>Spiritual Gifts To Cease</vt:lpstr>
      <vt:lpstr>“…That Which Is Perfect…”</vt:lpstr>
      <vt:lpstr>PowerPoint Presentation</vt:lpstr>
      <vt:lpstr>PowerPoint Presentation</vt:lpstr>
      <vt:lpstr>The Whole Must be of the Same Nature as a Part of that Whole</vt:lpstr>
      <vt:lpstr>“…When I became a man, I gave up childish ways…”</vt:lpstr>
      <vt:lpstr>“…now we see in a mirror dimly, but then face to face…”</vt:lpstr>
      <vt:lpstr>“…know in part…know fully…”</vt:lpstr>
      <vt:lpstr>The Word Of God</vt:lpstr>
      <vt:lpstr>PowerPoint Presentation</vt:lpstr>
      <vt:lpstr>God’s Wisdom</vt:lpstr>
      <vt:lpstr>We Have The Word! We Don’t Need The Gifts!</vt:lpstr>
      <vt:lpstr>What About People Today Who Claim Miraculous Gifts?</vt:lpstr>
      <vt:lpstr>PowerPoint Presentation</vt:lpstr>
      <vt:lpstr>God’s Plan For Your Salvation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169</cp:revision>
  <dcterms:created xsi:type="dcterms:W3CDTF">2014-11-23T19:11:07Z</dcterms:created>
  <dcterms:modified xsi:type="dcterms:W3CDTF">2014-12-24T00:46:43Z</dcterms:modified>
</cp:coreProperties>
</file>