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6" r:id="rId2"/>
    <p:sldMasterId id="2147483720" r:id="rId3"/>
  </p:sldMasterIdLst>
  <p:notesMasterIdLst>
    <p:notesMasterId r:id="rId55"/>
  </p:notesMasterIdLst>
  <p:handoutMasterIdLst>
    <p:handoutMasterId r:id="rId56"/>
  </p:handoutMasterIdLst>
  <p:sldIdLst>
    <p:sldId id="293" r:id="rId4"/>
    <p:sldId id="284" r:id="rId5"/>
    <p:sldId id="257" r:id="rId6"/>
    <p:sldId id="320" r:id="rId7"/>
    <p:sldId id="321" r:id="rId8"/>
    <p:sldId id="324" r:id="rId9"/>
    <p:sldId id="325" r:id="rId10"/>
    <p:sldId id="326" r:id="rId11"/>
    <p:sldId id="327" r:id="rId12"/>
    <p:sldId id="328" r:id="rId13"/>
    <p:sldId id="330" r:id="rId14"/>
    <p:sldId id="337" r:id="rId15"/>
    <p:sldId id="338" r:id="rId16"/>
    <p:sldId id="339" r:id="rId17"/>
    <p:sldId id="340" r:id="rId18"/>
    <p:sldId id="341" r:id="rId19"/>
    <p:sldId id="342" r:id="rId20"/>
    <p:sldId id="343" r:id="rId21"/>
    <p:sldId id="348" r:id="rId22"/>
    <p:sldId id="344" r:id="rId23"/>
    <p:sldId id="286" r:id="rId24"/>
    <p:sldId id="260" r:id="rId25"/>
    <p:sldId id="315" r:id="rId26"/>
    <p:sldId id="261" r:id="rId27"/>
    <p:sldId id="345" r:id="rId28"/>
    <p:sldId id="346" r:id="rId29"/>
    <p:sldId id="262" r:id="rId30"/>
    <p:sldId id="349" r:id="rId31"/>
    <p:sldId id="263" r:id="rId32"/>
    <p:sldId id="347" r:id="rId33"/>
    <p:sldId id="323" r:id="rId34"/>
    <p:sldId id="264" r:id="rId35"/>
    <p:sldId id="287" r:id="rId36"/>
    <p:sldId id="266" r:id="rId37"/>
    <p:sldId id="350" r:id="rId38"/>
    <p:sldId id="351" r:id="rId39"/>
    <p:sldId id="268" r:id="rId40"/>
    <p:sldId id="267" r:id="rId41"/>
    <p:sldId id="269" r:id="rId42"/>
    <p:sldId id="352" r:id="rId43"/>
    <p:sldId id="270" r:id="rId44"/>
    <p:sldId id="353" r:id="rId45"/>
    <p:sldId id="272" r:id="rId46"/>
    <p:sldId id="354" r:id="rId47"/>
    <p:sldId id="297" r:id="rId48"/>
    <p:sldId id="355" r:id="rId49"/>
    <p:sldId id="274" r:id="rId50"/>
    <p:sldId id="356" r:id="rId51"/>
    <p:sldId id="316" r:id="rId52"/>
    <p:sldId id="317" r:id="rId53"/>
    <p:sldId id="318" r:id="rId54"/>
  </p:sldIdLst>
  <p:sldSz cx="9144000" cy="6858000" type="screen4x3"/>
  <p:notesSz cx="6858000" cy="9144000"/>
  <p:defaultTextStyle>
    <a:defPPr>
      <a:defRPr lang="en-US"/>
    </a:defPPr>
    <a:lvl1pPr marL="0" algn="l" defTabSz="456893" rtl="0" eaLnBrk="1" latinLnBrk="0" hangingPunct="1">
      <a:defRPr sz="1800" kern="1200">
        <a:solidFill>
          <a:schemeClr val="tx1"/>
        </a:solidFill>
        <a:latin typeface="+mn-lt"/>
        <a:ea typeface="+mn-ea"/>
        <a:cs typeface="+mn-cs"/>
      </a:defRPr>
    </a:lvl1pPr>
    <a:lvl2pPr marL="456893" algn="l" defTabSz="456893" rtl="0" eaLnBrk="1" latinLnBrk="0" hangingPunct="1">
      <a:defRPr sz="1800" kern="1200">
        <a:solidFill>
          <a:schemeClr val="tx1"/>
        </a:solidFill>
        <a:latin typeface="+mn-lt"/>
        <a:ea typeface="+mn-ea"/>
        <a:cs typeface="+mn-cs"/>
      </a:defRPr>
    </a:lvl2pPr>
    <a:lvl3pPr marL="913790" algn="l" defTabSz="456893" rtl="0" eaLnBrk="1" latinLnBrk="0" hangingPunct="1">
      <a:defRPr sz="1800" kern="1200">
        <a:solidFill>
          <a:schemeClr val="tx1"/>
        </a:solidFill>
        <a:latin typeface="+mn-lt"/>
        <a:ea typeface="+mn-ea"/>
        <a:cs typeface="+mn-cs"/>
      </a:defRPr>
    </a:lvl3pPr>
    <a:lvl4pPr marL="1370690" algn="l" defTabSz="456893" rtl="0" eaLnBrk="1" latinLnBrk="0" hangingPunct="1">
      <a:defRPr sz="1800" kern="1200">
        <a:solidFill>
          <a:schemeClr val="tx1"/>
        </a:solidFill>
        <a:latin typeface="+mn-lt"/>
        <a:ea typeface="+mn-ea"/>
        <a:cs typeface="+mn-cs"/>
      </a:defRPr>
    </a:lvl4pPr>
    <a:lvl5pPr marL="1827585" algn="l" defTabSz="456893" rtl="0" eaLnBrk="1" latinLnBrk="0" hangingPunct="1">
      <a:defRPr sz="1800" kern="1200">
        <a:solidFill>
          <a:schemeClr val="tx1"/>
        </a:solidFill>
        <a:latin typeface="+mn-lt"/>
        <a:ea typeface="+mn-ea"/>
        <a:cs typeface="+mn-cs"/>
      </a:defRPr>
    </a:lvl5pPr>
    <a:lvl6pPr marL="2284479" algn="l" defTabSz="456893" rtl="0" eaLnBrk="1" latinLnBrk="0" hangingPunct="1">
      <a:defRPr sz="1800" kern="1200">
        <a:solidFill>
          <a:schemeClr val="tx1"/>
        </a:solidFill>
        <a:latin typeface="+mn-lt"/>
        <a:ea typeface="+mn-ea"/>
        <a:cs typeface="+mn-cs"/>
      </a:defRPr>
    </a:lvl6pPr>
    <a:lvl7pPr marL="2741378" algn="l" defTabSz="456893" rtl="0" eaLnBrk="1" latinLnBrk="0" hangingPunct="1">
      <a:defRPr sz="1800" kern="1200">
        <a:solidFill>
          <a:schemeClr val="tx1"/>
        </a:solidFill>
        <a:latin typeface="+mn-lt"/>
        <a:ea typeface="+mn-ea"/>
        <a:cs typeface="+mn-cs"/>
      </a:defRPr>
    </a:lvl7pPr>
    <a:lvl8pPr marL="3198268" algn="l" defTabSz="456893" rtl="0" eaLnBrk="1" latinLnBrk="0" hangingPunct="1">
      <a:defRPr sz="1800" kern="1200">
        <a:solidFill>
          <a:schemeClr val="tx1"/>
        </a:solidFill>
        <a:latin typeface="+mn-lt"/>
        <a:ea typeface="+mn-ea"/>
        <a:cs typeface="+mn-cs"/>
      </a:defRPr>
    </a:lvl8pPr>
    <a:lvl9pPr marL="3655169" algn="l" defTabSz="45689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09" autoAdjust="0"/>
    <p:restoredTop sz="94144" autoAdjust="0"/>
  </p:normalViewPr>
  <p:slideViewPr>
    <p:cSldViewPr snapToGrid="0" snapToObjects="1">
      <p:cViewPr varScale="1">
        <p:scale>
          <a:sx n="93" d="100"/>
          <a:sy n="93" d="100"/>
        </p:scale>
        <p:origin x="-13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17CEC3-FCC4-BE43-BD6F-70BC5D27DD42}" type="datetimeFigureOut">
              <a:rPr lang="en-US" smtClean="0"/>
              <a:t>12/6/14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642D85-601A-DC4F-90DF-EA9A7F8C8CC7}" type="slidenum">
              <a:rPr lang="en-US" smtClean="0"/>
              <a:t>‹#›</a:t>
            </a:fld>
            <a:endParaRPr lang="en-US"/>
          </a:p>
        </p:txBody>
      </p:sp>
    </p:spTree>
    <p:extLst>
      <p:ext uri="{BB962C8B-B14F-4D97-AF65-F5344CB8AC3E}">
        <p14:creationId xmlns:p14="http://schemas.microsoft.com/office/powerpoint/2010/main" val="582116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0B1DEF-05C4-DB4F-A1A8-E7EE3778AE19}" type="datetimeFigureOut">
              <a:rPr lang="en-US" smtClean="0"/>
              <a:t>12/6/14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0E028B-A871-8340-89AA-A4E09D4FC0DF}" type="slidenum">
              <a:rPr lang="en-US" smtClean="0"/>
              <a:t>‹#›</a:t>
            </a:fld>
            <a:endParaRPr lang="en-US"/>
          </a:p>
        </p:txBody>
      </p:sp>
    </p:spTree>
    <p:extLst>
      <p:ext uri="{BB962C8B-B14F-4D97-AF65-F5344CB8AC3E}">
        <p14:creationId xmlns:p14="http://schemas.microsoft.com/office/powerpoint/2010/main" val="2792756696"/>
      </p:ext>
    </p:extLst>
  </p:cSld>
  <p:clrMap bg1="lt1" tx1="dk1" bg2="lt2" tx2="dk2" accent1="accent1" accent2="accent2" accent3="accent3" accent4="accent4" accent5="accent5" accent6="accent6" hlink="hlink" folHlink="folHlink"/>
  <p:hf hdr="0" ftr="0" dt="0"/>
  <p:notesStyle>
    <a:lvl1pPr marL="0" algn="l" defTabSz="456893" rtl="0" eaLnBrk="1" latinLnBrk="0" hangingPunct="1">
      <a:defRPr sz="1200" kern="1200">
        <a:solidFill>
          <a:schemeClr val="tx1"/>
        </a:solidFill>
        <a:latin typeface="+mn-lt"/>
        <a:ea typeface="+mn-ea"/>
        <a:cs typeface="+mn-cs"/>
      </a:defRPr>
    </a:lvl1pPr>
    <a:lvl2pPr marL="456893" algn="l" defTabSz="456893" rtl="0" eaLnBrk="1" latinLnBrk="0" hangingPunct="1">
      <a:defRPr sz="1200" kern="1200">
        <a:solidFill>
          <a:schemeClr val="tx1"/>
        </a:solidFill>
        <a:latin typeface="+mn-lt"/>
        <a:ea typeface="+mn-ea"/>
        <a:cs typeface="+mn-cs"/>
      </a:defRPr>
    </a:lvl2pPr>
    <a:lvl3pPr marL="913790" algn="l" defTabSz="456893" rtl="0" eaLnBrk="1" latinLnBrk="0" hangingPunct="1">
      <a:defRPr sz="1200" kern="1200">
        <a:solidFill>
          <a:schemeClr val="tx1"/>
        </a:solidFill>
        <a:latin typeface="+mn-lt"/>
        <a:ea typeface="+mn-ea"/>
        <a:cs typeface="+mn-cs"/>
      </a:defRPr>
    </a:lvl3pPr>
    <a:lvl4pPr marL="1370690" algn="l" defTabSz="456893" rtl="0" eaLnBrk="1" latinLnBrk="0" hangingPunct="1">
      <a:defRPr sz="1200" kern="1200">
        <a:solidFill>
          <a:schemeClr val="tx1"/>
        </a:solidFill>
        <a:latin typeface="+mn-lt"/>
        <a:ea typeface="+mn-ea"/>
        <a:cs typeface="+mn-cs"/>
      </a:defRPr>
    </a:lvl4pPr>
    <a:lvl5pPr marL="1827585" algn="l" defTabSz="456893" rtl="0" eaLnBrk="1" latinLnBrk="0" hangingPunct="1">
      <a:defRPr sz="1200" kern="1200">
        <a:solidFill>
          <a:schemeClr val="tx1"/>
        </a:solidFill>
        <a:latin typeface="+mn-lt"/>
        <a:ea typeface="+mn-ea"/>
        <a:cs typeface="+mn-cs"/>
      </a:defRPr>
    </a:lvl5pPr>
    <a:lvl6pPr marL="2284479" algn="l" defTabSz="456893" rtl="0" eaLnBrk="1" latinLnBrk="0" hangingPunct="1">
      <a:defRPr sz="1200" kern="1200">
        <a:solidFill>
          <a:schemeClr val="tx1"/>
        </a:solidFill>
        <a:latin typeface="+mn-lt"/>
        <a:ea typeface="+mn-ea"/>
        <a:cs typeface="+mn-cs"/>
      </a:defRPr>
    </a:lvl6pPr>
    <a:lvl7pPr marL="2741378" algn="l" defTabSz="456893" rtl="0" eaLnBrk="1" latinLnBrk="0" hangingPunct="1">
      <a:defRPr sz="1200" kern="1200">
        <a:solidFill>
          <a:schemeClr val="tx1"/>
        </a:solidFill>
        <a:latin typeface="+mn-lt"/>
        <a:ea typeface="+mn-ea"/>
        <a:cs typeface="+mn-cs"/>
      </a:defRPr>
    </a:lvl7pPr>
    <a:lvl8pPr marL="3198268" algn="l" defTabSz="456893" rtl="0" eaLnBrk="1" latinLnBrk="0" hangingPunct="1">
      <a:defRPr sz="1200" kern="1200">
        <a:solidFill>
          <a:schemeClr val="tx1"/>
        </a:solidFill>
        <a:latin typeface="+mn-lt"/>
        <a:ea typeface="+mn-ea"/>
        <a:cs typeface="+mn-cs"/>
      </a:defRPr>
    </a:lvl8pPr>
    <a:lvl9pPr marL="3655169" algn="l" defTabSz="4568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r>
              <a:rPr lang="en-US" sz="1200" dirty="0" smtClean="0"/>
              <a:t>God’s thoughts must always be respected above our own (Isaiah 55.8-9).</a:t>
            </a:r>
          </a:p>
        </p:txBody>
      </p:sp>
      <p:sp>
        <p:nvSpPr>
          <p:cNvPr id="4" name="Slide Number Placeholder 3"/>
          <p:cNvSpPr>
            <a:spLocks noGrp="1"/>
          </p:cNvSpPr>
          <p:nvPr>
            <p:ph type="sldNum" sz="quarter" idx="10"/>
          </p:nvPr>
        </p:nvSpPr>
        <p:spPr/>
        <p:txBody>
          <a:bodyPr/>
          <a:lstStyle/>
          <a:p>
            <a:fld id="{B60E028B-A871-8340-89AA-A4E09D4FC0DF}" type="slidenum">
              <a:rPr lang="en-US" smtClean="0"/>
              <a:t>3</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12</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13</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14</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15</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16</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17</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18</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19</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20</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Matthew 19</a:t>
            </a:r>
            <a:endParaRPr lang="en-US" dirty="0"/>
          </a:p>
        </p:txBody>
      </p:sp>
      <p:sp>
        <p:nvSpPr>
          <p:cNvPr id="4" name="Slide Number Placeholder 3"/>
          <p:cNvSpPr>
            <a:spLocks noGrp="1"/>
          </p:cNvSpPr>
          <p:nvPr>
            <p:ph type="sldNum" sz="quarter" idx="10"/>
          </p:nvPr>
        </p:nvSpPr>
        <p:spPr/>
        <p:txBody>
          <a:bodyPr/>
          <a:lstStyle/>
          <a:p>
            <a:fld id="{B60E028B-A871-8340-89AA-A4E09D4FC0DF}" type="slidenum">
              <a:rPr lang="en-US" smtClean="0"/>
              <a:t>21</a:t>
            </a:fld>
            <a:endParaRPr lang="en-US"/>
          </a:p>
        </p:txBody>
      </p:sp>
    </p:spTree>
    <p:extLst>
      <p:ext uri="{BB962C8B-B14F-4D97-AF65-F5344CB8AC3E}">
        <p14:creationId xmlns:p14="http://schemas.microsoft.com/office/powerpoint/2010/main" val="18148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4</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hated divorce</a:t>
            </a:r>
            <a:r>
              <a:rPr lang="en-US" baseline="0" dirty="0" smtClean="0"/>
              <a:t> e</a:t>
            </a:r>
            <a:r>
              <a:rPr lang="en-US" dirty="0" smtClean="0"/>
              <a:t>ver since H</a:t>
            </a:r>
            <a:r>
              <a:rPr lang="en-US" baseline="0" dirty="0" smtClean="0"/>
              <a:t>e spoke through Malachi one of the minor prophets.</a:t>
            </a:r>
          </a:p>
          <a:p>
            <a:pPr marL="0" marR="0" indent="0" algn="l" defTabSz="456893"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decree that God hates</a:t>
            </a:r>
            <a:r>
              <a:rPr lang="en-US" sz="1200" kern="1200" baseline="0" dirty="0" smtClean="0">
                <a:solidFill>
                  <a:schemeClr val="tx1"/>
                </a:solidFill>
                <a:latin typeface="+mn-lt"/>
                <a:ea typeface="+mn-ea"/>
                <a:cs typeface="+mn-cs"/>
              </a:rPr>
              <a:t> divorce doesn’t necessarily rule out divorce, </a:t>
            </a:r>
            <a:r>
              <a:rPr lang="en-US" sz="1200" kern="1200" dirty="0" smtClean="0">
                <a:solidFill>
                  <a:schemeClr val="tx1"/>
                </a:solidFill>
                <a:latin typeface="+mn-lt"/>
                <a:ea typeface="+mn-ea"/>
                <a:cs typeface="+mn-cs"/>
              </a:rPr>
              <a:t>divorce was authorized under the law of Moses (Deuteronomy 24.1).</a:t>
            </a:r>
          </a:p>
          <a:p>
            <a:r>
              <a:rPr lang="en-US" baseline="0" dirty="0" smtClean="0"/>
              <a:t>At one point God required divorce.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As Israel prepared to enter Canaan, the people were strictly forbidden to join in marriage with the pagans in “the land” (Deuteronomy 7.1-4).</a:t>
            </a:r>
          </a:p>
          <a:p>
            <a:r>
              <a:rPr lang="en-US" sz="1200" kern="1200" dirty="0" smtClean="0">
                <a:solidFill>
                  <a:schemeClr val="tx1"/>
                </a:solidFill>
                <a:latin typeface="+mn-lt"/>
                <a:ea typeface="+mn-ea"/>
                <a:cs typeface="+mn-cs"/>
              </a:rPr>
              <a:t>The prophet explained that such unions would corrupt the Israelites (cf. 1 Kings 11.3-4).</a:t>
            </a:r>
          </a:p>
          <a:p>
            <a:endParaRPr lang="en-US" sz="1200" kern="1200" dirty="0" smtClean="0">
              <a:solidFill>
                <a:schemeClr val="tx1"/>
              </a:solidFill>
              <a:latin typeface="+mn-lt"/>
              <a:ea typeface="+mn-ea"/>
              <a:cs typeface="+mn-cs"/>
            </a:endParaRPr>
          </a:p>
          <a:p>
            <a:pPr marL="0" marR="0" indent="0" algn="l" defTabSz="456893"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Matthew 19.6.</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Law from Genesis 2.24 to</a:t>
            </a:r>
            <a:r>
              <a:rPr lang="en-US" sz="1200" kern="1200" baseline="0" dirty="0" smtClean="0">
                <a:solidFill>
                  <a:schemeClr val="tx1"/>
                </a:solidFill>
                <a:latin typeface="+mn-lt"/>
                <a:ea typeface="+mn-ea"/>
                <a:cs typeface="+mn-cs"/>
              </a:rPr>
              <a:t> the Law of Moses, on to the Law of Christ.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60E028B-A871-8340-89AA-A4E09D4FC0DF}" type="slidenum">
              <a:rPr lang="en-US" smtClean="0"/>
              <a:t>22</a:t>
            </a:fld>
            <a:endParaRPr lang="en-US"/>
          </a:p>
        </p:txBody>
      </p:sp>
    </p:spTree>
    <p:extLst>
      <p:ext uri="{BB962C8B-B14F-4D97-AF65-F5344CB8AC3E}">
        <p14:creationId xmlns:p14="http://schemas.microsoft.com/office/powerpoint/2010/main" val="127272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there is a divorce, the only option</a:t>
            </a:r>
            <a:r>
              <a:rPr lang="en-US" sz="1200" kern="1200" baseline="0" dirty="0" smtClean="0">
                <a:solidFill>
                  <a:schemeClr val="tx1"/>
                </a:solidFill>
                <a:latin typeface="+mn-lt"/>
                <a:ea typeface="+mn-ea"/>
                <a:cs typeface="+mn-cs"/>
              </a:rPr>
              <a:t> is </a:t>
            </a:r>
            <a:r>
              <a:rPr lang="en-US" sz="1200" kern="1200" dirty="0" smtClean="0">
                <a:solidFill>
                  <a:schemeClr val="tx1"/>
                </a:solidFill>
                <a:latin typeface="+mn-lt"/>
                <a:ea typeface="+mn-ea"/>
                <a:cs typeface="+mn-cs"/>
              </a:rPr>
              <a:t>either reconciliation or remain unmarried.</a:t>
            </a:r>
          </a:p>
        </p:txBody>
      </p:sp>
      <p:sp>
        <p:nvSpPr>
          <p:cNvPr id="4" name="Slide Number Placeholder 3"/>
          <p:cNvSpPr>
            <a:spLocks noGrp="1"/>
          </p:cNvSpPr>
          <p:nvPr>
            <p:ph type="sldNum" sz="quarter" idx="10"/>
          </p:nvPr>
        </p:nvSpPr>
        <p:spPr/>
        <p:txBody>
          <a:bodyPr/>
          <a:lstStyle/>
          <a:p>
            <a:fld id="{B60E028B-A871-8340-89AA-A4E09D4FC0DF}" type="slidenum">
              <a:rPr lang="en-US" smtClean="0"/>
              <a:t>23</a:t>
            </a:fld>
            <a:endParaRPr lang="en-US"/>
          </a:p>
        </p:txBody>
      </p:sp>
    </p:spTree>
    <p:extLst>
      <p:ext uri="{BB962C8B-B14F-4D97-AF65-F5344CB8AC3E}">
        <p14:creationId xmlns:p14="http://schemas.microsoft.com/office/powerpoint/2010/main" val="127272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hates</a:t>
            </a:r>
            <a:r>
              <a:rPr lang="en-US" baseline="0" dirty="0" smtClean="0"/>
              <a:t> divorce. God demanded divorce from pagan wives. Under the law of Christ, God allows divorce only for sexual immorality.</a:t>
            </a:r>
          </a:p>
          <a:p>
            <a:endParaRPr lang="en-US" baseline="0" dirty="0" smtClean="0"/>
          </a:p>
          <a:p>
            <a:r>
              <a:rPr lang="en-US" sz="1200" kern="1200" dirty="0" smtClean="0">
                <a:solidFill>
                  <a:schemeClr val="tx1"/>
                </a:solidFill>
                <a:latin typeface="+mn-lt"/>
                <a:ea typeface="+mn-ea"/>
                <a:cs typeface="+mn-cs"/>
              </a:rPr>
              <a:t>Mk. 10 adds that this rule also applies to the woman if she divorces her husband.</a:t>
            </a:r>
            <a:endParaRPr lang="en-US" dirty="0"/>
          </a:p>
        </p:txBody>
      </p:sp>
      <p:sp>
        <p:nvSpPr>
          <p:cNvPr id="4" name="Slide Number Placeholder 3"/>
          <p:cNvSpPr>
            <a:spLocks noGrp="1"/>
          </p:cNvSpPr>
          <p:nvPr>
            <p:ph type="sldNum" sz="quarter" idx="10"/>
          </p:nvPr>
        </p:nvSpPr>
        <p:spPr/>
        <p:txBody>
          <a:bodyPr/>
          <a:lstStyle/>
          <a:p>
            <a:fld id="{B60E028B-A871-8340-89AA-A4E09D4FC0DF}" type="slidenum">
              <a:rPr lang="en-US" smtClean="0"/>
              <a:t>24</a:t>
            </a:fld>
            <a:endParaRPr lang="en-US"/>
          </a:p>
        </p:txBody>
      </p:sp>
    </p:spTree>
    <p:extLst>
      <p:ext uri="{BB962C8B-B14F-4D97-AF65-F5344CB8AC3E}">
        <p14:creationId xmlns:p14="http://schemas.microsoft.com/office/powerpoint/2010/main" val="64477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hates</a:t>
            </a:r>
            <a:r>
              <a:rPr lang="en-US" baseline="0" dirty="0" smtClean="0"/>
              <a:t> divorce. God demanded divorce from pagan wives. Under the law of Christ, God allows divorce only for sexual immorality.</a:t>
            </a:r>
          </a:p>
          <a:p>
            <a:endParaRPr lang="en-US" baseline="0" dirty="0" smtClean="0"/>
          </a:p>
          <a:p>
            <a:r>
              <a:rPr lang="en-US" sz="1200" kern="1200" dirty="0" smtClean="0">
                <a:solidFill>
                  <a:schemeClr val="tx1"/>
                </a:solidFill>
                <a:latin typeface="+mn-lt"/>
                <a:ea typeface="+mn-ea"/>
                <a:cs typeface="+mn-cs"/>
              </a:rPr>
              <a:t>Mk. 10 adds that this rule also applies to the woman if she divorces her husband.</a:t>
            </a:r>
            <a:endParaRPr lang="en-US" dirty="0"/>
          </a:p>
        </p:txBody>
      </p:sp>
      <p:sp>
        <p:nvSpPr>
          <p:cNvPr id="4" name="Slide Number Placeholder 3"/>
          <p:cNvSpPr>
            <a:spLocks noGrp="1"/>
          </p:cNvSpPr>
          <p:nvPr>
            <p:ph type="sldNum" sz="quarter" idx="10"/>
          </p:nvPr>
        </p:nvSpPr>
        <p:spPr/>
        <p:txBody>
          <a:bodyPr/>
          <a:lstStyle/>
          <a:p>
            <a:fld id="{B60E028B-A871-8340-89AA-A4E09D4FC0DF}" type="slidenum">
              <a:rPr lang="en-US" smtClean="0"/>
              <a:t>25</a:t>
            </a:fld>
            <a:endParaRPr lang="en-US"/>
          </a:p>
        </p:txBody>
      </p:sp>
    </p:spTree>
    <p:extLst>
      <p:ext uri="{BB962C8B-B14F-4D97-AF65-F5344CB8AC3E}">
        <p14:creationId xmlns:p14="http://schemas.microsoft.com/office/powerpoint/2010/main" val="64477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26</a:t>
            </a:fld>
            <a:endParaRPr lang="en-US"/>
          </a:p>
        </p:txBody>
      </p:sp>
    </p:spTree>
    <p:extLst>
      <p:ext uri="{BB962C8B-B14F-4D97-AF65-F5344CB8AC3E}">
        <p14:creationId xmlns:p14="http://schemas.microsoft.com/office/powerpoint/2010/main" val="3021431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27</a:t>
            </a:fld>
            <a:endParaRPr lang="en-US"/>
          </a:p>
        </p:txBody>
      </p:sp>
    </p:spTree>
    <p:extLst>
      <p:ext uri="{BB962C8B-B14F-4D97-AF65-F5344CB8AC3E}">
        <p14:creationId xmlns:p14="http://schemas.microsoft.com/office/powerpoint/2010/main" val="3021431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28</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Lynn and </a:t>
            </a:r>
            <a:r>
              <a:rPr lang="en-US" baseline="0" dirty="0" err="1" smtClean="0"/>
              <a:t>Dj</a:t>
            </a:r>
            <a:r>
              <a:rPr lang="en-US" baseline="0" dirty="0" smtClean="0"/>
              <a:t> Root illustration</a:t>
            </a:r>
            <a:endParaRPr lang="en-US" dirty="0"/>
          </a:p>
        </p:txBody>
      </p:sp>
      <p:sp>
        <p:nvSpPr>
          <p:cNvPr id="4" name="Slide Number Placeholder 3"/>
          <p:cNvSpPr>
            <a:spLocks noGrp="1"/>
          </p:cNvSpPr>
          <p:nvPr>
            <p:ph type="sldNum" sz="quarter" idx="10"/>
          </p:nvPr>
        </p:nvSpPr>
        <p:spPr/>
        <p:txBody>
          <a:bodyPr/>
          <a:lstStyle/>
          <a:p>
            <a:fld id="{B60E028B-A871-8340-89AA-A4E09D4FC0DF}" type="slidenum">
              <a:rPr lang="en-US" smtClean="0"/>
              <a:t>29</a:t>
            </a:fld>
            <a:endParaRPr lang="en-US"/>
          </a:p>
        </p:txBody>
      </p:sp>
    </p:spTree>
    <p:extLst>
      <p:ext uri="{BB962C8B-B14F-4D97-AF65-F5344CB8AC3E}">
        <p14:creationId xmlns:p14="http://schemas.microsoft.com/office/powerpoint/2010/main" val="2816784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Lynn and </a:t>
            </a:r>
            <a:r>
              <a:rPr lang="en-US" baseline="0" dirty="0" err="1" smtClean="0"/>
              <a:t>Dj</a:t>
            </a:r>
            <a:r>
              <a:rPr lang="en-US" baseline="0" dirty="0" smtClean="0"/>
              <a:t> Root illustration</a:t>
            </a:r>
            <a:endParaRPr lang="en-US" dirty="0"/>
          </a:p>
        </p:txBody>
      </p:sp>
      <p:sp>
        <p:nvSpPr>
          <p:cNvPr id="4" name="Slide Number Placeholder 3"/>
          <p:cNvSpPr>
            <a:spLocks noGrp="1"/>
          </p:cNvSpPr>
          <p:nvPr>
            <p:ph type="sldNum" sz="quarter" idx="10"/>
          </p:nvPr>
        </p:nvSpPr>
        <p:spPr/>
        <p:txBody>
          <a:bodyPr/>
          <a:lstStyle/>
          <a:p>
            <a:fld id="{B60E028B-A871-8340-89AA-A4E09D4FC0DF}" type="slidenum">
              <a:rPr lang="en-US" smtClean="0"/>
              <a:t>30</a:t>
            </a:fld>
            <a:endParaRPr lang="en-US"/>
          </a:p>
        </p:txBody>
      </p:sp>
    </p:spTree>
    <p:extLst>
      <p:ext uri="{BB962C8B-B14F-4D97-AF65-F5344CB8AC3E}">
        <p14:creationId xmlns:p14="http://schemas.microsoft.com/office/powerpoint/2010/main" val="2816784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Lynn and </a:t>
            </a:r>
            <a:r>
              <a:rPr lang="en-US" baseline="0" dirty="0" err="1" smtClean="0"/>
              <a:t>Dj</a:t>
            </a:r>
            <a:r>
              <a:rPr lang="en-US" baseline="0" dirty="0" smtClean="0"/>
              <a:t> Root illustration</a:t>
            </a:r>
            <a:endParaRPr lang="en-US" dirty="0"/>
          </a:p>
        </p:txBody>
      </p:sp>
      <p:sp>
        <p:nvSpPr>
          <p:cNvPr id="4" name="Slide Number Placeholder 3"/>
          <p:cNvSpPr>
            <a:spLocks noGrp="1"/>
          </p:cNvSpPr>
          <p:nvPr>
            <p:ph type="sldNum" sz="quarter" idx="10"/>
          </p:nvPr>
        </p:nvSpPr>
        <p:spPr/>
        <p:txBody>
          <a:bodyPr/>
          <a:lstStyle/>
          <a:p>
            <a:fld id="{B60E028B-A871-8340-89AA-A4E09D4FC0DF}" type="slidenum">
              <a:rPr lang="en-US" smtClean="0"/>
              <a:t>31</a:t>
            </a:fld>
            <a:endParaRPr lang="en-US"/>
          </a:p>
        </p:txBody>
      </p:sp>
    </p:spTree>
    <p:extLst>
      <p:ext uri="{BB962C8B-B14F-4D97-AF65-F5344CB8AC3E}">
        <p14:creationId xmlns:p14="http://schemas.microsoft.com/office/powerpoint/2010/main" val="281678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5</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They</a:t>
            </a:r>
            <a:r>
              <a:rPr lang="en-US" sz="1200" kern="1200" baseline="0" dirty="0" smtClean="0">
                <a:solidFill>
                  <a:schemeClr val="tx1"/>
                </a:solidFill>
                <a:latin typeface="+mn-lt"/>
                <a:ea typeface="+mn-ea"/>
                <a:cs typeface="+mn-cs"/>
              </a:rPr>
              <a:t> are still bound by God (</a:t>
            </a:r>
            <a:r>
              <a:rPr lang="en-US" sz="1200" kern="1200" dirty="0" smtClean="0">
                <a:solidFill>
                  <a:schemeClr val="tx1"/>
                </a:solidFill>
                <a:latin typeface="+mn-lt"/>
                <a:ea typeface="+mn-ea"/>
                <a:cs typeface="+mn-cs"/>
              </a:rPr>
              <a:t>Romans 7.2-3 &amp; 1 Corinthians 7.39).</a:t>
            </a:r>
            <a:endParaRPr lang="en-US" dirty="0"/>
          </a:p>
        </p:txBody>
      </p:sp>
      <p:sp>
        <p:nvSpPr>
          <p:cNvPr id="4" name="Slide Number Placeholder 3"/>
          <p:cNvSpPr>
            <a:spLocks noGrp="1"/>
          </p:cNvSpPr>
          <p:nvPr>
            <p:ph type="sldNum" sz="quarter" idx="10"/>
          </p:nvPr>
        </p:nvSpPr>
        <p:spPr/>
        <p:txBody>
          <a:bodyPr/>
          <a:lstStyle/>
          <a:p>
            <a:fld id="{B60E028B-A871-8340-89AA-A4E09D4FC0DF}" type="slidenum">
              <a:rPr lang="en-US" smtClean="0"/>
              <a:t>45</a:t>
            </a:fld>
            <a:endParaRPr lang="en-US"/>
          </a:p>
        </p:txBody>
      </p:sp>
    </p:spTree>
    <p:extLst>
      <p:ext uri="{BB962C8B-B14F-4D97-AF65-F5344CB8AC3E}">
        <p14:creationId xmlns:p14="http://schemas.microsoft.com/office/powerpoint/2010/main" val="86483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They</a:t>
            </a:r>
            <a:r>
              <a:rPr lang="en-US" sz="1200" kern="1200" baseline="0" dirty="0" smtClean="0">
                <a:solidFill>
                  <a:schemeClr val="tx1"/>
                </a:solidFill>
                <a:latin typeface="+mn-lt"/>
                <a:ea typeface="+mn-ea"/>
                <a:cs typeface="+mn-cs"/>
              </a:rPr>
              <a:t> are still bound by God (</a:t>
            </a:r>
            <a:r>
              <a:rPr lang="en-US" sz="1200" kern="1200" dirty="0" smtClean="0">
                <a:solidFill>
                  <a:schemeClr val="tx1"/>
                </a:solidFill>
                <a:latin typeface="+mn-lt"/>
                <a:ea typeface="+mn-ea"/>
                <a:cs typeface="+mn-cs"/>
              </a:rPr>
              <a:t>Romans 7.2-3 &amp; 1 Corinthians 7.39).</a:t>
            </a:r>
            <a:endParaRPr lang="en-US" dirty="0"/>
          </a:p>
        </p:txBody>
      </p:sp>
      <p:sp>
        <p:nvSpPr>
          <p:cNvPr id="4" name="Slide Number Placeholder 3"/>
          <p:cNvSpPr>
            <a:spLocks noGrp="1"/>
          </p:cNvSpPr>
          <p:nvPr>
            <p:ph type="sldNum" sz="quarter" idx="10"/>
          </p:nvPr>
        </p:nvSpPr>
        <p:spPr/>
        <p:txBody>
          <a:bodyPr/>
          <a:lstStyle/>
          <a:p>
            <a:fld id="{B60E028B-A871-8340-89AA-A4E09D4FC0DF}" type="slidenum">
              <a:rPr lang="en-US" smtClean="0"/>
              <a:t>46</a:t>
            </a:fld>
            <a:endParaRPr lang="en-US"/>
          </a:p>
        </p:txBody>
      </p:sp>
    </p:spTree>
    <p:extLst>
      <p:ext uri="{BB962C8B-B14F-4D97-AF65-F5344CB8AC3E}">
        <p14:creationId xmlns:p14="http://schemas.microsoft.com/office/powerpoint/2010/main" val="86483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E028B-A871-8340-89AA-A4E09D4FC0DF}" type="slidenum">
              <a:rPr lang="en-US" smtClean="0"/>
              <a:t>47</a:t>
            </a:fld>
            <a:endParaRPr lang="en-US"/>
          </a:p>
        </p:txBody>
      </p:sp>
    </p:spTree>
    <p:extLst>
      <p:ext uri="{BB962C8B-B14F-4D97-AF65-F5344CB8AC3E}">
        <p14:creationId xmlns:p14="http://schemas.microsoft.com/office/powerpoint/2010/main" val="2883328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E028B-A871-8340-89AA-A4E09D4FC0DF}" type="slidenum">
              <a:rPr lang="en-US" smtClean="0"/>
              <a:t>48</a:t>
            </a:fld>
            <a:endParaRPr lang="en-US"/>
          </a:p>
        </p:txBody>
      </p:sp>
    </p:spTree>
    <p:extLst>
      <p:ext uri="{BB962C8B-B14F-4D97-AF65-F5344CB8AC3E}">
        <p14:creationId xmlns:p14="http://schemas.microsoft.com/office/powerpoint/2010/main" val="288332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6</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7</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8</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9</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10</a:t>
            </a:fld>
            <a:endParaRPr lang="en-US"/>
          </a:p>
        </p:txBody>
      </p:sp>
    </p:spTree>
    <p:extLst>
      <p:ext uri="{BB962C8B-B14F-4D97-AF65-F5344CB8AC3E}">
        <p14:creationId xmlns:p14="http://schemas.microsoft.com/office/powerpoint/2010/main" val="188564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93"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60E028B-A871-8340-89AA-A4E09D4FC0DF}" type="slidenum">
              <a:rPr lang="en-US" smtClean="0"/>
              <a:t>11</a:t>
            </a:fld>
            <a:endParaRPr lang="en-US"/>
          </a:p>
        </p:txBody>
      </p:sp>
    </p:spTree>
    <p:extLst>
      <p:ext uri="{BB962C8B-B14F-4D97-AF65-F5344CB8AC3E}">
        <p14:creationId xmlns:p14="http://schemas.microsoft.com/office/powerpoint/2010/main" val="188564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893" indent="0" algn="ctr">
              <a:buNone/>
              <a:defRPr>
                <a:solidFill>
                  <a:schemeClr val="tx1">
                    <a:tint val="75000"/>
                  </a:schemeClr>
                </a:solidFill>
              </a:defRPr>
            </a:lvl2pPr>
            <a:lvl3pPr marL="913790" indent="0" algn="ctr">
              <a:buNone/>
              <a:defRPr>
                <a:solidFill>
                  <a:schemeClr val="tx1">
                    <a:tint val="75000"/>
                  </a:schemeClr>
                </a:solidFill>
              </a:defRPr>
            </a:lvl3pPr>
            <a:lvl4pPr marL="1370690" indent="0" algn="ctr">
              <a:buNone/>
              <a:defRPr>
                <a:solidFill>
                  <a:schemeClr val="tx1">
                    <a:tint val="75000"/>
                  </a:schemeClr>
                </a:solidFill>
              </a:defRPr>
            </a:lvl4pPr>
            <a:lvl5pPr marL="1827585" indent="0" algn="ctr">
              <a:buNone/>
              <a:defRPr>
                <a:solidFill>
                  <a:schemeClr val="tx1">
                    <a:tint val="75000"/>
                  </a:schemeClr>
                </a:solidFill>
              </a:defRPr>
            </a:lvl5pPr>
            <a:lvl6pPr marL="2284479" indent="0" algn="ctr">
              <a:buNone/>
              <a:defRPr>
                <a:solidFill>
                  <a:schemeClr val="tx1">
                    <a:tint val="75000"/>
                  </a:schemeClr>
                </a:solidFill>
              </a:defRPr>
            </a:lvl6pPr>
            <a:lvl7pPr marL="2741378" indent="0" algn="ctr">
              <a:buNone/>
              <a:defRPr>
                <a:solidFill>
                  <a:schemeClr val="tx1">
                    <a:tint val="75000"/>
                  </a:schemeClr>
                </a:solidFill>
              </a:defRPr>
            </a:lvl7pPr>
            <a:lvl8pPr marL="3198268" indent="0" algn="ctr">
              <a:buNone/>
              <a:defRPr>
                <a:solidFill>
                  <a:schemeClr val="tx1">
                    <a:tint val="75000"/>
                  </a:schemeClr>
                </a:solidFill>
              </a:defRPr>
            </a:lvl8pPr>
            <a:lvl9pPr marL="36551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Crisp County Church Of Christ</a:t>
            </a:r>
            <a:endParaRPr lang="en-US"/>
          </a:p>
        </p:txBody>
      </p:sp>
      <p:sp>
        <p:nvSpPr>
          <p:cNvPr id="6" name="Slide Number Placeholder 5"/>
          <p:cNvSpPr>
            <a:spLocks noGrp="1"/>
          </p:cNvSpPr>
          <p:nvPr>
            <p:ph type="sldNum" sz="quarter" idx="12"/>
          </p:nvPr>
        </p:nvSpPr>
        <p:spPr/>
        <p:txBody>
          <a:bodyPr/>
          <a:lstStyle/>
          <a:p>
            <a:fld id="{0F52A86E-3B72-FF41-948C-BAF71928441B}" type="slidenum">
              <a:rPr lang="en-US" smtClean="0"/>
              <a:t>‹#›</a:t>
            </a:fld>
            <a:endParaRPr lang="en-US"/>
          </a:p>
        </p:txBody>
      </p:sp>
    </p:spTree>
    <p:extLst>
      <p:ext uri="{BB962C8B-B14F-4D97-AF65-F5344CB8AC3E}">
        <p14:creationId xmlns:p14="http://schemas.microsoft.com/office/powerpoint/2010/main" val="87078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Crisp County Church Of Christ</a:t>
            </a:r>
            <a:endParaRPr lang="en-US"/>
          </a:p>
        </p:txBody>
      </p:sp>
      <p:sp>
        <p:nvSpPr>
          <p:cNvPr id="6" name="Slide Number Placeholder 5"/>
          <p:cNvSpPr>
            <a:spLocks noGrp="1"/>
          </p:cNvSpPr>
          <p:nvPr>
            <p:ph type="sldNum" sz="quarter" idx="12"/>
          </p:nvPr>
        </p:nvSpPr>
        <p:spPr/>
        <p:txBody>
          <a:bodyPr/>
          <a:lstStyle/>
          <a:p>
            <a:fld id="{0F52A86E-3B72-FF41-948C-BAF71928441B}" type="slidenum">
              <a:rPr lang="en-US" smtClean="0"/>
              <a:t>‹#›</a:t>
            </a:fld>
            <a:endParaRPr lang="en-US"/>
          </a:p>
        </p:txBody>
      </p:sp>
    </p:spTree>
    <p:extLst>
      <p:ext uri="{BB962C8B-B14F-4D97-AF65-F5344CB8AC3E}">
        <p14:creationId xmlns:p14="http://schemas.microsoft.com/office/powerpoint/2010/main" val="294006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Crisp County Church Of Christ</a:t>
            </a:r>
            <a:endParaRPr lang="en-US"/>
          </a:p>
        </p:txBody>
      </p:sp>
      <p:sp>
        <p:nvSpPr>
          <p:cNvPr id="6" name="Slide Number Placeholder 5"/>
          <p:cNvSpPr>
            <a:spLocks noGrp="1"/>
          </p:cNvSpPr>
          <p:nvPr>
            <p:ph type="sldNum" sz="quarter" idx="12"/>
          </p:nvPr>
        </p:nvSpPr>
        <p:spPr/>
        <p:txBody>
          <a:bodyPr/>
          <a:lstStyle/>
          <a:p>
            <a:fld id="{0F52A86E-3B72-FF41-948C-BAF71928441B}" type="slidenum">
              <a:rPr lang="en-US" smtClean="0"/>
              <a:t>‹#›</a:t>
            </a:fld>
            <a:endParaRPr lang="en-US"/>
          </a:p>
        </p:txBody>
      </p:sp>
    </p:spTree>
    <p:extLst>
      <p:ext uri="{BB962C8B-B14F-4D97-AF65-F5344CB8AC3E}">
        <p14:creationId xmlns:p14="http://schemas.microsoft.com/office/powerpoint/2010/main" val="1284018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p:spPr>
        <p:txBody>
          <a:bodyPr/>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2019622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41151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extLst>
      <p:ext uri="{BB962C8B-B14F-4D97-AF65-F5344CB8AC3E}">
        <p14:creationId xmlns:p14="http://schemas.microsoft.com/office/powerpoint/2010/main" val="330549268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3536156"/>
            <a:ext cx="3625453" cy="3321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536156"/>
            <a:ext cx="3625453" cy="3321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676603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5060901"/>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1526783"/>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01760"/>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3" y="273479"/>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3" y="1435448"/>
            <a:ext cx="3008189" cy="469031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extLst>
      <p:ext uri="{BB962C8B-B14F-4D97-AF65-F5344CB8AC3E}">
        <p14:creationId xmlns:p14="http://schemas.microsoft.com/office/powerpoint/2010/main" val="417778035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Crisp County Church Of Christ</a:t>
            </a:r>
            <a:endParaRPr lang="en-US"/>
          </a:p>
        </p:txBody>
      </p:sp>
      <p:sp>
        <p:nvSpPr>
          <p:cNvPr id="6" name="Slide Number Placeholder 5"/>
          <p:cNvSpPr>
            <a:spLocks noGrp="1"/>
          </p:cNvSpPr>
          <p:nvPr>
            <p:ph type="sldNum" sz="quarter" idx="12"/>
          </p:nvPr>
        </p:nvSpPr>
        <p:spPr/>
        <p:txBody>
          <a:bodyPr/>
          <a:lstStyle/>
          <a:p>
            <a:fld id="{0F52A86E-3B72-FF41-948C-BAF71928441B}" type="slidenum">
              <a:rPr lang="en-US" smtClean="0"/>
              <a:t>‹#›</a:t>
            </a:fld>
            <a:endParaRPr lang="en-US"/>
          </a:p>
        </p:txBody>
      </p:sp>
    </p:spTree>
    <p:extLst>
      <p:ext uri="{BB962C8B-B14F-4D97-AF65-F5344CB8AC3E}">
        <p14:creationId xmlns:p14="http://schemas.microsoft.com/office/powerpoint/2010/main" val="3699976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1"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1" y="612800"/>
            <a:ext cx="5486177" cy="4114354"/>
          </a:xfrm>
        </p:spPr>
        <p:txBody>
          <a:bodyPr/>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endParaRPr lang="en-US"/>
          </a:p>
        </p:txBody>
      </p:sp>
      <p:sp>
        <p:nvSpPr>
          <p:cNvPr id="4" name="Text Placeholder 3"/>
          <p:cNvSpPr>
            <a:spLocks noGrp="1"/>
          </p:cNvSpPr>
          <p:nvPr>
            <p:ph type="body" sz="half" idx="2"/>
          </p:nvPr>
        </p:nvSpPr>
        <p:spPr>
          <a:xfrm>
            <a:off x="1792641" y="5367860"/>
            <a:ext cx="5486177" cy="80478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extLst>
      <p:ext uri="{BB962C8B-B14F-4D97-AF65-F5344CB8AC3E}">
        <p14:creationId xmlns:p14="http://schemas.microsoft.com/office/powerpoint/2010/main" val="393467597"/>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434490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0"/>
            <a:ext cx="1839516"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5" y="0"/>
            <a:ext cx="5411391"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8507659"/>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73983195"/>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5165326"/>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134965237"/>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3536156"/>
            <a:ext cx="3625453" cy="3321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536156"/>
            <a:ext cx="3625453" cy="3321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9472803"/>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0504372"/>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5407541"/>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52277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6"/>
            <a:ext cx="7772400" cy="1500187"/>
          </a:xfrm>
        </p:spPr>
        <p:txBody>
          <a:bodyPr anchor="b"/>
          <a:lstStyle>
            <a:lvl1pPr marL="0" indent="0">
              <a:buNone/>
              <a:defRPr sz="2000">
                <a:solidFill>
                  <a:schemeClr val="tx1">
                    <a:tint val="75000"/>
                  </a:schemeClr>
                </a:solidFill>
              </a:defRPr>
            </a:lvl1pPr>
            <a:lvl2pPr marL="456893" indent="0">
              <a:buNone/>
              <a:defRPr sz="1800">
                <a:solidFill>
                  <a:schemeClr val="tx1">
                    <a:tint val="75000"/>
                  </a:schemeClr>
                </a:solidFill>
              </a:defRPr>
            </a:lvl2pPr>
            <a:lvl3pPr marL="913790" indent="0">
              <a:buNone/>
              <a:defRPr sz="1600">
                <a:solidFill>
                  <a:schemeClr val="tx1">
                    <a:tint val="75000"/>
                  </a:schemeClr>
                </a:solidFill>
              </a:defRPr>
            </a:lvl3pPr>
            <a:lvl4pPr marL="1370690" indent="0">
              <a:buNone/>
              <a:defRPr sz="1400">
                <a:solidFill>
                  <a:schemeClr val="tx1">
                    <a:tint val="75000"/>
                  </a:schemeClr>
                </a:solidFill>
              </a:defRPr>
            </a:lvl4pPr>
            <a:lvl5pPr marL="1827585" indent="0">
              <a:buNone/>
              <a:defRPr sz="1400">
                <a:solidFill>
                  <a:schemeClr val="tx1">
                    <a:tint val="75000"/>
                  </a:schemeClr>
                </a:solidFill>
              </a:defRPr>
            </a:lvl5pPr>
            <a:lvl6pPr marL="2284479" indent="0">
              <a:buNone/>
              <a:defRPr sz="1400">
                <a:solidFill>
                  <a:schemeClr val="tx1">
                    <a:tint val="75000"/>
                  </a:schemeClr>
                </a:solidFill>
              </a:defRPr>
            </a:lvl6pPr>
            <a:lvl7pPr marL="2741378" indent="0">
              <a:buNone/>
              <a:defRPr sz="1400">
                <a:solidFill>
                  <a:schemeClr val="tx1">
                    <a:tint val="75000"/>
                  </a:schemeClr>
                </a:solidFill>
              </a:defRPr>
            </a:lvl7pPr>
            <a:lvl8pPr marL="3198268" indent="0">
              <a:buNone/>
              <a:defRPr sz="1400">
                <a:solidFill>
                  <a:schemeClr val="tx1">
                    <a:tint val="75000"/>
                  </a:schemeClr>
                </a:solidFill>
              </a:defRPr>
            </a:lvl8pPr>
            <a:lvl9pPr marL="365516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Crisp County Church Of Christ</a:t>
            </a:r>
            <a:endParaRPr lang="en-US"/>
          </a:p>
        </p:txBody>
      </p:sp>
      <p:sp>
        <p:nvSpPr>
          <p:cNvPr id="6" name="Slide Number Placeholder 5"/>
          <p:cNvSpPr>
            <a:spLocks noGrp="1"/>
          </p:cNvSpPr>
          <p:nvPr>
            <p:ph type="sldNum" sz="quarter" idx="12"/>
          </p:nvPr>
        </p:nvSpPr>
        <p:spPr/>
        <p:txBody>
          <a:bodyPr/>
          <a:lstStyle/>
          <a:p>
            <a:fld id="{0F52A86E-3B72-FF41-948C-BAF71928441B}" type="slidenum">
              <a:rPr lang="en-US" smtClean="0"/>
              <a:t>‹#›</a:t>
            </a:fld>
            <a:endParaRPr lang="en-US"/>
          </a:p>
        </p:txBody>
      </p:sp>
    </p:spTree>
    <p:extLst>
      <p:ext uri="{BB962C8B-B14F-4D97-AF65-F5344CB8AC3E}">
        <p14:creationId xmlns:p14="http://schemas.microsoft.com/office/powerpoint/2010/main" val="170498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2204828"/>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endParaRPr lang="en-US"/>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48043553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6498227"/>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0"/>
            <a:ext cx="1839516"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0"/>
            <a:ext cx="5411391"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541895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Crisp County Church Of Christ</a:t>
            </a:r>
            <a:endParaRPr lang="en-US"/>
          </a:p>
        </p:txBody>
      </p:sp>
      <p:sp>
        <p:nvSpPr>
          <p:cNvPr id="7" name="Slide Number Placeholder 6"/>
          <p:cNvSpPr>
            <a:spLocks noGrp="1"/>
          </p:cNvSpPr>
          <p:nvPr>
            <p:ph type="sldNum" sz="quarter" idx="12"/>
          </p:nvPr>
        </p:nvSpPr>
        <p:spPr/>
        <p:txBody>
          <a:bodyPr/>
          <a:lstStyle/>
          <a:p>
            <a:fld id="{0F52A86E-3B72-FF41-948C-BAF71928441B}" type="slidenum">
              <a:rPr lang="en-US" smtClean="0"/>
              <a:t>‹#›</a:t>
            </a:fld>
            <a:endParaRPr lang="en-US"/>
          </a:p>
        </p:txBody>
      </p:sp>
    </p:spTree>
    <p:extLst>
      <p:ext uri="{BB962C8B-B14F-4D97-AF65-F5344CB8AC3E}">
        <p14:creationId xmlns:p14="http://schemas.microsoft.com/office/powerpoint/2010/main" val="81679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93" indent="0">
              <a:buNone/>
              <a:defRPr sz="2000" b="1"/>
            </a:lvl2pPr>
            <a:lvl3pPr marL="913790" indent="0">
              <a:buNone/>
              <a:defRPr sz="1800" b="1"/>
            </a:lvl3pPr>
            <a:lvl4pPr marL="1370690" indent="0">
              <a:buNone/>
              <a:defRPr sz="1600" b="1"/>
            </a:lvl4pPr>
            <a:lvl5pPr marL="1827585" indent="0">
              <a:buNone/>
              <a:defRPr sz="1600" b="1"/>
            </a:lvl5pPr>
            <a:lvl6pPr marL="2284479" indent="0">
              <a:buNone/>
              <a:defRPr sz="1600" b="1"/>
            </a:lvl6pPr>
            <a:lvl7pPr marL="2741378" indent="0">
              <a:buNone/>
              <a:defRPr sz="1600" b="1"/>
            </a:lvl7pPr>
            <a:lvl8pPr marL="3198268" indent="0">
              <a:buNone/>
              <a:defRPr sz="1600" b="1"/>
            </a:lvl8pPr>
            <a:lvl9pPr marL="36551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93" indent="0">
              <a:buNone/>
              <a:defRPr sz="2000" b="1"/>
            </a:lvl2pPr>
            <a:lvl3pPr marL="913790" indent="0">
              <a:buNone/>
              <a:defRPr sz="1800" b="1"/>
            </a:lvl3pPr>
            <a:lvl4pPr marL="1370690" indent="0">
              <a:buNone/>
              <a:defRPr sz="1600" b="1"/>
            </a:lvl4pPr>
            <a:lvl5pPr marL="1827585" indent="0">
              <a:buNone/>
              <a:defRPr sz="1600" b="1"/>
            </a:lvl5pPr>
            <a:lvl6pPr marL="2284479" indent="0">
              <a:buNone/>
              <a:defRPr sz="1600" b="1"/>
            </a:lvl6pPr>
            <a:lvl7pPr marL="2741378" indent="0">
              <a:buNone/>
              <a:defRPr sz="1600" b="1"/>
            </a:lvl7pPr>
            <a:lvl8pPr marL="3198268" indent="0">
              <a:buNone/>
              <a:defRPr sz="1600" b="1"/>
            </a:lvl8pPr>
            <a:lvl9pPr marL="36551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Crisp County Church Of Christ</a:t>
            </a:r>
            <a:endParaRPr lang="en-US"/>
          </a:p>
        </p:txBody>
      </p:sp>
      <p:sp>
        <p:nvSpPr>
          <p:cNvPr id="9" name="Slide Number Placeholder 8"/>
          <p:cNvSpPr>
            <a:spLocks noGrp="1"/>
          </p:cNvSpPr>
          <p:nvPr>
            <p:ph type="sldNum" sz="quarter" idx="12"/>
          </p:nvPr>
        </p:nvSpPr>
        <p:spPr/>
        <p:txBody>
          <a:bodyPr/>
          <a:lstStyle/>
          <a:p>
            <a:fld id="{0F52A86E-3B72-FF41-948C-BAF71928441B}" type="slidenum">
              <a:rPr lang="en-US" smtClean="0"/>
              <a:t>‹#›</a:t>
            </a:fld>
            <a:endParaRPr lang="en-US"/>
          </a:p>
        </p:txBody>
      </p:sp>
    </p:spTree>
    <p:extLst>
      <p:ext uri="{BB962C8B-B14F-4D97-AF65-F5344CB8AC3E}">
        <p14:creationId xmlns:p14="http://schemas.microsoft.com/office/powerpoint/2010/main" val="72590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Crisp County Church Of Christ</a:t>
            </a:r>
            <a:endParaRPr lang="en-US"/>
          </a:p>
        </p:txBody>
      </p:sp>
      <p:sp>
        <p:nvSpPr>
          <p:cNvPr id="5" name="Slide Number Placeholder 4"/>
          <p:cNvSpPr>
            <a:spLocks noGrp="1"/>
          </p:cNvSpPr>
          <p:nvPr>
            <p:ph type="sldNum" sz="quarter" idx="12"/>
          </p:nvPr>
        </p:nvSpPr>
        <p:spPr/>
        <p:txBody>
          <a:bodyPr/>
          <a:lstStyle/>
          <a:p>
            <a:fld id="{0F52A86E-3B72-FF41-948C-BAF71928441B}" type="slidenum">
              <a:rPr lang="en-US" smtClean="0"/>
              <a:t>‹#›</a:t>
            </a:fld>
            <a:endParaRPr lang="en-US"/>
          </a:p>
        </p:txBody>
      </p:sp>
    </p:spTree>
    <p:extLst>
      <p:ext uri="{BB962C8B-B14F-4D97-AF65-F5344CB8AC3E}">
        <p14:creationId xmlns:p14="http://schemas.microsoft.com/office/powerpoint/2010/main" val="118379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Crisp County Church Of Christ</a:t>
            </a:r>
            <a:endParaRPr lang="en-US"/>
          </a:p>
        </p:txBody>
      </p:sp>
      <p:sp>
        <p:nvSpPr>
          <p:cNvPr id="4" name="Slide Number Placeholder 3"/>
          <p:cNvSpPr>
            <a:spLocks noGrp="1"/>
          </p:cNvSpPr>
          <p:nvPr>
            <p:ph type="sldNum" sz="quarter" idx="12"/>
          </p:nvPr>
        </p:nvSpPr>
        <p:spPr/>
        <p:txBody>
          <a:bodyPr/>
          <a:lstStyle/>
          <a:p>
            <a:fld id="{0F52A86E-3B72-FF41-948C-BAF71928441B}" type="slidenum">
              <a:rPr lang="en-US" smtClean="0"/>
              <a:t>‹#›</a:t>
            </a:fld>
            <a:endParaRPr lang="en-US"/>
          </a:p>
        </p:txBody>
      </p:sp>
    </p:spTree>
    <p:extLst>
      <p:ext uri="{BB962C8B-B14F-4D97-AF65-F5344CB8AC3E}">
        <p14:creationId xmlns:p14="http://schemas.microsoft.com/office/powerpoint/2010/main" val="192359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93" indent="0">
              <a:buNone/>
              <a:defRPr sz="1200"/>
            </a:lvl2pPr>
            <a:lvl3pPr marL="913790" indent="0">
              <a:buNone/>
              <a:defRPr sz="1000"/>
            </a:lvl3pPr>
            <a:lvl4pPr marL="1370690" indent="0">
              <a:buNone/>
              <a:defRPr sz="900"/>
            </a:lvl4pPr>
            <a:lvl5pPr marL="1827585" indent="0">
              <a:buNone/>
              <a:defRPr sz="900"/>
            </a:lvl5pPr>
            <a:lvl6pPr marL="2284479" indent="0">
              <a:buNone/>
              <a:defRPr sz="900"/>
            </a:lvl6pPr>
            <a:lvl7pPr marL="2741378" indent="0">
              <a:buNone/>
              <a:defRPr sz="900"/>
            </a:lvl7pPr>
            <a:lvl8pPr marL="3198268" indent="0">
              <a:buNone/>
              <a:defRPr sz="900"/>
            </a:lvl8pPr>
            <a:lvl9pPr marL="365516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Crisp County Church Of Christ</a:t>
            </a:r>
            <a:endParaRPr lang="en-US"/>
          </a:p>
        </p:txBody>
      </p:sp>
      <p:sp>
        <p:nvSpPr>
          <p:cNvPr id="7" name="Slide Number Placeholder 6"/>
          <p:cNvSpPr>
            <a:spLocks noGrp="1"/>
          </p:cNvSpPr>
          <p:nvPr>
            <p:ph type="sldNum" sz="quarter" idx="12"/>
          </p:nvPr>
        </p:nvSpPr>
        <p:spPr/>
        <p:txBody>
          <a:bodyPr/>
          <a:lstStyle/>
          <a:p>
            <a:fld id="{0F52A86E-3B72-FF41-948C-BAF71928441B}" type="slidenum">
              <a:rPr lang="en-US" smtClean="0"/>
              <a:t>‹#›</a:t>
            </a:fld>
            <a:endParaRPr lang="en-US"/>
          </a:p>
        </p:txBody>
      </p:sp>
    </p:spTree>
    <p:extLst>
      <p:ext uri="{BB962C8B-B14F-4D97-AF65-F5344CB8AC3E}">
        <p14:creationId xmlns:p14="http://schemas.microsoft.com/office/powerpoint/2010/main" val="377530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93" indent="0">
              <a:buNone/>
              <a:defRPr sz="2800"/>
            </a:lvl2pPr>
            <a:lvl3pPr marL="913790" indent="0">
              <a:buNone/>
              <a:defRPr sz="2400"/>
            </a:lvl3pPr>
            <a:lvl4pPr marL="1370690" indent="0">
              <a:buNone/>
              <a:defRPr sz="2000"/>
            </a:lvl4pPr>
            <a:lvl5pPr marL="1827585" indent="0">
              <a:buNone/>
              <a:defRPr sz="2000"/>
            </a:lvl5pPr>
            <a:lvl6pPr marL="2284479" indent="0">
              <a:buNone/>
              <a:defRPr sz="2000"/>
            </a:lvl6pPr>
            <a:lvl7pPr marL="2741378" indent="0">
              <a:buNone/>
              <a:defRPr sz="2000"/>
            </a:lvl7pPr>
            <a:lvl8pPr marL="3198268" indent="0">
              <a:buNone/>
              <a:defRPr sz="2000"/>
            </a:lvl8pPr>
            <a:lvl9pPr marL="365516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93" indent="0">
              <a:buNone/>
              <a:defRPr sz="1200"/>
            </a:lvl2pPr>
            <a:lvl3pPr marL="913790" indent="0">
              <a:buNone/>
              <a:defRPr sz="1000"/>
            </a:lvl3pPr>
            <a:lvl4pPr marL="1370690" indent="0">
              <a:buNone/>
              <a:defRPr sz="900"/>
            </a:lvl4pPr>
            <a:lvl5pPr marL="1827585" indent="0">
              <a:buNone/>
              <a:defRPr sz="900"/>
            </a:lvl5pPr>
            <a:lvl6pPr marL="2284479" indent="0">
              <a:buNone/>
              <a:defRPr sz="900"/>
            </a:lvl6pPr>
            <a:lvl7pPr marL="2741378" indent="0">
              <a:buNone/>
              <a:defRPr sz="900"/>
            </a:lvl7pPr>
            <a:lvl8pPr marL="3198268" indent="0">
              <a:buNone/>
              <a:defRPr sz="900"/>
            </a:lvl8pPr>
            <a:lvl9pPr marL="365516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Crisp County Church Of Christ</a:t>
            </a:r>
            <a:endParaRPr lang="en-US"/>
          </a:p>
        </p:txBody>
      </p:sp>
      <p:sp>
        <p:nvSpPr>
          <p:cNvPr id="7" name="Slide Number Placeholder 6"/>
          <p:cNvSpPr>
            <a:spLocks noGrp="1"/>
          </p:cNvSpPr>
          <p:nvPr>
            <p:ph type="sldNum" sz="quarter" idx="12"/>
          </p:nvPr>
        </p:nvSpPr>
        <p:spPr/>
        <p:txBody>
          <a:bodyPr/>
          <a:lstStyle/>
          <a:p>
            <a:fld id="{0F52A86E-3B72-FF41-948C-BAF71928441B}" type="slidenum">
              <a:rPr lang="en-US" smtClean="0"/>
              <a:t>‹#›</a:t>
            </a:fld>
            <a:endParaRPr lang="en-US"/>
          </a:p>
        </p:txBody>
      </p:sp>
    </p:spTree>
    <p:extLst>
      <p:ext uri="{BB962C8B-B14F-4D97-AF65-F5344CB8AC3E}">
        <p14:creationId xmlns:p14="http://schemas.microsoft.com/office/powerpoint/2010/main" val="4233772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78" tIns="45690" rIns="91378" bIns="456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3"/>
            <a:ext cx="8229600" cy="4525963"/>
          </a:xfrm>
          <a:prstGeom prst="rect">
            <a:avLst/>
          </a:prstGeom>
        </p:spPr>
        <p:txBody>
          <a:bodyPr vert="horz" lIns="91378" tIns="45690" rIns="91378" bIns="456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3"/>
            <a:ext cx="2133600" cy="365125"/>
          </a:xfrm>
          <a:prstGeom prst="rect">
            <a:avLst/>
          </a:prstGeom>
        </p:spPr>
        <p:txBody>
          <a:bodyPr vert="horz" lIns="91378" tIns="45690" rIns="91378" bIns="45690" rtlCol="0" anchor="ctr"/>
          <a:lstStyle>
            <a:lvl1pPr algn="l">
              <a:defRPr sz="1200">
                <a:ln>
                  <a:solidFill>
                    <a:srgbClr val="000000"/>
                  </a:solidFill>
                </a:ln>
                <a:solidFill>
                  <a:srgbClr val="000000"/>
                </a:solidFill>
                <a:effectLst/>
                <a:latin typeface="Cambria"/>
                <a:cs typeface="Cambria"/>
              </a:defRPr>
            </a:lvl1pPr>
          </a:lstStyle>
          <a:p>
            <a:endParaRPr lang="en-US"/>
          </a:p>
        </p:txBody>
      </p:sp>
      <p:sp>
        <p:nvSpPr>
          <p:cNvPr id="5" name="Footer Placeholder 4"/>
          <p:cNvSpPr>
            <a:spLocks noGrp="1"/>
          </p:cNvSpPr>
          <p:nvPr>
            <p:ph type="ftr" sz="quarter" idx="3"/>
          </p:nvPr>
        </p:nvSpPr>
        <p:spPr>
          <a:xfrm>
            <a:off x="3124201" y="6356363"/>
            <a:ext cx="2895600" cy="365125"/>
          </a:xfrm>
          <a:prstGeom prst="rect">
            <a:avLst/>
          </a:prstGeom>
        </p:spPr>
        <p:txBody>
          <a:bodyPr vert="horz" lIns="91378" tIns="45690" rIns="91378" bIns="45690" rtlCol="0" anchor="ctr"/>
          <a:lstStyle>
            <a:lvl1pPr algn="ctr">
              <a:defRPr sz="1200">
                <a:ln>
                  <a:solidFill>
                    <a:srgbClr val="000000"/>
                  </a:solidFill>
                </a:ln>
                <a:solidFill>
                  <a:srgbClr val="000000"/>
                </a:solidFill>
                <a:effectLst/>
                <a:latin typeface="Cambria"/>
                <a:cs typeface="Cambria"/>
              </a:defRPr>
            </a:lvl1pPr>
          </a:lstStyle>
          <a:p>
            <a:r>
              <a:rPr lang="en-US" smtClean="0"/>
              <a:t>Crisp County Church Of Christ</a:t>
            </a:r>
            <a:endParaRPr lang="en-US"/>
          </a:p>
        </p:txBody>
      </p:sp>
      <p:sp>
        <p:nvSpPr>
          <p:cNvPr id="6" name="Slide Number Placeholder 5"/>
          <p:cNvSpPr>
            <a:spLocks noGrp="1"/>
          </p:cNvSpPr>
          <p:nvPr>
            <p:ph type="sldNum" sz="quarter" idx="4"/>
          </p:nvPr>
        </p:nvSpPr>
        <p:spPr>
          <a:xfrm>
            <a:off x="6553200" y="6356363"/>
            <a:ext cx="2133600" cy="365125"/>
          </a:xfrm>
          <a:prstGeom prst="rect">
            <a:avLst/>
          </a:prstGeom>
        </p:spPr>
        <p:txBody>
          <a:bodyPr vert="horz" lIns="91378" tIns="45690" rIns="91378" bIns="45690" rtlCol="0" anchor="ctr"/>
          <a:lstStyle>
            <a:lvl1pPr algn="r">
              <a:defRPr sz="1200">
                <a:ln>
                  <a:solidFill>
                    <a:srgbClr val="000000"/>
                  </a:solidFill>
                </a:ln>
                <a:solidFill>
                  <a:srgbClr val="000000"/>
                </a:solidFill>
                <a:effectLst/>
                <a:latin typeface="Cambria"/>
                <a:cs typeface="Cambria"/>
              </a:defRPr>
            </a:lvl1pPr>
          </a:lstStyle>
          <a:p>
            <a:fld id="{0F52A86E-3B72-FF41-948C-BAF71928441B}" type="slidenum">
              <a:rPr lang="en-US" smtClean="0"/>
              <a:pPr/>
              <a:t>‹#›</a:t>
            </a:fld>
            <a:endParaRPr lang="en-US"/>
          </a:p>
        </p:txBody>
      </p:sp>
    </p:spTree>
    <p:extLst>
      <p:ext uri="{BB962C8B-B14F-4D97-AF65-F5344CB8AC3E}">
        <p14:creationId xmlns:p14="http://schemas.microsoft.com/office/powerpoint/2010/main" val="4192383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6893" rtl="0" eaLnBrk="1" latinLnBrk="0" hangingPunct="1">
        <a:spcBef>
          <a:spcPct val="0"/>
        </a:spcBef>
        <a:buNone/>
        <a:defRPr sz="4400" kern="1200">
          <a:ln>
            <a:solidFill>
              <a:srgbClr val="000000"/>
            </a:solidFill>
          </a:ln>
          <a:solidFill>
            <a:srgbClr val="000000"/>
          </a:solidFill>
          <a:effectLst/>
          <a:latin typeface="Cambria"/>
          <a:ea typeface="+mj-ea"/>
          <a:cs typeface="Cambria"/>
        </a:defRPr>
      </a:lvl1pPr>
    </p:titleStyle>
    <p:bodyStyle>
      <a:lvl1pPr marL="342675" indent="-342675" algn="l" defTabSz="456893" rtl="0" eaLnBrk="1" latinLnBrk="0" hangingPunct="1">
        <a:spcBef>
          <a:spcPct val="20000"/>
        </a:spcBef>
        <a:buFont typeface="Arial"/>
        <a:buChar char="•"/>
        <a:defRPr sz="3200" kern="1200">
          <a:ln>
            <a:solidFill>
              <a:srgbClr val="000000"/>
            </a:solidFill>
          </a:ln>
          <a:solidFill>
            <a:srgbClr val="000000"/>
          </a:solidFill>
          <a:effectLst/>
          <a:latin typeface="Cambria"/>
          <a:ea typeface="+mn-ea"/>
          <a:cs typeface="Cambria"/>
        </a:defRPr>
      </a:lvl1pPr>
      <a:lvl2pPr marL="742456" indent="-285561" algn="l" defTabSz="456893" rtl="0" eaLnBrk="1" latinLnBrk="0" hangingPunct="1">
        <a:spcBef>
          <a:spcPct val="20000"/>
        </a:spcBef>
        <a:buFont typeface="Arial"/>
        <a:buChar char="–"/>
        <a:defRPr sz="2800" kern="1200">
          <a:ln>
            <a:solidFill>
              <a:srgbClr val="000000"/>
            </a:solidFill>
          </a:ln>
          <a:solidFill>
            <a:srgbClr val="000000"/>
          </a:solidFill>
          <a:effectLst/>
          <a:latin typeface="Cambria"/>
          <a:ea typeface="+mn-ea"/>
          <a:cs typeface="Cambria"/>
        </a:defRPr>
      </a:lvl2pPr>
      <a:lvl3pPr marL="1142236" indent="-228446" algn="l" defTabSz="456893" rtl="0" eaLnBrk="1" latinLnBrk="0" hangingPunct="1">
        <a:spcBef>
          <a:spcPct val="20000"/>
        </a:spcBef>
        <a:buFont typeface="Arial"/>
        <a:buChar char="•"/>
        <a:defRPr sz="2400" kern="1200">
          <a:ln>
            <a:solidFill>
              <a:srgbClr val="000000"/>
            </a:solidFill>
          </a:ln>
          <a:solidFill>
            <a:srgbClr val="000000"/>
          </a:solidFill>
          <a:effectLst/>
          <a:latin typeface="Cambria"/>
          <a:ea typeface="+mn-ea"/>
          <a:cs typeface="Cambria"/>
        </a:defRPr>
      </a:lvl3pPr>
      <a:lvl4pPr marL="1599134" indent="-228446" algn="l" defTabSz="456893" rtl="0" eaLnBrk="1" latinLnBrk="0" hangingPunct="1">
        <a:spcBef>
          <a:spcPct val="20000"/>
        </a:spcBef>
        <a:buFont typeface="Arial"/>
        <a:buChar char="–"/>
        <a:defRPr sz="2000" kern="1200">
          <a:ln>
            <a:solidFill>
              <a:srgbClr val="000000"/>
            </a:solidFill>
          </a:ln>
          <a:solidFill>
            <a:srgbClr val="000000"/>
          </a:solidFill>
          <a:effectLst/>
          <a:latin typeface="Cambria"/>
          <a:ea typeface="+mn-ea"/>
          <a:cs typeface="Cambria"/>
        </a:defRPr>
      </a:lvl4pPr>
      <a:lvl5pPr marL="2056035" indent="-228446" algn="l" defTabSz="456893" rtl="0" eaLnBrk="1" latinLnBrk="0" hangingPunct="1">
        <a:spcBef>
          <a:spcPct val="20000"/>
        </a:spcBef>
        <a:buFont typeface="Arial"/>
        <a:buChar char="»"/>
        <a:defRPr sz="2000" kern="1200">
          <a:ln>
            <a:solidFill>
              <a:srgbClr val="000000"/>
            </a:solidFill>
          </a:ln>
          <a:solidFill>
            <a:srgbClr val="000000"/>
          </a:solidFill>
          <a:effectLst/>
          <a:latin typeface="Cambria"/>
          <a:ea typeface="+mn-ea"/>
          <a:cs typeface="Cambria"/>
        </a:defRPr>
      </a:lvl5pPr>
      <a:lvl6pPr marL="2512931" indent="-228446" algn="l" defTabSz="456893" rtl="0" eaLnBrk="1" latinLnBrk="0" hangingPunct="1">
        <a:spcBef>
          <a:spcPct val="20000"/>
        </a:spcBef>
        <a:buFont typeface="Arial"/>
        <a:buChar char="•"/>
        <a:defRPr sz="2000" kern="1200">
          <a:solidFill>
            <a:schemeClr val="tx1"/>
          </a:solidFill>
          <a:latin typeface="+mn-lt"/>
          <a:ea typeface="+mn-ea"/>
          <a:cs typeface="+mn-cs"/>
        </a:defRPr>
      </a:lvl6pPr>
      <a:lvl7pPr marL="2969824" indent="-228446" algn="l" defTabSz="456893" rtl="0" eaLnBrk="1" latinLnBrk="0" hangingPunct="1">
        <a:spcBef>
          <a:spcPct val="20000"/>
        </a:spcBef>
        <a:buFont typeface="Arial"/>
        <a:buChar char="•"/>
        <a:defRPr sz="2000" kern="1200">
          <a:solidFill>
            <a:schemeClr val="tx1"/>
          </a:solidFill>
          <a:latin typeface="+mn-lt"/>
          <a:ea typeface="+mn-ea"/>
          <a:cs typeface="+mn-cs"/>
        </a:defRPr>
      </a:lvl7pPr>
      <a:lvl8pPr marL="3426722" indent="-228446" algn="l" defTabSz="456893" rtl="0" eaLnBrk="1" latinLnBrk="0" hangingPunct="1">
        <a:spcBef>
          <a:spcPct val="20000"/>
        </a:spcBef>
        <a:buFont typeface="Arial"/>
        <a:buChar char="•"/>
        <a:defRPr sz="2000" kern="1200">
          <a:solidFill>
            <a:schemeClr val="tx1"/>
          </a:solidFill>
          <a:latin typeface="+mn-lt"/>
          <a:ea typeface="+mn-ea"/>
          <a:cs typeface="+mn-cs"/>
        </a:defRPr>
      </a:lvl8pPr>
      <a:lvl9pPr marL="3883614" indent="-228446" algn="l" defTabSz="45689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93" rtl="0" eaLnBrk="1" latinLnBrk="0" hangingPunct="1">
        <a:defRPr sz="1800" kern="1200">
          <a:solidFill>
            <a:schemeClr val="tx1"/>
          </a:solidFill>
          <a:latin typeface="+mn-lt"/>
          <a:ea typeface="+mn-ea"/>
          <a:cs typeface="+mn-cs"/>
        </a:defRPr>
      </a:lvl1pPr>
      <a:lvl2pPr marL="456893" algn="l" defTabSz="456893" rtl="0" eaLnBrk="1" latinLnBrk="0" hangingPunct="1">
        <a:defRPr sz="1800" kern="1200">
          <a:solidFill>
            <a:schemeClr val="tx1"/>
          </a:solidFill>
          <a:latin typeface="+mn-lt"/>
          <a:ea typeface="+mn-ea"/>
          <a:cs typeface="+mn-cs"/>
        </a:defRPr>
      </a:lvl2pPr>
      <a:lvl3pPr marL="913790" algn="l" defTabSz="456893" rtl="0" eaLnBrk="1" latinLnBrk="0" hangingPunct="1">
        <a:defRPr sz="1800" kern="1200">
          <a:solidFill>
            <a:schemeClr val="tx1"/>
          </a:solidFill>
          <a:latin typeface="+mn-lt"/>
          <a:ea typeface="+mn-ea"/>
          <a:cs typeface="+mn-cs"/>
        </a:defRPr>
      </a:lvl3pPr>
      <a:lvl4pPr marL="1370690" algn="l" defTabSz="456893" rtl="0" eaLnBrk="1" latinLnBrk="0" hangingPunct="1">
        <a:defRPr sz="1800" kern="1200">
          <a:solidFill>
            <a:schemeClr val="tx1"/>
          </a:solidFill>
          <a:latin typeface="+mn-lt"/>
          <a:ea typeface="+mn-ea"/>
          <a:cs typeface="+mn-cs"/>
        </a:defRPr>
      </a:lvl4pPr>
      <a:lvl5pPr marL="1827585" algn="l" defTabSz="456893" rtl="0" eaLnBrk="1" latinLnBrk="0" hangingPunct="1">
        <a:defRPr sz="1800" kern="1200">
          <a:solidFill>
            <a:schemeClr val="tx1"/>
          </a:solidFill>
          <a:latin typeface="+mn-lt"/>
          <a:ea typeface="+mn-ea"/>
          <a:cs typeface="+mn-cs"/>
        </a:defRPr>
      </a:lvl5pPr>
      <a:lvl6pPr marL="2284479" algn="l" defTabSz="456893" rtl="0" eaLnBrk="1" latinLnBrk="0" hangingPunct="1">
        <a:defRPr sz="1800" kern="1200">
          <a:solidFill>
            <a:schemeClr val="tx1"/>
          </a:solidFill>
          <a:latin typeface="+mn-lt"/>
          <a:ea typeface="+mn-ea"/>
          <a:cs typeface="+mn-cs"/>
        </a:defRPr>
      </a:lvl6pPr>
      <a:lvl7pPr marL="2741378" algn="l" defTabSz="456893" rtl="0" eaLnBrk="1" latinLnBrk="0" hangingPunct="1">
        <a:defRPr sz="1800" kern="1200">
          <a:solidFill>
            <a:schemeClr val="tx1"/>
          </a:solidFill>
          <a:latin typeface="+mn-lt"/>
          <a:ea typeface="+mn-ea"/>
          <a:cs typeface="+mn-cs"/>
        </a:defRPr>
      </a:lvl7pPr>
      <a:lvl8pPr marL="3198268" algn="l" defTabSz="456893" rtl="0" eaLnBrk="1" latinLnBrk="0" hangingPunct="1">
        <a:defRPr sz="1800" kern="1200">
          <a:solidFill>
            <a:schemeClr val="tx1"/>
          </a:solidFill>
          <a:latin typeface="+mn-lt"/>
          <a:ea typeface="+mn-ea"/>
          <a:cs typeface="+mn-cs"/>
        </a:defRPr>
      </a:lvl8pPr>
      <a:lvl9pPr marL="3655169" algn="l" defTabSz="4568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892975" y="3536156"/>
            <a:ext cx="7358063" cy="3321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05" tIns="35705" rIns="35705" bIns="35705"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026" name="Rectangle 2"/>
          <p:cNvSpPr>
            <a:spLocks noGrp="1" noChangeArrowheads="1"/>
          </p:cNvSpPr>
          <p:nvPr>
            <p:ph type="title"/>
          </p:nvPr>
        </p:nvSpPr>
        <p:spPr bwMode="auto">
          <a:xfrm>
            <a:off x="892975" y="0"/>
            <a:ext cx="7358063" cy="3473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05" tIns="35705" rIns="35705" bIns="35705" numCol="1" anchor="b" anchorCtr="0" compatLnSpc="1">
            <a:prstTxWarp prst="textNoShape">
              <a:avLst/>
            </a:prstTxWarp>
          </a:bodyPr>
          <a:lstStyle/>
          <a:p>
            <a:pPr lvl="0"/>
            <a:r>
              <a:rPr lang="en-US">
                <a:sym typeface="Gill Sans" charset="0"/>
              </a:rPr>
              <a:t>Click to edit Master title style</a:t>
            </a:r>
          </a:p>
        </p:txBody>
      </p:sp>
    </p:spTree>
    <p:extLst>
      <p:ext uri="{BB962C8B-B14F-4D97-AF65-F5344CB8AC3E}">
        <p14:creationId xmlns:p14="http://schemas.microsoft.com/office/powerpoint/2010/main" val="6774007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p:hf sldNum="0"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3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71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07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43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500">
          <a:solidFill>
            <a:schemeClr val="tx1"/>
          </a:solidFill>
          <a:latin typeface="+mn-lt"/>
          <a:ea typeface="+mn-ea"/>
          <a:cs typeface="+mn-cs"/>
          <a:sym typeface="Gill Sans" charset="0"/>
        </a:defRPr>
      </a:lvl1pPr>
      <a:lvl2pPr algn="ctr" rtl="0" fontAlgn="base">
        <a:spcBef>
          <a:spcPct val="0"/>
        </a:spcBef>
        <a:spcAft>
          <a:spcPct val="0"/>
        </a:spcAft>
        <a:defRPr sz="2500">
          <a:solidFill>
            <a:schemeClr val="tx1"/>
          </a:solidFill>
          <a:latin typeface="+mn-lt"/>
          <a:ea typeface="+mn-ea"/>
          <a:cs typeface="+mn-cs"/>
          <a:sym typeface="Gill Sans" charset="0"/>
        </a:defRPr>
      </a:lvl2pPr>
      <a:lvl3pPr algn="ctr" rtl="0" fontAlgn="base">
        <a:spcBef>
          <a:spcPct val="0"/>
        </a:spcBef>
        <a:spcAft>
          <a:spcPct val="0"/>
        </a:spcAft>
        <a:defRPr sz="2500">
          <a:solidFill>
            <a:schemeClr val="tx1"/>
          </a:solidFill>
          <a:latin typeface="+mn-lt"/>
          <a:ea typeface="+mn-ea"/>
          <a:cs typeface="+mn-cs"/>
          <a:sym typeface="Gill Sans" charset="0"/>
        </a:defRPr>
      </a:lvl3pPr>
      <a:lvl4pPr algn="ctr" rtl="0" fontAlgn="base">
        <a:spcBef>
          <a:spcPct val="0"/>
        </a:spcBef>
        <a:spcAft>
          <a:spcPct val="0"/>
        </a:spcAft>
        <a:defRPr sz="2500">
          <a:solidFill>
            <a:schemeClr val="tx1"/>
          </a:solidFill>
          <a:latin typeface="+mn-lt"/>
          <a:ea typeface="+mn-ea"/>
          <a:cs typeface="+mn-cs"/>
          <a:sym typeface="Gill Sans" charset="0"/>
        </a:defRPr>
      </a:lvl4pPr>
      <a:lvl5pPr algn="ctr" rtl="0" fontAlgn="base">
        <a:spcBef>
          <a:spcPct val="0"/>
        </a:spcBef>
        <a:spcAft>
          <a:spcPct val="0"/>
        </a:spcAft>
        <a:defRPr sz="2500">
          <a:solidFill>
            <a:schemeClr val="tx1"/>
          </a:solidFill>
          <a:latin typeface="+mn-lt"/>
          <a:ea typeface="+mn-ea"/>
          <a:cs typeface="+mn-cs"/>
          <a:sym typeface="Gill Sans" charset="0"/>
        </a:defRPr>
      </a:lvl5pPr>
      <a:lvl6pPr marL="321357" algn="ctr" rtl="0" fontAlgn="base">
        <a:spcBef>
          <a:spcPct val="0"/>
        </a:spcBef>
        <a:spcAft>
          <a:spcPct val="0"/>
        </a:spcAft>
        <a:defRPr sz="2500">
          <a:solidFill>
            <a:schemeClr val="tx1"/>
          </a:solidFill>
          <a:latin typeface="+mn-lt"/>
          <a:ea typeface="+mn-ea"/>
          <a:cs typeface="+mn-cs"/>
          <a:sym typeface="Gill Sans" charset="0"/>
        </a:defRPr>
      </a:lvl6pPr>
      <a:lvl7pPr marL="642717" algn="ctr" rtl="0" fontAlgn="base">
        <a:spcBef>
          <a:spcPct val="0"/>
        </a:spcBef>
        <a:spcAft>
          <a:spcPct val="0"/>
        </a:spcAft>
        <a:defRPr sz="2500">
          <a:solidFill>
            <a:schemeClr val="tx1"/>
          </a:solidFill>
          <a:latin typeface="+mn-lt"/>
          <a:ea typeface="+mn-ea"/>
          <a:cs typeface="+mn-cs"/>
          <a:sym typeface="Gill Sans" charset="0"/>
        </a:defRPr>
      </a:lvl7pPr>
      <a:lvl8pPr marL="964075" algn="ctr" rtl="0" fontAlgn="base">
        <a:spcBef>
          <a:spcPct val="0"/>
        </a:spcBef>
        <a:spcAft>
          <a:spcPct val="0"/>
        </a:spcAft>
        <a:defRPr sz="2500">
          <a:solidFill>
            <a:schemeClr val="tx1"/>
          </a:solidFill>
          <a:latin typeface="+mn-lt"/>
          <a:ea typeface="+mn-ea"/>
          <a:cs typeface="+mn-cs"/>
          <a:sym typeface="Gill Sans" charset="0"/>
        </a:defRPr>
      </a:lvl8pPr>
      <a:lvl9pPr marL="1285434"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321357" rtl="0" eaLnBrk="1" latinLnBrk="0" hangingPunct="1">
        <a:defRPr sz="1300" kern="1200">
          <a:solidFill>
            <a:schemeClr val="tx1"/>
          </a:solidFill>
          <a:latin typeface="+mn-lt"/>
          <a:ea typeface="+mn-ea"/>
          <a:cs typeface="+mn-cs"/>
        </a:defRPr>
      </a:lvl1pPr>
      <a:lvl2pPr marL="321357" algn="l" defTabSz="321357" rtl="0" eaLnBrk="1" latinLnBrk="0" hangingPunct="1">
        <a:defRPr sz="1300" kern="1200">
          <a:solidFill>
            <a:schemeClr val="tx1"/>
          </a:solidFill>
          <a:latin typeface="+mn-lt"/>
          <a:ea typeface="+mn-ea"/>
          <a:cs typeface="+mn-cs"/>
        </a:defRPr>
      </a:lvl2pPr>
      <a:lvl3pPr marL="642717" algn="l" defTabSz="321357" rtl="0" eaLnBrk="1" latinLnBrk="0" hangingPunct="1">
        <a:defRPr sz="1300" kern="1200">
          <a:solidFill>
            <a:schemeClr val="tx1"/>
          </a:solidFill>
          <a:latin typeface="+mn-lt"/>
          <a:ea typeface="+mn-ea"/>
          <a:cs typeface="+mn-cs"/>
        </a:defRPr>
      </a:lvl3pPr>
      <a:lvl4pPr marL="964075" algn="l" defTabSz="321357" rtl="0" eaLnBrk="1" latinLnBrk="0" hangingPunct="1">
        <a:defRPr sz="1300" kern="1200">
          <a:solidFill>
            <a:schemeClr val="tx1"/>
          </a:solidFill>
          <a:latin typeface="+mn-lt"/>
          <a:ea typeface="+mn-ea"/>
          <a:cs typeface="+mn-cs"/>
        </a:defRPr>
      </a:lvl4pPr>
      <a:lvl5pPr marL="1285434" algn="l" defTabSz="321357" rtl="0" eaLnBrk="1" latinLnBrk="0" hangingPunct="1">
        <a:defRPr sz="1300" kern="1200">
          <a:solidFill>
            <a:schemeClr val="tx1"/>
          </a:solidFill>
          <a:latin typeface="+mn-lt"/>
          <a:ea typeface="+mn-ea"/>
          <a:cs typeface="+mn-cs"/>
        </a:defRPr>
      </a:lvl5pPr>
      <a:lvl6pPr marL="1606794" algn="l" defTabSz="321357" rtl="0" eaLnBrk="1" latinLnBrk="0" hangingPunct="1">
        <a:defRPr sz="1300" kern="1200">
          <a:solidFill>
            <a:schemeClr val="tx1"/>
          </a:solidFill>
          <a:latin typeface="+mn-lt"/>
          <a:ea typeface="+mn-ea"/>
          <a:cs typeface="+mn-cs"/>
        </a:defRPr>
      </a:lvl6pPr>
      <a:lvl7pPr marL="1928151" algn="l" defTabSz="321357" rtl="0" eaLnBrk="1" latinLnBrk="0" hangingPunct="1">
        <a:defRPr sz="1300" kern="1200">
          <a:solidFill>
            <a:schemeClr val="tx1"/>
          </a:solidFill>
          <a:latin typeface="+mn-lt"/>
          <a:ea typeface="+mn-ea"/>
          <a:cs typeface="+mn-cs"/>
        </a:defRPr>
      </a:lvl7pPr>
      <a:lvl8pPr marL="2249511" algn="l" defTabSz="321357" rtl="0" eaLnBrk="1" latinLnBrk="0" hangingPunct="1">
        <a:defRPr sz="1300" kern="1200">
          <a:solidFill>
            <a:schemeClr val="tx1"/>
          </a:solidFill>
          <a:latin typeface="+mn-lt"/>
          <a:ea typeface="+mn-ea"/>
          <a:cs typeface="+mn-cs"/>
        </a:defRPr>
      </a:lvl8pPr>
      <a:lvl9pPr marL="2570870" algn="l" defTabSz="3213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892969" y="3536156"/>
            <a:ext cx="7358063" cy="3321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026" name="Rectangle 2"/>
          <p:cNvSpPr>
            <a:spLocks noGrp="1" noChangeArrowheads="1"/>
          </p:cNvSpPr>
          <p:nvPr>
            <p:ph type="title"/>
          </p:nvPr>
        </p:nvSpPr>
        <p:spPr bwMode="auto">
          <a:xfrm>
            <a:off x="892969" y="0"/>
            <a:ext cx="7358063" cy="3473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b" anchorCtr="0" compatLnSpc="1">
            <a:prstTxWarp prst="textNoShape">
              <a:avLst/>
            </a:prstTxWarp>
          </a:bodyPr>
          <a:lstStyle/>
          <a:p>
            <a:pPr lvl="0"/>
            <a:r>
              <a:rPr lang="en-US">
                <a:sym typeface="Gill Sans" charset="0"/>
              </a:rPr>
              <a:t>Click to edit Master title style</a:t>
            </a:r>
          </a:p>
        </p:txBody>
      </p:sp>
    </p:spTree>
    <p:extLst>
      <p:ext uri="{BB962C8B-B14F-4D97-AF65-F5344CB8AC3E}">
        <p14:creationId xmlns:p14="http://schemas.microsoft.com/office/powerpoint/2010/main" val="1425690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xmlns:p14="http://schemas.microsoft.com/office/powerpoint/2010/main"/>
  <p:hf sldNum="0"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500">
          <a:solidFill>
            <a:schemeClr val="tx1"/>
          </a:solidFill>
          <a:latin typeface="+mn-lt"/>
          <a:ea typeface="+mn-ea"/>
          <a:cs typeface="+mn-cs"/>
          <a:sym typeface="Gill Sans" charset="0"/>
        </a:defRPr>
      </a:lvl1pPr>
      <a:lvl2pPr algn="ctr" rtl="0" fontAlgn="base">
        <a:spcBef>
          <a:spcPct val="0"/>
        </a:spcBef>
        <a:spcAft>
          <a:spcPct val="0"/>
        </a:spcAft>
        <a:defRPr sz="2500">
          <a:solidFill>
            <a:schemeClr val="tx1"/>
          </a:solidFill>
          <a:latin typeface="+mn-lt"/>
          <a:ea typeface="+mn-ea"/>
          <a:cs typeface="+mn-cs"/>
          <a:sym typeface="Gill Sans" charset="0"/>
        </a:defRPr>
      </a:lvl2pPr>
      <a:lvl3pPr algn="ctr" rtl="0" fontAlgn="base">
        <a:spcBef>
          <a:spcPct val="0"/>
        </a:spcBef>
        <a:spcAft>
          <a:spcPct val="0"/>
        </a:spcAft>
        <a:defRPr sz="2500">
          <a:solidFill>
            <a:schemeClr val="tx1"/>
          </a:solidFill>
          <a:latin typeface="+mn-lt"/>
          <a:ea typeface="+mn-ea"/>
          <a:cs typeface="+mn-cs"/>
          <a:sym typeface="Gill Sans" charset="0"/>
        </a:defRPr>
      </a:lvl3pPr>
      <a:lvl4pPr algn="ctr" rtl="0" fontAlgn="base">
        <a:spcBef>
          <a:spcPct val="0"/>
        </a:spcBef>
        <a:spcAft>
          <a:spcPct val="0"/>
        </a:spcAft>
        <a:defRPr sz="2500">
          <a:solidFill>
            <a:schemeClr val="tx1"/>
          </a:solidFill>
          <a:latin typeface="+mn-lt"/>
          <a:ea typeface="+mn-ea"/>
          <a:cs typeface="+mn-cs"/>
          <a:sym typeface="Gill Sans" charset="0"/>
        </a:defRPr>
      </a:lvl4pPr>
      <a:lvl5pPr algn="ctr" rtl="0" fontAlgn="base">
        <a:spcBef>
          <a:spcPct val="0"/>
        </a:spcBef>
        <a:spcAft>
          <a:spcPct val="0"/>
        </a:spcAft>
        <a:defRPr sz="2500">
          <a:solidFill>
            <a:schemeClr val="tx1"/>
          </a:solidFill>
          <a:latin typeface="+mn-lt"/>
          <a:ea typeface="+mn-ea"/>
          <a:cs typeface="+mn-cs"/>
          <a:sym typeface="Gill Sans" charset="0"/>
        </a:defRPr>
      </a:lvl5pPr>
      <a:lvl6pPr marL="321457" algn="ctr" rtl="0" fontAlgn="base">
        <a:spcBef>
          <a:spcPct val="0"/>
        </a:spcBef>
        <a:spcAft>
          <a:spcPct val="0"/>
        </a:spcAft>
        <a:defRPr sz="2500">
          <a:solidFill>
            <a:schemeClr val="tx1"/>
          </a:solidFill>
          <a:latin typeface="+mn-lt"/>
          <a:ea typeface="+mn-ea"/>
          <a:cs typeface="+mn-cs"/>
          <a:sym typeface="Gill Sans" charset="0"/>
        </a:defRPr>
      </a:lvl6pPr>
      <a:lvl7pPr marL="642915" algn="ctr" rtl="0" fontAlgn="base">
        <a:spcBef>
          <a:spcPct val="0"/>
        </a:spcBef>
        <a:spcAft>
          <a:spcPct val="0"/>
        </a:spcAft>
        <a:defRPr sz="2500">
          <a:solidFill>
            <a:schemeClr val="tx1"/>
          </a:solidFill>
          <a:latin typeface="+mn-lt"/>
          <a:ea typeface="+mn-ea"/>
          <a:cs typeface="+mn-cs"/>
          <a:sym typeface="Gill Sans" charset="0"/>
        </a:defRPr>
      </a:lvl7pPr>
      <a:lvl8pPr marL="964372" algn="ctr" rtl="0" fontAlgn="base">
        <a:spcBef>
          <a:spcPct val="0"/>
        </a:spcBef>
        <a:spcAft>
          <a:spcPct val="0"/>
        </a:spcAft>
        <a:defRPr sz="2500">
          <a:solidFill>
            <a:schemeClr val="tx1"/>
          </a:solidFill>
          <a:latin typeface="+mn-lt"/>
          <a:ea typeface="+mn-ea"/>
          <a:cs typeface="+mn-cs"/>
          <a:sym typeface="Gill Sans" charset="0"/>
        </a:defRPr>
      </a:lvl8pPr>
      <a:lvl9pPr marL="1285829"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2377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latin typeface="Corbel"/>
                <a:cs typeface="Corbel"/>
              </a:rPr>
              <a:t>Married VS Bound</a:t>
            </a:r>
            <a:endParaRPr lang="en-US" b="1" dirty="0">
              <a:latin typeface="Corbel"/>
              <a:cs typeface="Corbel"/>
            </a:endParaRPr>
          </a:p>
        </p:txBody>
      </p:sp>
      <p:sp>
        <p:nvSpPr>
          <p:cNvPr id="3" name="Content Placeholder 2"/>
          <p:cNvSpPr>
            <a:spLocks noGrp="1"/>
          </p:cNvSpPr>
          <p:nvPr>
            <p:ph idx="1"/>
          </p:nvPr>
        </p:nvSpPr>
        <p:spPr>
          <a:ln>
            <a:noFill/>
          </a:ln>
        </p:spPr>
        <p:txBody>
          <a:bodyPr>
            <a:normAutofit/>
          </a:bodyPr>
          <a:lstStyle/>
          <a:p>
            <a:pPr marL="0" indent="0">
              <a:buNone/>
            </a:pPr>
            <a:r>
              <a:rPr lang="en-US" sz="3600" b="1" dirty="0" smtClean="0">
                <a:latin typeface="Corbel"/>
                <a:cs typeface="Corbel"/>
              </a:rPr>
              <a:t>Married: Joined together by man</a:t>
            </a:r>
          </a:p>
          <a:p>
            <a:pPr marL="0" indent="0">
              <a:buNone/>
            </a:pPr>
            <a:endParaRPr lang="en-US" sz="3600" b="1" dirty="0">
              <a:latin typeface="Corbel"/>
              <a:cs typeface="Corbel"/>
            </a:endParaRPr>
          </a:p>
          <a:p>
            <a:pPr marL="0" indent="0">
              <a:buNone/>
            </a:pPr>
            <a:r>
              <a:rPr lang="en-US" sz="3600" b="1" dirty="0" smtClean="0">
                <a:latin typeface="Corbel"/>
                <a:cs typeface="Corbel"/>
              </a:rPr>
              <a:t>Bound: Joined together by God</a:t>
            </a:r>
          </a:p>
          <a:p>
            <a:pPr marL="0" indent="0">
              <a:buNone/>
            </a:pPr>
            <a:endParaRPr lang="en-US" sz="3600" b="1" dirty="0">
              <a:latin typeface="Corbel"/>
              <a:cs typeface="Corbel"/>
            </a:endParaRPr>
          </a:p>
          <a:p>
            <a:pPr marL="0" indent="0">
              <a:buNone/>
            </a:pPr>
            <a:r>
              <a:rPr lang="en-US" sz="3600" b="1" dirty="0">
                <a:latin typeface="Corbel"/>
                <a:cs typeface="Corbel"/>
              </a:rPr>
              <a:t>While the state may join two persons together in a marriage, only God can join them together in the marriage bond</a:t>
            </a:r>
            <a:r>
              <a:rPr lang="en-US" sz="3600" b="1" dirty="0" smtClean="0">
                <a:latin typeface="Corbel"/>
                <a:cs typeface="Corbel"/>
              </a:rPr>
              <a:t>.</a:t>
            </a:r>
            <a:endParaRPr lang="en-US" sz="3600" b="1" dirty="0">
              <a:latin typeface="Corbel"/>
              <a:cs typeface="Corbel"/>
            </a:endParaRPr>
          </a:p>
        </p:txBody>
      </p:sp>
    </p:spTree>
    <p:extLst>
      <p:ext uri="{BB962C8B-B14F-4D97-AF65-F5344CB8AC3E}">
        <p14:creationId xmlns:p14="http://schemas.microsoft.com/office/powerpoint/2010/main" val="93443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latin typeface="Corbel"/>
                <a:cs typeface="Corbel"/>
              </a:rPr>
              <a:t>The Marriage Bond</a:t>
            </a:r>
            <a:endParaRPr lang="en-US" b="1" dirty="0">
              <a:latin typeface="Corbel"/>
              <a:cs typeface="Corbel"/>
            </a:endParaRPr>
          </a:p>
        </p:txBody>
      </p:sp>
      <p:sp>
        <p:nvSpPr>
          <p:cNvPr id="3" name="Content Placeholder 2"/>
          <p:cNvSpPr>
            <a:spLocks noGrp="1"/>
          </p:cNvSpPr>
          <p:nvPr>
            <p:ph idx="1"/>
          </p:nvPr>
        </p:nvSpPr>
        <p:spPr>
          <a:ln>
            <a:noFill/>
          </a:ln>
        </p:spPr>
        <p:txBody>
          <a:bodyPr>
            <a:normAutofit/>
          </a:bodyPr>
          <a:lstStyle/>
          <a:p>
            <a:pPr marL="0" indent="0">
              <a:buNone/>
            </a:pPr>
            <a:r>
              <a:rPr lang="en-US" sz="3600" b="1" dirty="0">
                <a:latin typeface="Corbel"/>
                <a:cs typeface="Corbel"/>
              </a:rPr>
              <a:t>There are five possible states, relative to marriage and the marriage bond</a:t>
            </a:r>
            <a:r>
              <a:rPr lang="en-US" sz="3600" b="1" dirty="0" smtClean="0">
                <a:latin typeface="Corbel"/>
                <a:cs typeface="Corbel"/>
              </a:rPr>
              <a:t>:</a:t>
            </a:r>
          </a:p>
          <a:p>
            <a:pPr marL="1142731" lvl="1" indent="-742950">
              <a:buAutoNum type="arabicParenBoth"/>
            </a:pPr>
            <a:endParaRPr lang="en-US" b="1" dirty="0" smtClean="0">
              <a:latin typeface="Corbel"/>
              <a:cs typeface="Corbel"/>
            </a:endParaRPr>
          </a:p>
          <a:p>
            <a:pPr marL="1142731" lvl="1" indent="-742950">
              <a:buAutoNum type="arabicParenBoth"/>
            </a:pPr>
            <a:r>
              <a:rPr lang="en-US" b="1" dirty="0" smtClean="0">
                <a:latin typeface="Corbel"/>
                <a:cs typeface="Corbel"/>
              </a:rPr>
              <a:t>unmarried </a:t>
            </a:r>
            <a:r>
              <a:rPr lang="en-US" b="1" dirty="0">
                <a:latin typeface="Corbel"/>
                <a:cs typeface="Corbel"/>
              </a:rPr>
              <a:t>and </a:t>
            </a:r>
            <a:r>
              <a:rPr lang="en-US" b="1" dirty="0" smtClean="0">
                <a:latin typeface="Corbel"/>
                <a:cs typeface="Corbel"/>
              </a:rPr>
              <a:t>unbound</a:t>
            </a:r>
            <a:endParaRPr lang="en-US" b="1" dirty="0">
              <a:latin typeface="Corbel"/>
              <a:cs typeface="Corbel"/>
            </a:endParaRPr>
          </a:p>
          <a:p>
            <a:pPr marL="1142731" lvl="1" indent="-742950">
              <a:buAutoNum type="arabicParenBoth"/>
            </a:pPr>
            <a:r>
              <a:rPr lang="en-US" b="1" dirty="0" smtClean="0">
                <a:latin typeface="Corbel"/>
                <a:cs typeface="Corbel"/>
              </a:rPr>
              <a:t>married </a:t>
            </a:r>
            <a:r>
              <a:rPr lang="en-US" b="1" dirty="0">
                <a:latin typeface="Corbel"/>
                <a:cs typeface="Corbel"/>
              </a:rPr>
              <a:t>and </a:t>
            </a:r>
            <a:r>
              <a:rPr lang="en-US" b="1" dirty="0" smtClean="0">
                <a:latin typeface="Corbel"/>
                <a:cs typeface="Corbel"/>
              </a:rPr>
              <a:t>bound</a:t>
            </a:r>
            <a:endParaRPr lang="en-US" b="1" dirty="0">
              <a:latin typeface="Corbel"/>
              <a:cs typeface="Corbel"/>
            </a:endParaRPr>
          </a:p>
          <a:p>
            <a:pPr marL="1142731" lvl="1" indent="-742950">
              <a:buAutoNum type="arabicParenBoth"/>
            </a:pPr>
            <a:r>
              <a:rPr lang="en-US" b="1" dirty="0" smtClean="0">
                <a:latin typeface="Corbel"/>
                <a:cs typeface="Corbel"/>
              </a:rPr>
              <a:t>unmarried </a:t>
            </a:r>
            <a:r>
              <a:rPr lang="en-US" b="1" dirty="0">
                <a:latin typeface="Corbel"/>
                <a:cs typeface="Corbel"/>
              </a:rPr>
              <a:t>but </a:t>
            </a:r>
            <a:r>
              <a:rPr lang="en-US" b="1" dirty="0" smtClean="0">
                <a:latin typeface="Corbel"/>
                <a:cs typeface="Corbel"/>
              </a:rPr>
              <a:t>bound</a:t>
            </a:r>
            <a:endParaRPr lang="en-US" b="1" dirty="0">
              <a:latin typeface="Corbel"/>
              <a:cs typeface="Corbel"/>
            </a:endParaRPr>
          </a:p>
          <a:p>
            <a:pPr marL="1142731" lvl="1" indent="-742950">
              <a:buAutoNum type="arabicParenBoth"/>
            </a:pPr>
            <a:r>
              <a:rPr lang="en-US" b="1" dirty="0" smtClean="0">
                <a:latin typeface="Corbel"/>
                <a:cs typeface="Corbel"/>
              </a:rPr>
              <a:t>married </a:t>
            </a:r>
            <a:r>
              <a:rPr lang="en-US" b="1" dirty="0">
                <a:latin typeface="Corbel"/>
                <a:cs typeface="Corbel"/>
              </a:rPr>
              <a:t>but </a:t>
            </a:r>
            <a:r>
              <a:rPr lang="en-US" b="1" dirty="0" smtClean="0">
                <a:latin typeface="Corbel"/>
                <a:cs typeface="Corbel"/>
              </a:rPr>
              <a:t>bound</a:t>
            </a:r>
          </a:p>
          <a:p>
            <a:pPr marL="1142731" lvl="1" indent="-742950">
              <a:buAutoNum type="arabicParenBoth"/>
            </a:pPr>
            <a:r>
              <a:rPr lang="en-US" b="1" dirty="0" smtClean="0">
                <a:latin typeface="Corbel"/>
                <a:cs typeface="Corbel"/>
              </a:rPr>
              <a:t>married </a:t>
            </a:r>
            <a:r>
              <a:rPr lang="en-US" b="1" dirty="0">
                <a:latin typeface="Corbel"/>
                <a:cs typeface="Corbel"/>
              </a:rPr>
              <a:t>but </a:t>
            </a:r>
            <a:r>
              <a:rPr lang="en-US" b="1" dirty="0" smtClean="0">
                <a:latin typeface="Corbel"/>
                <a:cs typeface="Corbel"/>
              </a:rPr>
              <a:t>unbound</a:t>
            </a:r>
            <a:endParaRPr lang="en-US" b="1" dirty="0">
              <a:latin typeface="Corbel"/>
              <a:cs typeface="Corbel"/>
            </a:endParaRPr>
          </a:p>
        </p:txBody>
      </p:sp>
    </p:spTree>
    <p:extLst>
      <p:ext uri="{BB962C8B-B14F-4D97-AF65-F5344CB8AC3E}">
        <p14:creationId xmlns:p14="http://schemas.microsoft.com/office/powerpoint/2010/main" val="1180957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latin typeface="Corbel"/>
                <a:cs typeface="Corbel"/>
              </a:rPr>
              <a:t>The Marriage Bond</a:t>
            </a:r>
            <a:endParaRPr lang="en-US" b="1" dirty="0">
              <a:latin typeface="Corbel"/>
              <a:cs typeface="Corbel"/>
            </a:endParaRPr>
          </a:p>
        </p:txBody>
      </p:sp>
      <p:sp>
        <p:nvSpPr>
          <p:cNvPr id="3" name="Content Placeholder 2"/>
          <p:cNvSpPr>
            <a:spLocks noGrp="1"/>
          </p:cNvSpPr>
          <p:nvPr>
            <p:ph idx="1"/>
          </p:nvPr>
        </p:nvSpPr>
        <p:spPr>
          <a:ln>
            <a:noFill/>
          </a:ln>
        </p:spPr>
        <p:txBody>
          <a:bodyPr>
            <a:normAutofit/>
          </a:bodyPr>
          <a:lstStyle/>
          <a:p>
            <a:pPr marL="0" indent="0">
              <a:buNone/>
            </a:pPr>
            <a:r>
              <a:rPr lang="en-US" b="1" dirty="0" smtClean="0">
                <a:latin typeface="Corbel"/>
                <a:cs typeface="Corbel"/>
              </a:rPr>
              <a:t>(1) unmarried </a:t>
            </a:r>
            <a:r>
              <a:rPr lang="en-US" b="1" dirty="0">
                <a:latin typeface="Corbel"/>
                <a:cs typeface="Corbel"/>
              </a:rPr>
              <a:t>and </a:t>
            </a:r>
            <a:r>
              <a:rPr lang="en-US" b="1" dirty="0" smtClean="0">
                <a:latin typeface="Corbel"/>
                <a:cs typeface="Corbel"/>
              </a:rPr>
              <a:t>unbound</a:t>
            </a:r>
          </a:p>
          <a:p>
            <a:pPr marL="0" indent="0">
              <a:buNone/>
            </a:pPr>
            <a:r>
              <a:rPr lang="en-US" b="1" dirty="0" smtClean="0">
                <a:latin typeface="Corbel"/>
                <a:cs typeface="Corbel"/>
              </a:rPr>
              <a:t>Neither having been married or having obtained a Scriptural divorce</a:t>
            </a:r>
          </a:p>
        </p:txBody>
      </p:sp>
      <p:grpSp>
        <p:nvGrpSpPr>
          <p:cNvPr id="11" name="Group 10"/>
          <p:cNvGrpSpPr/>
          <p:nvPr/>
        </p:nvGrpSpPr>
        <p:grpSpPr>
          <a:xfrm>
            <a:off x="1291794" y="4173359"/>
            <a:ext cx="6560412" cy="2031325"/>
            <a:chOff x="1291794" y="4173359"/>
            <a:chExt cx="6560412" cy="2031325"/>
          </a:xfrm>
        </p:grpSpPr>
        <p:sp>
          <p:nvSpPr>
            <p:cNvPr id="2" name="TextBox 1"/>
            <p:cNvSpPr txBox="1"/>
            <p:nvPr/>
          </p:nvSpPr>
          <p:spPr>
            <a:xfrm>
              <a:off x="1794871" y="4173359"/>
              <a:ext cx="1237068"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6" name="TextBox 5"/>
            <p:cNvSpPr txBox="1"/>
            <p:nvPr/>
          </p:nvSpPr>
          <p:spPr>
            <a:xfrm>
              <a:off x="5914137" y="4173359"/>
              <a:ext cx="1793921"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7" name="TextBox 6"/>
            <p:cNvSpPr txBox="1"/>
            <p:nvPr/>
          </p:nvSpPr>
          <p:spPr>
            <a:xfrm>
              <a:off x="1291794" y="4879825"/>
              <a:ext cx="2119511" cy="1323439"/>
            </a:xfrm>
            <a:prstGeom prst="rect">
              <a:avLst/>
            </a:prstGeom>
            <a:noFill/>
          </p:spPr>
          <p:txBody>
            <a:bodyPr wrap="square" rtlCol="0">
              <a:spAutoFit/>
            </a:bodyPr>
            <a:lstStyle/>
            <a:p>
              <a:pPr algn="ctr"/>
              <a:r>
                <a:rPr lang="en-US" sz="4000" b="1" dirty="0" smtClean="0">
                  <a:latin typeface="Corbel"/>
                  <a:cs typeface="Corbel"/>
                </a:rPr>
                <a:t>not married </a:t>
              </a:r>
              <a:endParaRPr lang="en-US" sz="4000" b="1" dirty="0">
                <a:latin typeface="Corbel"/>
                <a:cs typeface="Corbel"/>
              </a:endParaRPr>
            </a:p>
          </p:txBody>
        </p:sp>
        <p:sp>
          <p:nvSpPr>
            <p:cNvPr id="8" name="TextBox 7"/>
            <p:cNvSpPr txBox="1"/>
            <p:nvPr/>
          </p:nvSpPr>
          <p:spPr>
            <a:xfrm>
              <a:off x="5732695" y="4881245"/>
              <a:ext cx="2119511" cy="1323439"/>
            </a:xfrm>
            <a:prstGeom prst="rect">
              <a:avLst/>
            </a:prstGeom>
            <a:noFill/>
          </p:spPr>
          <p:txBody>
            <a:bodyPr wrap="square" rtlCol="0">
              <a:spAutoFit/>
            </a:bodyPr>
            <a:lstStyle/>
            <a:p>
              <a:pPr algn="ctr"/>
              <a:r>
                <a:rPr lang="en-US" sz="4000" b="1" dirty="0" smtClean="0">
                  <a:latin typeface="Corbel"/>
                  <a:cs typeface="Corbel"/>
                </a:rPr>
                <a:t>not married </a:t>
              </a:r>
              <a:endParaRPr lang="en-US" sz="4000" b="1" dirty="0">
                <a:latin typeface="Corbel"/>
                <a:cs typeface="Corbel"/>
              </a:endParaRPr>
            </a:p>
          </p:txBody>
        </p:sp>
        <p:sp>
          <p:nvSpPr>
            <p:cNvPr id="10" name="Equal 9"/>
            <p:cNvSpPr/>
            <p:nvPr/>
          </p:nvSpPr>
          <p:spPr>
            <a:xfrm>
              <a:off x="3946121" y="4881245"/>
              <a:ext cx="1249194" cy="954348"/>
            </a:xfrm>
            <a:prstGeom prst="mathEqual">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4978801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latin typeface="Corbel"/>
                <a:cs typeface="Corbel"/>
              </a:rPr>
              <a:t>The Marriage Bond</a:t>
            </a:r>
            <a:endParaRPr lang="en-US" b="1" dirty="0">
              <a:latin typeface="Corbel"/>
              <a:cs typeface="Corbel"/>
            </a:endParaRPr>
          </a:p>
        </p:txBody>
      </p:sp>
      <p:sp>
        <p:nvSpPr>
          <p:cNvPr id="3" name="Content Placeholder 2"/>
          <p:cNvSpPr>
            <a:spLocks noGrp="1"/>
          </p:cNvSpPr>
          <p:nvPr>
            <p:ph idx="1"/>
          </p:nvPr>
        </p:nvSpPr>
        <p:spPr>
          <a:ln>
            <a:noFill/>
          </a:ln>
        </p:spPr>
        <p:txBody>
          <a:bodyPr>
            <a:normAutofit/>
          </a:bodyPr>
          <a:lstStyle/>
          <a:p>
            <a:pPr marL="0" indent="0">
              <a:buNone/>
            </a:pPr>
            <a:r>
              <a:rPr lang="en-US" b="1" dirty="0" smtClean="0">
                <a:latin typeface="Corbel"/>
                <a:cs typeface="Corbel"/>
              </a:rPr>
              <a:t>(2) married </a:t>
            </a:r>
            <a:r>
              <a:rPr lang="en-US" b="1" dirty="0">
                <a:latin typeface="Corbel"/>
                <a:cs typeface="Corbel"/>
              </a:rPr>
              <a:t>and bound</a:t>
            </a:r>
          </a:p>
          <a:p>
            <a:pPr marL="0" indent="0">
              <a:buNone/>
            </a:pPr>
            <a:r>
              <a:rPr lang="en-US" b="1" dirty="0" smtClean="0">
                <a:latin typeface="Corbel"/>
                <a:cs typeface="Corbel"/>
              </a:rPr>
              <a:t>Being in a Scriptural marriage</a:t>
            </a:r>
            <a:endParaRPr lang="en-US" b="1" dirty="0">
              <a:latin typeface="Corbel"/>
              <a:cs typeface="Corbel"/>
            </a:endParaRPr>
          </a:p>
        </p:txBody>
      </p:sp>
      <p:grpSp>
        <p:nvGrpSpPr>
          <p:cNvPr id="2" name="Group 1"/>
          <p:cNvGrpSpPr/>
          <p:nvPr/>
        </p:nvGrpSpPr>
        <p:grpSpPr>
          <a:xfrm>
            <a:off x="206071" y="4173359"/>
            <a:ext cx="8731858" cy="1661993"/>
            <a:chOff x="206071" y="4173359"/>
            <a:chExt cx="8731858" cy="1661993"/>
          </a:xfrm>
        </p:grpSpPr>
        <p:sp>
          <p:nvSpPr>
            <p:cNvPr id="7" name="TextBox 6"/>
            <p:cNvSpPr txBox="1"/>
            <p:nvPr/>
          </p:nvSpPr>
          <p:spPr>
            <a:xfrm>
              <a:off x="875663" y="4173359"/>
              <a:ext cx="1646528"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8" name="TextBox 7"/>
            <p:cNvSpPr txBox="1"/>
            <p:nvPr/>
          </p:nvSpPr>
          <p:spPr>
            <a:xfrm>
              <a:off x="6358374" y="4173359"/>
              <a:ext cx="2387695"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9" name="TextBox 8"/>
            <p:cNvSpPr txBox="1"/>
            <p:nvPr/>
          </p:nvSpPr>
          <p:spPr>
            <a:xfrm>
              <a:off x="206071" y="4879825"/>
              <a:ext cx="2821053" cy="954107"/>
            </a:xfrm>
            <a:prstGeom prst="rect">
              <a:avLst/>
            </a:prstGeom>
            <a:noFill/>
          </p:spPr>
          <p:txBody>
            <a:bodyPr wrap="square" rtlCol="0">
              <a:spAutoFit/>
            </a:bodyPr>
            <a:lstStyle/>
            <a:p>
              <a:pPr algn="ctr"/>
              <a:r>
                <a:rPr lang="en-US" sz="2800" b="1" dirty="0" smtClean="0">
                  <a:latin typeface="Corbel"/>
                  <a:cs typeface="Corbel"/>
                </a:rPr>
                <a:t>1</a:t>
              </a:r>
              <a:r>
                <a:rPr lang="en-US" sz="2800" b="1" baseline="30000" dirty="0" smtClean="0">
                  <a:latin typeface="Corbel"/>
                  <a:cs typeface="Corbel"/>
                </a:rPr>
                <a:t>st</a:t>
              </a:r>
              <a:r>
                <a:rPr lang="en-US" sz="2800" b="1" dirty="0" smtClean="0">
                  <a:latin typeface="Corbel"/>
                  <a:cs typeface="Corbel"/>
                </a:rPr>
                <a:t> marriage /</a:t>
              </a:r>
            </a:p>
            <a:p>
              <a:pPr algn="ctr"/>
              <a:r>
                <a:rPr lang="en-US" sz="2800" b="1" dirty="0" smtClean="0">
                  <a:latin typeface="Corbel"/>
                  <a:cs typeface="Corbel"/>
                </a:rPr>
                <a:t>Married to Sally </a:t>
              </a:r>
              <a:endParaRPr lang="en-US" sz="2800" b="1" dirty="0">
                <a:latin typeface="Corbel"/>
                <a:cs typeface="Corbel"/>
              </a:endParaRPr>
            </a:p>
          </p:txBody>
        </p:sp>
        <p:sp>
          <p:nvSpPr>
            <p:cNvPr id="10" name="TextBox 9"/>
            <p:cNvSpPr txBox="1"/>
            <p:nvPr/>
          </p:nvSpPr>
          <p:spPr>
            <a:xfrm>
              <a:off x="6116876" y="4881245"/>
              <a:ext cx="2821053" cy="954107"/>
            </a:xfrm>
            <a:prstGeom prst="rect">
              <a:avLst/>
            </a:prstGeom>
            <a:noFill/>
          </p:spPr>
          <p:txBody>
            <a:bodyPr wrap="square" rtlCol="0">
              <a:spAutoFit/>
            </a:bodyPr>
            <a:lstStyle/>
            <a:p>
              <a:pPr algn="ctr"/>
              <a:r>
                <a:rPr lang="en-US" sz="2800" b="1" dirty="0" smtClean="0">
                  <a:latin typeface="Corbel"/>
                  <a:cs typeface="Corbel"/>
                </a:rPr>
                <a:t>1</a:t>
              </a:r>
              <a:r>
                <a:rPr lang="en-US" sz="2800" b="1" baseline="30000" dirty="0" smtClean="0">
                  <a:latin typeface="Corbel"/>
                  <a:cs typeface="Corbel"/>
                </a:rPr>
                <a:t>st</a:t>
              </a:r>
              <a:r>
                <a:rPr lang="en-US" sz="2800" b="1" dirty="0">
                  <a:latin typeface="Corbel"/>
                  <a:cs typeface="Corbel"/>
                </a:rPr>
                <a:t> </a:t>
              </a:r>
              <a:r>
                <a:rPr lang="en-US" sz="2800" b="1" dirty="0" smtClean="0">
                  <a:latin typeface="Corbel"/>
                  <a:cs typeface="Corbel"/>
                </a:rPr>
                <a:t>Marriage /</a:t>
              </a:r>
            </a:p>
            <a:p>
              <a:pPr algn="ctr"/>
              <a:r>
                <a:rPr lang="en-US" sz="2800" b="1" dirty="0" smtClean="0">
                  <a:latin typeface="Corbel"/>
                  <a:cs typeface="Corbel"/>
                </a:rPr>
                <a:t>Married to Bob </a:t>
              </a:r>
              <a:endParaRPr lang="en-US" sz="2800" b="1" dirty="0">
                <a:latin typeface="Corbel"/>
                <a:cs typeface="Corbel"/>
              </a:endParaRPr>
            </a:p>
          </p:txBody>
        </p:sp>
        <p:sp>
          <p:nvSpPr>
            <p:cNvPr id="12" name="Equal 11"/>
            <p:cNvSpPr/>
            <p:nvPr/>
          </p:nvSpPr>
          <p:spPr>
            <a:xfrm>
              <a:off x="3946121" y="4879584"/>
              <a:ext cx="1249194" cy="954348"/>
            </a:xfrm>
            <a:prstGeom prst="mathEqual">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9703204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latin typeface="Corbel"/>
                <a:cs typeface="Corbel"/>
              </a:rPr>
              <a:t>The Marriage Bond</a:t>
            </a:r>
            <a:endParaRPr lang="en-US" b="1" dirty="0">
              <a:latin typeface="Corbel"/>
              <a:cs typeface="Corbel"/>
            </a:endParaRPr>
          </a:p>
        </p:txBody>
      </p:sp>
      <p:sp>
        <p:nvSpPr>
          <p:cNvPr id="3" name="Content Placeholder 2"/>
          <p:cNvSpPr>
            <a:spLocks noGrp="1"/>
          </p:cNvSpPr>
          <p:nvPr>
            <p:ph idx="1"/>
          </p:nvPr>
        </p:nvSpPr>
        <p:spPr>
          <a:ln>
            <a:noFill/>
          </a:ln>
        </p:spPr>
        <p:txBody>
          <a:bodyPr>
            <a:normAutofit/>
          </a:bodyPr>
          <a:lstStyle/>
          <a:p>
            <a:pPr marL="0" indent="0">
              <a:buNone/>
            </a:pPr>
            <a:r>
              <a:rPr lang="en-US" sz="2400" b="1" dirty="0" smtClean="0">
                <a:latin typeface="Corbel"/>
                <a:cs typeface="Corbel"/>
              </a:rPr>
              <a:t>(3</a:t>
            </a:r>
            <a:r>
              <a:rPr lang="en-US" sz="2400" b="1" dirty="0">
                <a:latin typeface="Corbel"/>
                <a:cs typeface="Corbel"/>
              </a:rPr>
              <a:t>) unmarried but bound</a:t>
            </a:r>
          </a:p>
          <a:p>
            <a:pPr marL="0" indent="0">
              <a:buNone/>
            </a:pPr>
            <a:r>
              <a:rPr lang="en-US" sz="2400" b="1" dirty="0" smtClean="0">
                <a:latin typeface="Corbel"/>
                <a:cs typeface="Corbel"/>
              </a:rPr>
              <a:t>One who was put away for whatever reason and has not married again</a:t>
            </a:r>
          </a:p>
          <a:p>
            <a:pPr marL="0" indent="0">
              <a:buNone/>
            </a:pPr>
            <a:endParaRPr lang="en-US" sz="2400" b="1" dirty="0">
              <a:latin typeface="Corbel"/>
              <a:cs typeface="Corbel"/>
            </a:endParaRPr>
          </a:p>
          <a:p>
            <a:pPr marL="0" indent="0">
              <a:buNone/>
            </a:pPr>
            <a:r>
              <a:rPr lang="en-US" sz="2400" b="1" dirty="0" smtClean="0">
                <a:latin typeface="Corbel"/>
                <a:cs typeface="Corbel"/>
              </a:rPr>
              <a:t>One who put away spouse other than for fornication and has not married again</a:t>
            </a:r>
            <a:endParaRPr lang="en-US" sz="2400" b="1" dirty="0">
              <a:latin typeface="Corbel"/>
              <a:cs typeface="Corbel"/>
            </a:endParaRPr>
          </a:p>
        </p:txBody>
      </p:sp>
      <p:grpSp>
        <p:nvGrpSpPr>
          <p:cNvPr id="2" name="Group 1"/>
          <p:cNvGrpSpPr/>
          <p:nvPr/>
        </p:nvGrpSpPr>
        <p:grpSpPr>
          <a:xfrm>
            <a:off x="448438" y="4678220"/>
            <a:ext cx="8247125" cy="1661993"/>
            <a:chOff x="448438" y="4678220"/>
            <a:chExt cx="8247125" cy="1661993"/>
          </a:xfrm>
        </p:grpSpPr>
        <p:sp>
          <p:nvSpPr>
            <p:cNvPr id="6" name="TextBox 5"/>
            <p:cNvSpPr txBox="1"/>
            <p:nvPr/>
          </p:nvSpPr>
          <p:spPr>
            <a:xfrm>
              <a:off x="1080858" y="4678220"/>
              <a:ext cx="1555124"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7" name="TextBox 6"/>
            <p:cNvSpPr txBox="1"/>
            <p:nvPr/>
          </p:nvSpPr>
          <p:spPr>
            <a:xfrm>
              <a:off x="6259207" y="4678220"/>
              <a:ext cx="2255147"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8" name="TextBox 7"/>
            <p:cNvSpPr txBox="1"/>
            <p:nvPr/>
          </p:nvSpPr>
          <p:spPr>
            <a:xfrm>
              <a:off x="448438" y="5384686"/>
              <a:ext cx="2664447" cy="954107"/>
            </a:xfrm>
            <a:prstGeom prst="rect">
              <a:avLst/>
            </a:prstGeom>
            <a:noFill/>
          </p:spPr>
          <p:txBody>
            <a:bodyPr wrap="square" rtlCol="0">
              <a:spAutoFit/>
            </a:bodyPr>
            <a:lstStyle/>
            <a:p>
              <a:pPr algn="ctr"/>
              <a:r>
                <a:rPr lang="en-US" sz="2800" b="1" dirty="0" smtClean="0">
                  <a:latin typeface="Corbel"/>
                  <a:cs typeface="Corbel"/>
                </a:rPr>
                <a:t>Unmarried / </a:t>
              </a:r>
            </a:p>
            <a:p>
              <a:pPr algn="ctr"/>
              <a:r>
                <a:rPr lang="en-US" sz="2800" b="1" dirty="0" smtClean="0">
                  <a:latin typeface="Corbel"/>
                  <a:cs typeface="Corbel"/>
                </a:rPr>
                <a:t>Bound to Sally</a:t>
              </a:r>
              <a:endParaRPr lang="en-US" sz="2800" b="1" dirty="0">
                <a:latin typeface="Corbel"/>
                <a:cs typeface="Corbel"/>
              </a:endParaRPr>
            </a:p>
          </p:txBody>
        </p:sp>
        <p:sp>
          <p:nvSpPr>
            <p:cNvPr id="9" name="TextBox 8"/>
            <p:cNvSpPr txBox="1"/>
            <p:nvPr/>
          </p:nvSpPr>
          <p:spPr>
            <a:xfrm>
              <a:off x="6031116" y="5386106"/>
              <a:ext cx="2664447" cy="954107"/>
            </a:xfrm>
            <a:prstGeom prst="rect">
              <a:avLst/>
            </a:prstGeom>
            <a:noFill/>
          </p:spPr>
          <p:txBody>
            <a:bodyPr wrap="square" rtlCol="0">
              <a:spAutoFit/>
            </a:bodyPr>
            <a:lstStyle/>
            <a:p>
              <a:pPr algn="ctr"/>
              <a:r>
                <a:rPr lang="en-US" sz="2800" b="1" dirty="0" smtClean="0">
                  <a:latin typeface="Corbel"/>
                  <a:cs typeface="Corbel"/>
                </a:rPr>
                <a:t>Unmarried / </a:t>
              </a:r>
            </a:p>
            <a:p>
              <a:pPr algn="ctr"/>
              <a:r>
                <a:rPr lang="en-US" sz="2800" b="1" dirty="0" smtClean="0">
                  <a:latin typeface="Corbel"/>
                  <a:cs typeface="Corbel"/>
                </a:rPr>
                <a:t>Bound to Bob</a:t>
              </a:r>
              <a:endParaRPr lang="en-US" sz="2800" b="1" dirty="0">
                <a:latin typeface="Corbel"/>
                <a:cs typeface="Corbel"/>
              </a:endParaRPr>
            </a:p>
          </p:txBody>
        </p:sp>
        <p:sp>
          <p:nvSpPr>
            <p:cNvPr id="11" name="Equal 10"/>
            <p:cNvSpPr/>
            <p:nvPr/>
          </p:nvSpPr>
          <p:spPr>
            <a:xfrm>
              <a:off x="3946121" y="5171828"/>
              <a:ext cx="1249194" cy="954348"/>
            </a:xfrm>
            <a:prstGeom prst="mathEqual">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8931558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latin typeface="Corbel"/>
                <a:cs typeface="Corbel"/>
              </a:rPr>
              <a:t>The Marriage Bond</a:t>
            </a:r>
            <a:endParaRPr lang="en-US" b="1" dirty="0">
              <a:latin typeface="Corbel"/>
              <a:cs typeface="Corbel"/>
            </a:endParaRPr>
          </a:p>
        </p:txBody>
      </p:sp>
      <p:sp>
        <p:nvSpPr>
          <p:cNvPr id="3" name="Content Placeholder 2"/>
          <p:cNvSpPr>
            <a:spLocks noGrp="1"/>
          </p:cNvSpPr>
          <p:nvPr>
            <p:ph idx="1"/>
          </p:nvPr>
        </p:nvSpPr>
        <p:spPr>
          <a:ln>
            <a:noFill/>
          </a:ln>
        </p:spPr>
        <p:txBody>
          <a:bodyPr>
            <a:normAutofit/>
          </a:bodyPr>
          <a:lstStyle/>
          <a:p>
            <a:pPr marL="0" indent="0">
              <a:buNone/>
            </a:pPr>
            <a:r>
              <a:rPr lang="en-US" sz="2400" b="1" dirty="0" smtClean="0">
                <a:latin typeface="Corbel"/>
                <a:cs typeface="Corbel"/>
              </a:rPr>
              <a:t>(4) married </a:t>
            </a:r>
            <a:r>
              <a:rPr lang="en-US" sz="2400" b="1" dirty="0">
                <a:latin typeface="Corbel"/>
                <a:cs typeface="Corbel"/>
              </a:rPr>
              <a:t>but bound</a:t>
            </a:r>
          </a:p>
          <a:p>
            <a:pPr marL="0" indent="0">
              <a:buNone/>
            </a:pPr>
            <a:r>
              <a:rPr lang="en-US" sz="2400" b="1" dirty="0" smtClean="0">
                <a:latin typeface="Corbel"/>
                <a:cs typeface="Corbel"/>
              </a:rPr>
              <a:t>One who has married after being put away for whatever reason</a:t>
            </a:r>
          </a:p>
          <a:p>
            <a:pPr marL="0" indent="0">
              <a:buNone/>
            </a:pPr>
            <a:endParaRPr lang="en-US" sz="2400" b="1" dirty="0">
              <a:latin typeface="Corbel"/>
              <a:cs typeface="Corbel"/>
            </a:endParaRPr>
          </a:p>
          <a:p>
            <a:pPr marL="0" indent="0">
              <a:buNone/>
            </a:pPr>
            <a:r>
              <a:rPr lang="en-US" sz="2400" b="1" dirty="0" smtClean="0">
                <a:latin typeface="Corbel"/>
                <a:cs typeface="Corbel"/>
              </a:rPr>
              <a:t>One who has married after putting away spouse other than for fornication</a:t>
            </a:r>
            <a:endParaRPr lang="en-US" sz="2400" b="1" dirty="0">
              <a:latin typeface="Corbel"/>
              <a:cs typeface="Corbel"/>
            </a:endParaRPr>
          </a:p>
        </p:txBody>
      </p:sp>
      <p:grpSp>
        <p:nvGrpSpPr>
          <p:cNvPr id="15" name="Group 14"/>
          <p:cNvGrpSpPr/>
          <p:nvPr/>
        </p:nvGrpSpPr>
        <p:grpSpPr>
          <a:xfrm>
            <a:off x="448438" y="4595745"/>
            <a:ext cx="8247125" cy="1661993"/>
            <a:chOff x="448438" y="4595745"/>
            <a:chExt cx="8247125" cy="1661993"/>
          </a:xfrm>
        </p:grpSpPr>
        <p:sp>
          <p:nvSpPr>
            <p:cNvPr id="6" name="TextBox 5"/>
            <p:cNvSpPr txBox="1"/>
            <p:nvPr/>
          </p:nvSpPr>
          <p:spPr>
            <a:xfrm>
              <a:off x="1080859" y="4595745"/>
              <a:ext cx="1555124"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7" name="TextBox 6"/>
            <p:cNvSpPr txBox="1"/>
            <p:nvPr/>
          </p:nvSpPr>
          <p:spPr>
            <a:xfrm>
              <a:off x="6259207" y="4595745"/>
              <a:ext cx="2255147"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8" name="TextBox 7"/>
            <p:cNvSpPr txBox="1"/>
            <p:nvPr/>
          </p:nvSpPr>
          <p:spPr>
            <a:xfrm>
              <a:off x="448438" y="5302211"/>
              <a:ext cx="2664446" cy="954107"/>
            </a:xfrm>
            <a:prstGeom prst="rect">
              <a:avLst/>
            </a:prstGeom>
            <a:noFill/>
          </p:spPr>
          <p:txBody>
            <a:bodyPr wrap="square" rtlCol="0">
              <a:spAutoFit/>
            </a:bodyPr>
            <a:lstStyle/>
            <a:p>
              <a:pPr algn="ctr"/>
              <a:r>
                <a:rPr lang="en-US" sz="2800" b="1" dirty="0" smtClean="0">
                  <a:latin typeface="Corbel"/>
                  <a:cs typeface="Corbel"/>
                </a:rPr>
                <a:t>Unmarried / </a:t>
              </a:r>
            </a:p>
            <a:p>
              <a:pPr algn="ctr"/>
              <a:r>
                <a:rPr lang="en-US" sz="2800" b="1" dirty="0" smtClean="0">
                  <a:latin typeface="Corbel"/>
                  <a:cs typeface="Corbel"/>
                </a:rPr>
                <a:t>Bound to Sally</a:t>
              </a:r>
              <a:endParaRPr lang="en-US" sz="2800" b="1" dirty="0">
                <a:latin typeface="Corbel"/>
                <a:cs typeface="Corbel"/>
              </a:endParaRPr>
            </a:p>
          </p:txBody>
        </p:sp>
        <p:sp>
          <p:nvSpPr>
            <p:cNvPr id="9" name="TextBox 8"/>
            <p:cNvSpPr txBox="1"/>
            <p:nvPr/>
          </p:nvSpPr>
          <p:spPr>
            <a:xfrm>
              <a:off x="6031117" y="5303631"/>
              <a:ext cx="2664446" cy="954107"/>
            </a:xfrm>
            <a:prstGeom prst="rect">
              <a:avLst/>
            </a:prstGeom>
            <a:noFill/>
          </p:spPr>
          <p:txBody>
            <a:bodyPr wrap="square" rtlCol="0">
              <a:spAutoFit/>
            </a:bodyPr>
            <a:lstStyle/>
            <a:p>
              <a:pPr algn="ctr"/>
              <a:r>
                <a:rPr lang="en-US" sz="2800" b="1" dirty="0" smtClean="0">
                  <a:latin typeface="Corbel"/>
                  <a:cs typeface="Corbel"/>
                </a:rPr>
                <a:t>Married to Bill / </a:t>
              </a:r>
            </a:p>
            <a:p>
              <a:pPr algn="ctr"/>
              <a:r>
                <a:rPr lang="en-US" sz="2800" b="1" dirty="0" smtClean="0">
                  <a:latin typeface="Corbel"/>
                  <a:cs typeface="Corbel"/>
                </a:rPr>
                <a:t>Bound to Bob</a:t>
              </a:r>
              <a:endParaRPr lang="en-US" sz="2800" b="1" dirty="0">
                <a:latin typeface="Corbel"/>
                <a:cs typeface="Corbel"/>
              </a:endParaRPr>
            </a:p>
          </p:txBody>
        </p:sp>
        <p:sp>
          <p:nvSpPr>
            <p:cNvPr id="14" name="Equal 13"/>
            <p:cNvSpPr/>
            <p:nvPr/>
          </p:nvSpPr>
          <p:spPr>
            <a:xfrm>
              <a:off x="3946121" y="5171828"/>
              <a:ext cx="1249194" cy="954348"/>
            </a:xfrm>
            <a:prstGeom prst="mathEqual">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8773170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latin typeface="Corbel"/>
                <a:cs typeface="Corbel"/>
              </a:rPr>
              <a:t>The Marriage Bond</a:t>
            </a:r>
            <a:endParaRPr lang="en-US" b="1" dirty="0">
              <a:latin typeface="Corbel"/>
              <a:cs typeface="Corbel"/>
            </a:endParaRPr>
          </a:p>
        </p:txBody>
      </p:sp>
      <p:sp>
        <p:nvSpPr>
          <p:cNvPr id="3" name="Content Placeholder 2"/>
          <p:cNvSpPr>
            <a:spLocks noGrp="1"/>
          </p:cNvSpPr>
          <p:nvPr>
            <p:ph idx="1"/>
          </p:nvPr>
        </p:nvSpPr>
        <p:spPr>
          <a:ln>
            <a:noFill/>
          </a:ln>
        </p:spPr>
        <p:txBody>
          <a:bodyPr>
            <a:normAutofit/>
          </a:bodyPr>
          <a:lstStyle/>
          <a:p>
            <a:pPr marL="0" indent="0">
              <a:buNone/>
            </a:pPr>
            <a:r>
              <a:rPr lang="en-US" b="1" dirty="0" smtClean="0">
                <a:latin typeface="Corbel"/>
                <a:cs typeface="Corbel"/>
              </a:rPr>
              <a:t>(5) married </a:t>
            </a:r>
            <a:r>
              <a:rPr lang="en-US" b="1" dirty="0">
                <a:latin typeface="Corbel"/>
                <a:cs typeface="Corbel"/>
              </a:rPr>
              <a:t>but unbound</a:t>
            </a:r>
          </a:p>
          <a:p>
            <a:pPr marL="0" indent="0">
              <a:buNone/>
            </a:pPr>
            <a:r>
              <a:rPr lang="en-US" b="1" dirty="0" smtClean="0">
                <a:latin typeface="Corbel"/>
                <a:cs typeface="Corbel"/>
              </a:rPr>
              <a:t>One spouse is in his or her first marriage with someone who is  ineligible for a Scriptural marriage</a:t>
            </a:r>
          </a:p>
        </p:txBody>
      </p:sp>
      <p:grpSp>
        <p:nvGrpSpPr>
          <p:cNvPr id="14" name="Group 13"/>
          <p:cNvGrpSpPr/>
          <p:nvPr/>
        </p:nvGrpSpPr>
        <p:grpSpPr>
          <a:xfrm>
            <a:off x="448438" y="4385976"/>
            <a:ext cx="8247125" cy="1661993"/>
            <a:chOff x="448438" y="4385976"/>
            <a:chExt cx="8247125" cy="1661993"/>
          </a:xfrm>
        </p:grpSpPr>
        <p:sp>
          <p:nvSpPr>
            <p:cNvPr id="6" name="TextBox 5"/>
            <p:cNvSpPr txBox="1"/>
            <p:nvPr/>
          </p:nvSpPr>
          <p:spPr>
            <a:xfrm>
              <a:off x="1080858" y="4385976"/>
              <a:ext cx="1555124" cy="707886"/>
            </a:xfrm>
            <a:prstGeom prst="rect">
              <a:avLst/>
            </a:prstGeom>
            <a:noFill/>
          </p:spPr>
          <p:txBody>
            <a:bodyPr wrap="square" rtlCol="0">
              <a:spAutoFit/>
            </a:bodyPr>
            <a:lstStyle/>
            <a:p>
              <a:pPr algn="ctr"/>
              <a:r>
                <a:rPr lang="en-US" sz="4000" b="1" dirty="0" smtClean="0">
                  <a:latin typeface="Corbel"/>
                  <a:cs typeface="Corbel"/>
                </a:rPr>
                <a:t>Bill</a:t>
              </a:r>
              <a:endParaRPr lang="en-US" sz="4000" b="1" dirty="0">
                <a:latin typeface="Corbel"/>
                <a:cs typeface="Corbel"/>
              </a:endParaRPr>
            </a:p>
          </p:txBody>
        </p:sp>
        <p:sp>
          <p:nvSpPr>
            <p:cNvPr id="7" name="TextBox 6"/>
            <p:cNvSpPr txBox="1"/>
            <p:nvPr/>
          </p:nvSpPr>
          <p:spPr>
            <a:xfrm>
              <a:off x="6259207" y="4385976"/>
              <a:ext cx="2255147"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8" name="TextBox 7"/>
            <p:cNvSpPr txBox="1"/>
            <p:nvPr/>
          </p:nvSpPr>
          <p:spPr>
            <a:xfrm>
              <a:off x="448438" y="5092442"/>
              <a:ext cx="2664447" cy="954107"/>
            </a:xfrm>
            <a:prstGeom prst="rect">
              <a:avLst/>
            </a:prstGeom>
            <a:noFill/>
          </p:spPr>
          <p:txBody>
            <a:bodyPr wrap="square" rtlCol="0">
              <a:spAutoFit/>
            </a:bodyPr>
            <a:lstStyle/>
            <a:p>
              <a:pPr algn="ctr"/>
              <a:r>
                <a:rPr lang="en-US" sz="2800" b="1" dirty="0" smtClean="0">
                  <a:latin typeface="Corbel"/>
                  <a:cs typeface="Corbel"/>
                </a:rPr>
                <a:t>1</a:t>
              </a:r>
              <a:r>
                <a:rPr lang="en-US" sz="2800" b="1" baseline="30000" dirty="0" smtClean="0">
                  <a:latin typeface="Corbel"/>
                  <a:cs typeface="Corbel"/>
                </a:rPr>
                <a:t>st</a:t>
              </a:r>
              <a:r>
                <a:rPr lang="en-US" sz="2800" b="1" dirty="0" smtClean="0">
                  <a:latin typeface="Corbel"/>
                  <a:cs typeface="Corbel"/>
                </a:rPr>
                <a:t> marriage / </a:t>
              </a:r>
            </a:p>
            <a:p>
              <a:pPr algn="ctr"/>
              <a:r>
                <a:rPr lang="en-US" sz="2800" b="1" dirty="0" smtClean="0">
                  <a:latin typeface="Corbel"/>
                  <a:cs typeface="Corbel"/>
                </a:rPr>
                <a:t>Married to Sally</a:t>
              </a:r>
              <a:endParaRPr lang="en-US" sz="2800" b="1" dirty="0">
                <a:latin typeface="Corbel"/>
                <a:cs typeface="Corbel"/>
              </a:endParaRPr>
            </a:p>
          </p:txBody>
        </p:sp>
        <p:sp>
          <p:nvSpPr>
            <p:cNvPr id="9" name="TextBox 8"/>
            <p:cNvSpPr txBox="1"/>
            <p:nvPr/>
          </p:nvSpPr>
          <p:spPr>
            <a:xfrm>
              <a:off x="6031116" y="5093862"/>
              <a:ext cx="2664447" cy="954107"/>
            </a:xfrm>
            <a:prstGeom prst="rect">
              <a:avLst/>
            </a:prstGeom>
            <a:noFill/>
          </p:spPr>
          <p:txBody>
            <a:bodyPr wrap="square" rtlCol="0">
              <a:spAutoFit/>
            </a:bodyPr>
            <a:lstStyle/>
            <a:p>
              <a:pPr algn="ctr"/>
              <a:r>
                <a:rPr lang="en-US" sz="2800" b="1" dirty="0" smtClean="0">
                  <a:latin typeface="Corbel"/>
                  <a:cs typeface="Corbel"/>
                </a:rPr>
                <a:t>Married to Bill / </a:t>
              </a:r>
            </a:p>
            <a:p>
              <a:pPr algn="ctr"/>
              <a:r>
                <a:rPr lang="en-US" sz="2800" b="1" dirty="0" smtClean="0">
                  <a:latin typeface="Corbel"/>
                  <a:cs typeface="Corbel"/>
                </a:rPr>
                <a:t>Bound to Bob</a:t>
              </a:r>
              <a:endParaRPr lang="en-US" sz="2800" b="1" dirty="0">
                <a:latin typeface="Corbel"/>
                <a:cs typeface="Corbel"/>
              </a:endParaRPr>
            </a:p>
          </p:txBody>
        </p:sp>
        <p:sp>
          <p:nvSpPr>
            <p:cNvPr id="13" name="Not Equal 12"/>
            <p:cNvSpPr/>
            <p:nvPr/>
          </p:nvSpPr>
          <p:spPr>
            <a:xfrm>
              <a:off x="3946121" y="4928126"/>
              <a:ext cx="1249571" cy="956890"/>
            </a:xfrm>
            <a:prstGeom prst="mathNotEqual">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8854157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latin typeface="Corbel"/>
                <a:cs typeface="Corbel"/>
              </a:rPr>
              <a:t>The Marriage Bond</a:t>
            </a:r>
            <a:endParaRPr lang="en-US" b="1" dirty="0">
              <a:latin typeface="Corbel"/>
              <a:cs typeface="Corbel"/>
            </a:endParaRPr>
          </a:p>
        </p:txBody>
      </p:sp>
      <p:grpSp>
        <p:nvGrpSpPr>
          <p:cNvPr id="27" name="Group 26"/>
          <p:cNvGrpSpPr/>
          <p:nvPr/>
        </p:nvGrpSpPr>
        <p:grpSpPr>
          <a:xfrm>
            <a:off x="448438" y="1763195"/>
            <a:ext cx="8247125" cy="4434242"/>
            <a:chOff x="448438" y="1763195"/>
            <a:chExt cx="8247125" cy="4434242"/>
          </a:xfrm>
        </p:grpSpPr>
        <p:sp>
          <p:nvSpPr>
            <p:cNvPr id="6" name="TextBox 5"/>
            <p:cNvSpPr txBox="1"/>
            <p:nvPr/>
          </p:nvSpPr>
          <p:spPr>
            <a:xfrm>
              <a:off x="1080858" y="4535444"/>
              <a:ext cx="1555124" cy="707886"/>
            </a:xfrm>
            <a:prstGeom prst="rect">
              <a:avLst/>
            </a:prstGeom>
            <a:noFill/>
          </p:spPr>
          <p:txBody>
            <a:bodyPr wrap="square" rtlCol="0">
              <a:spAutoFit/>
            </a:bodyPr>
            <a:lstStyle/>
            <a:p>
              <a:pPr algn="ctr"/>
              <a:r>
                <a:rPr lang="en-US" sz="4000" b="1" dirty="0" smtClean="0">
                  <a:latin typeface="Corbel"/>
                  <a:cs typeface="Corbel"/>
                </a:rPr>
                <a:t>Bill</a:t>
              </a:r>
              <a:endParaRPr lang="en-US" sz="4000" b="1" dirty="0">
                <a:latin typeface="Corbel"/>
                <a:cs typeface="Corbel"/>
              </a:endParaRPr>
            </a:p>
          </p:txBody>
        </p:sp>
        <p:sp>
          <p:nvSpPr>
            <p:cNvPr id="7" name="TextBox 6"/>
            <p:cNvSpPr txBox="1"/>
            <p:nvPr/>
          </p:nvSpPr>
          <p:spPr>
            <a:xfrm>
              <a:off x="6259207" y="4535444"/>
              <a:ext cx="2255147"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8" name="TextBox 7"/>
            <p:cNvSpPr txBox="1"/>
            <p:nvPr/>
          </p:nvSpPr>
          <p:spPr>
            <a:xfrm>
              <a:off x="448438" y="5241910"/>
              <a:ext cx="2664447" cy="954107"/>
            </a:xfrm>
            <a:prstGeom prst="rect">
              <a:avLst/>
            </a:prstGeom>
            <a:noFill/>
          </p:spPr>
          <p:txBody>
            <a:bodyPr wrap="square" rtlCol="0">
              <a:spAutoFit/>
            </a:bodyPr>
            <a:lstStyle/>
            <a:p>
              <a:pPr algn="ctr"/>
              <a:r>
                <a:rPr lang="en-US" sz="2800" b="1" dirty="0" smtClean="0">
                  <a:latin typeface="Corbel"/>
                  <a:cs typeface="Corbel"/>
                </a:rPr>
                <a:t>1</a:t>
              </a:r>
              <a:r>
                <a:rPr lang="en-US" sz="2800" b="1" baseline="30000" dirty="0" smtClean="0">
                  <a:latin typeface="Corbel"/>
                  <a:cs typeface="Corbel"/>
                </a:rPr>
                <a:t>st</a:t>
              </a:r>
              <a:r>
                <a:rPr lang="en-US" sz="2800" b="1" dirty="0" smtClean="0">
                  <a:latin typeface="Corbel"/>
                  <a:cs typeface="Corbel"/>
                </a:rPr>
                <a:t> marriage / </a:t>
              </a:r>
            </a:p>
            <a:p>
              <a:pPr algn="ctr"/>
              <a:r>
                <a:rPr lang="en-US" sz="2800" b="1" dirty="0" smtClean="0">
                  <a:latin typeface="Corbel"/>
                  <a:cs typeface="Corbel"/>
                </a:rPr>
                <a:t>Married to Sally</a:t>
              </a:r>
              <a:endParaRPr lang="en-US" sz="2800" b="1" dirty="0">
                <a:latin typeface="Corbel"/>
                <a:cs typeface="Corbel"/>
              </a:endParaRPr>
            </a:p>
          </p:txBody>
        </p:sp>
        <p:sp>
          <p:nvSpPr>
            <p:cNvPr id="9" name="TextBox 8"/>
            <p:cNvSpPr txBox="1"/>
            <p:nvPr/>
          </p:nvSpPr>
          <p:spPr>
            <a:xfrm>
              <a:off x="6031116" y="5243330"/>
              <a:ext cx="2664447" cy="954107"/>
            </a:xfrm>
            <a:prstGeom prst="rect">
              <a:avLst/>
            </a:prstGeom>
            <a:noFill/>
          </p:spPr>
          <p:txBody>
            <a:bodyPr wrap="square" rtlCol="0">
              <a:spAutoFit/>
            </a:bodyPr>
            <a:lstStyle/>
            <a:p>
              <a:pPr algn="ctr"/>
              <a:r>
                <a:rPr lang="en-US" sz="2800" b="1" dirty="0" smtClean="0">
                  <a:latin typeface="Corbel"/>
                  <a:cs typeface="Corbel"/>
                </a:rPr>
                <a:t>Married to Bill / </a:t>
              </a:r>
            </a:p>
            <a:p>
              <a:pPr algn="ctr"/>
              <a:r>
                <a:rPr lang="en-US" sz="2800" b="1" dirty="0" smtClean="0">
                  <a:latin typeface="Corbel"/>
                  <a:cs typeface="Corbel"/>
                </a:rPr>
                <a:t>Bound to Bob</a:t>
              </a:r>
              <a:endParaRPr lang="en-US" sz="2800" b="1" dirty="0">
                <a:latin typeface="Corbel"/>
                <a:cs typeface="Corbel"/>
              </a:endParaRPr>
            </a:p>
          </p:txBody>
        </p:sp>
        <p:sp>
          <p:nvSpPr>
            <p:cNvPr id="12" name="TextBox 11"/>
            <p:cNvSpPr txBox="1"/>
            <p:nvPr/>
          </p:nvSpPr>
          <p:spPr>
            <a:xfrm>
              <a:off x="1080858" y="1763195"/>
              <a:ext cx="1555124"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13" name="TextBox 12"/>
            <p:cNvSpPr txBox="1"/>
            <p:nvPr/>
          </p:nvSpPr>
          <p:spPr>
            <a:xfrm>
              <a:off x="6259207" y="1763195"/>
              <a:ext cx="2255147"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14" name="TextBox 13"/>
            <p:cNvSpPr txBox="1"/>
            <p:nvPr/>
          </p:nvSpPr>
          <p:spPr>
            <a:xfrm>
              <a:off x="448438" y="2469661"/>
              <a:ext cx="2664447" cy="954107"/>
            </a:xfrm>
            <a:prstGeom prst="rect">
              <a:avLst/>
            </a:prstGeom>
            <a:noFill/>
          </p:spPr>
          <p:txBody>
            <a:bodyPr wrap="square" rtlCol="0">
              <a:spAutoFit/>
            </a:bodyPr>
            <a:lstStyle/>
            <a:p>
              <a:pPr algn="ctr"/>
              <a:r>
                <a:rPr lang="en-US" sz="2800" b="1" dirty="0" smtClean="0">
                  <a:latin typeface="Corbel"/>
                  <a:cs typeface="Corbel"/>
                </a:rPr>
                <a:t>Unmarried / </a:t>
              </a:r>
            </a:p>
            <a:p>
              <a:pPr algn="ctr"/>
              <a:r>
                <a:rPr lang="en-US" sz="2800" b="1" dirty="0" smtClean="0">
                  <a:latin typeface="Corbel"/>
                  <a:cs typeface="Corbel"/>
                </a:rPr>
                <a:t>Bound to Sally</a:t>
              </a:r>
              <a:endParaRPr lang="en-US" sz="2800" b="1" dirty="0">
                <a:latin typeface="Corbel"/>
                <a:cs typeface="Corbel"/>
              </a:endParaRPr>
            </a:p>
          </p:txBody>
        </p:sp>
        <p:sp>
          <p:nvSpPr>
            <p:cNvPr id="15" name="TextBox 14"/>
            <p:cNvSpPr txBox="1"/>
            <p:nvPr/>
          </p:nvSpPr>
          <p:spPr>
            <a:xfrm>
              <a:off x="6031116" y="2471081"/>
              <a:ext cx="2664447" cy="954107"/>
            </a:xfrm>
            <a:prstGeom prst="rect">
              <a:avLst/>
            </a:prstGeom>
            <a:noFill/>
          </p:spPr>
          <p:txBody>
            <a:bodyPr wrap="square" rtlCol="0">
              <a:spAutoFit/>
            </a:bodyPr>
            <a:lstStyle/>
            <a:p>
              <a:pPr algn="ctr"/>
              <a:r>
                <a:rPr lang="en-US" sz="2800" b="1" dirty="0" smtClean="0">
                  <a:latin typeface="Corbel"/>
                  <a:cs typeface="Corbel"/>
                </a:rPr>
                <a:t>Married to Bill / </a:t>
              </a:r>
            </a:p>
            <a:p>
              <a:pPr algn="ctr"/>
              <a:r>
                <a:rPr lang="en-US" sz="2800" b="1" dirty="0" smtClean="0">
                  <a:latin typeface="Corbel"/>
                  <a:cs typeface="Corbel"/>
                </a:rPr>
                <a:t>Bound to Bob</a:t>
              </a:r>
              <a:endParaRPr lang="en-US" sz="2800" b="1" dirty="0">
                <a:latin typeface="Corbel"/>
                <a:cs typeface="Corbel"/>
              </a:endParaRPr>
            </a:p>
          </p:txBody>
        </p:sp>
        <p:sp>
          <p:nvSpPr>
            <p:cNvPr id="24" name="Not Equal 23"/>
            <p:cNvSpPr/>
            <p:nvPr/>
          </p:nvSpPr>
          <p:spPr>
            <a:xfrm>
              <a:off x="3946121" y="5093080"/>
              <a:ext cx="1249571" cy="956890"/>
            </a:xfrm>
            <a:prstGeom prst="mathNotEqual">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Equal 24"/>
            <p:cNvSpPr/>
            <p:nvPr/>
          </p:nvSpPr>
          <p:spPr>
            <a:xfrm>
              <a:off x="3946121" y="2173937"/>
              <a:ext cx="1249194" cy="954348"/>
            </a:xfrm>
            <a:prstGeom prst="mathEqual">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138094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48438" y="441229"/>
            <a:ext cx="8247125" cy="6066624"/>
            <a:chOff x="448438" y="441229"/>
            <a:chExt cx="8247125" cy="6066624"/>
          </a:xfrm>
        </p:grpSpPr>
        <p:sp>
          <p:nvSpPr>
            <p:cNvPr id="6" name="TextBox 5"/>
            <p:cNvSpPr txBox="1"/>
            <p:nvPr/>
          </p:nvSpPr>
          <p:spPr>
            <a:xfrm>
              <a:off x="1080858" y="4845860"/>
              <a:ext cx="1555124"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7" name="TextBox 6"/>
            <p:cNvSpPr txBox="1"/>
            <p:nvPr/>
          </p:nvSpPr>
          <p:spPr>
            <a:xfrm>
              <a:off x="6259207" y="4845860"/>
              <a:ext cx="2255147" cy="707886"/>
            </a:xfrm>
            <a:prstGeom prst="rect">
              <a:avLst/>
            </a:prstGeom>
            <a:noFill/>
          </p:spPr>
          <p:txBody>
            <a:bodyPr wrap="square" rtlCol="0">
              <a:spAutoFit/>
            </a:bodyPr>
            <a:lstStyle/>
            <a:p>
              <a:pPr algn="ctr"/>
              <a:r>
                <a:rPr lang="en-US" sz="4000" b="1" dirty="0" smtClean="0">
                  <a:latin typeface="Corbel"/>
                  <a:cs typeface="Corbel"/>
                </a:rPr>
                <a:t>Mary</a:t>
              </a:r>
              <a:endParaRPr lang="en-US" sz="4000" b="1" dirty="0">
                <a:latin typeface="Corbel"/>
                <a:cs typeface="Corbel"/>
              </a:endParaRPr>
            </a:p>
          </p:txBody>
        </p:sp>
        <p:sp>
          <p:nvSpPr>
            <p:cNvPr id="8" name="TextBox 7"/>
            <p:cNvSpPr txBox="1"/>
            <p:nvPr/>
          </p:nvSpPr>
          <p:spPr>
            <a:xfrm>
              <a:off x="448438" y="5552326"/>
              <a:ext cx="2664447" cy="830997"/>
            </a:xfrm>
            <a:prstGeom prst="rect">
              <a:avLst/>
            </a:prstGeom>
            <a:noFill/>
          </p:spPr>
          <p:txBody>
            <a:bodyPr wrap="square" rtlCol="0">
              <a:spAutoFit/>
            </a:bodyPr>
            <a:lstStyle/>
            <a:p>
              <a:pPr algn="ctr"/>
              <a:r>
                <a:rPr lang="en-US" sz="2400" b="1" dirty="0" smtClean="0">
                  <a:latin typeface="Corbel"/>
                  <a:cs typeface="Corbel"/>
                </a:rPr>
                <a:t>Marred to Mary / </a:t>
              </a:r>
            </a:p>
            <a:p>
              <a:pPr algn="ctr"/>
              <a:r>
                <a:rPr lang="en-US" sz="2400" b="1" dirty="0" smtClean="0">
                  <a:latin typeface="Corbel"/>
                  <a:cs typeface="Corbel"/>
                </a:rPr>
                <a:t>Bound to Sally</a:t>
              </a:r>
              <a:endParaRPr lang="en-US" sz="2400" b="1" dirty="0">
                <a:latin typeface="Corbel"/>
                <a:cs typeface="Corbel"/>
              </a:endParaRPr>
            </a:p>
          </p:txBody>
        </p:sp>
        <p:sp>
          <p:nvSpPr>
            <p:cNvPr id="9" name="TextBox 8"/>
            <p:cNvSpPr txBox="1"/>
            <p:nvPr/>
          </p:nvSpPr>
          <p:spPr>
            <a:xfrm>
              <a:off x="6031116" y="5553746"/>
              <a:ext cx="2664447" cy="954107"/>
            </a:xfrm>
            <a:prstGeom prst="rect">
              <a:avLst/>
            </a:prstGeom>
            <a:noFill/>
          </p:spPr>
          <p:txBody>
            <a:bodyPr wrap="square" rtlCol="0">
              <a:spAutoFit/>
            </a:bodyPr>
            <a:lstStyle/>
            <a:p>
              <a:pPr algn="ctr"/>
              <a:r>
                <a:rPr lang="en-US" sz="2800" b="1" dirty="0" smtClean="0">
                  <a:latin typeface="Corbel"/>
                  <a:cs typeface="Corbel"/>
                </a:rPr>
                <a:t>1</a:t>
              </a:r>
              <a:r>
                <a:rPr lang="en-US" sz="2800" b="1" baseline="30000" dirty="0" smtClean="0">
                  <a:latin typeface="Corbel"/>
                  <a:cs typeface="Corbel"/>
                </a:rPr>
                <a:t>st</a:t>
              </a:r>
              <a:r>
                <a:rPr lang="en-US" sz="2800" b="1" dirty="0" smtClean="0">
                  <a:latin typeface="Corbel"/>
                  <a:cs typeface="Corbel"/>
                </a:rPr>
                <a:t> marriage / Married to Bob</a:t>
              </a:r>
              <a:endParaRPr lang="en-US" sz="2800" b="1" dirty="0">
                <a:latin typeface="Corbel"/>
                <a:cs typeface="Corbel"/>
              </a:endParaRPr>
            </a:p>
          </p:txBody>
        </p:sp>
        <p:sp>
          <p:nvSpPr>
            <p:cNvPr id="12" name="TextBox 11"/>
            <p:cNvSpPr txBox="1"/>
            <p:nvPr/>
          </p:nvSpPr>
          <p:spPr>
            <a:xfrm>
              <a:off x="1080858" y="441229"/>
              <a:ext cx="1555124"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13" name="TextBox 12"/>
            <p:cNvSpPr txBox="1"/>
            <p:nvPr/>
          </p:nvSpPr>
          <p:spPr>
            <a:xfrm>
              <a:off x="6259207" y="441229"/>
              <a:ext cx="2255147"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14" name="TextBox 13"/>
            <p:cNvSpPr txBox="1"/>
            <p:nvPr/>
          </p:nvSpPr>
          <p:spPr>
            <a:xfrm>
              <a:off x="448438" y="1147695"/>
              <a:ext cx="2664447" cy="954107"/>
            </a:xfrm>
            <a:prstGeom prst="rect">
              <a:avLst/>
            </a:prstGeom>
            <a:noFill/>
          </p:spPr>
          <p:txBody>
            <a:bodyPr wrap="square" rtlCol="0">
              <a:spAutoFit/>
            </a:bodyPr>
            <a:lstStyle/>
            <a:p>
              <a:pPr algn="ctr"/>
              <a:r>
                <a:rPr lang="en-US" sz="2800" b="1" dirty="0" smtClean="0">
                  <a:latin typeface="Corbel"/>
                  <a:cs typeface="Corbel"/>
                </a:rPr>
                <a:t>Unmarried / </a:t>
              </a:r>
            </a:p>
            <a:p>
              <a:pPr algn="ctr"/>
              <a:r>
                <a:rPr lang="en-US" sz="2800" b="1" dirty="0" smtClean="0">
                  <a:latin typeface="Corbel"/>
                  <a:cs typeface="Corbel"/>
                </a:rPr>
                <a:t>Bound to Sally</a:t>
              </a:r>
              <a:endParaRPr lang="en-US" sz="2800" b="1" dirty="0">
                <a:latin typeface="Corbel"/>
                <a:cs typeface="Corbel"/>
              </a:endParaRPr>
            </a:p>
          </p:txBody>
        </p:sp>
        <p:sp>
          <p:nvSpPr>
            <p:cNvPr id="15" name="TextBox 14"/>
            <p:cNvSpPr txBox="1"/>
            <p:nvPr/>
          </p:nvSpPr>
          <p:spPr>
            <a:xfrm>
              <a:off x="6031116" y="1149115"/>
              <a:ext cx="2664447" cy="954107"/>
            </a:xfrm>
            <a:prstGeom prst="rect">
              <a:avLst/>
            </a:prstGeom>
            <a:noFill/>
          </p:spPr>
          <p:txBody>
            <a:bodyPr wrap="square" rtlCol="0">
              <a:spAutoFit/>
            </a:bodyPr>
            <a:lstStyle/>
            <a:p>
              <a:pPr algn="ctr"/>
              <a:r>
                <a:rPr lang="en-US" sz="2800" b="1" dirty="0" smtClean="0">
                  <a:latin typeface="Corbel"/>
                  <a:cs typeface="Corbel"/>
                </a:rPr>
                <a:t>Married to Bill / </a:t>
              </a:r>
            </a:p>
            <a:p>
              <a:pPr algn="ctr"/>
              <a:r>
                <a:rPr lang="en-US" sz="2800" b="1" dirty="0" smtClean="0">
                  <a:latin typeface="Corbel"/>
                  <a:cs typeface="Corbel"/>
                </a:rPr>
                <a:t>Bound to Bob</a:t>
              </a:r>
              <a:endParaRPr lang="en-US" sz="2800" b="1" dirty="0">
                <a:latin typeface="Corbel"/>
                <a:cs typeface="Corbel"/>
              </a:endParaRPr>
            </a:p>
          </p:txBody>
        </p:sp>
        <p:sp>
          <p:nvSpPr>
            <p:cNvPr id="18" name="TextBox 17"/>
            <p:cNvSpPr txBox="1"/>
            <p:nvPr/>
          </p:nvSpPr>
          <p:spPr>
            <a:xfrm>
              <a:off x="6663536" y="2789335"/>
              <a:ext cx="1555124" cy="707886"/>
            </a:xfrm>
            <a:prstGeom prst="rect">
              <a:avLst/>
            </a:prstGeom>
            <a:noFill/>
          </p:spPr>
          <p:txBody>
            <a:bodyPr wrap="square" rtlCol="0">
              <a:spAutoFit/>
            </a:bodyPr>
            <a:lstStyle/>
            <a:p>
              <a:pPr algn="ctr"/>
              <a:r>
                <a:rPr lang="en-US" sz="4000" b="1" dirty="0" smtClean="0">
                  <a:latin typeface="Corbel"/>
                  <a:cs typeface="Corbel"/>
                </a:rPr>
                <a:t>Bill</a:t>
              </a:r>
              <a:endParaRPr lang="en-US" sz="4000" b="1" dirty="0">
                <a:latin typeface="Corbel"/>
                <a:cs typeface="Corbel"/>
              </a:endParaRPr>
            </a:p>
          </p:txBody>
        </p:sp>
        <p:sp>
          <p:nvSpPr>
            <p:cNvPr id="19" name="TextBox 18"/>
            <p:cNvSpPr txBox="1"/>
            <p:nvPr/>
          </p:nvSpPr>
          <p:spPr>
            <a:xfrm>
              <a:off x="676529" y="2789335"/>
              <a:ext cx="2255147"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20" name="TextBox 19"/>
            <p:cNvSpPr txBox="1"/>
            <p:nvPr/>
          </p:nvSpPr>
          <p:spPr>
            <a:xfrm>
              <a:off x="6031116" y="3495801"/>
              <a:ext cx="2664447" cy="954107"/>
            </a:xfrm>
            <a:prstGeom prst="rect">
              <a:avLst/>
            </a:prstGeom>
            <a:noFill/>
          </p:spPr>
          <p:txBody>
            <a:bodyPr wrap="square" rtlCol="0">
              <a:spAutoFit/>
            </a:bodyPr>
            <a:lstStyle/>
            <a:p>
              <a:pPr algn="ctr"/>
              <a:r>
                <a:rPr lang="en-US" sz="2800" b="1" dirty="0" smtClean="0">
                  <a:latin typeface="Corbel"/>
                  <a:cs typeface="Corbel"/>
                </a:rPr>
                <a:t>1</a:t>
              </a:r>
              <a:r>
                <a:rPr lang="en-US" sz="2800" b="1" baseline="30000" dirty="0" smtClean="0">
                  <a:latin typeface="Corbel"/>
                  <a:cs typeface="Corbel"/>
                </a:rPr>
                <a:t>st</a:t>
              </a:r>
              <a:r>
                <a:rPr lang="en-US" sz="2800" b="1" dirty="0" smtClean="0">
                  <a:latin typeface="Corbel"/>
                  <a:cs typeface="Corbel"/>
                </a:rPr>
                <a:t> marriage / </a:t>
              </a:r>
            </a:p>
            <a:p>
              <a:pPr algn="ctr"/>
              <a:r>
                <a:rPr lang="en-US" sz="2800" b="1" dirty="0" smtClean="0">
                  <a:latin typeface="Corbel"/>
                  <a:cs typeface="Corbel"/>
                </a:rPr>
                <a:t>Married to Sally</a:t>
              </a:r>
              <a:endParaRPr lang="en-US" sz="2800" b="1" dirty="0">
                <a:latin typeface="Corbel"/>
                <a:cs typeface="Corbel"/>
              </a:endParaRPr>
            </a:p>
          </p:txBody>
        </p:sp>
        <p:sp>
          <p:nvSpPr>
            <p:cNvPr id="24" name="TextBox 23"/>
            <p:cNvSpPr txBox="1"/>
            <p:nvPr/>
          </p:nvSpPr>
          <p:spPr>
            <a:xfrm>
              <a:off x="448438" y="3497221"/>
              <a:ext cx="2664447" cy="954107"/>
            </a:xfrm>
            <a:prstGeom prst="rect">
              <a:avLst/>
            </a:prstGeom>
            <a:noFill/>
          </p:spPr>
          <p:txBody>
            <a:bodyPr wrap="square" rtlCol="0">
              <a:spAutoFit/>
            </a:bodyPr>
            <a:lstStyle/>
            <a:p>
              <a:pPr algn="ctr"/>
              <a:r>
                <a:rPr lang="en-US" sz="2800" b="1" dirty="0" smtClean="0">
                  <a:latin typeface="Corbel"/>
                  <a:cs typeface="Corbel"/>
                </a:rPr>
                <a:t>Married to Bill / </a:t>
              </a:r>
            </a:p>
            <a:p>
              <a:pPr algn="ctr"/>
              <a:r>
                <a:rPr lang="en-US" sz="2800" b="1" dirty="0" smtClean="0">
                  <a:latin typeface="Corbel"/>
                  <a:cs typeface="Corbel"/>
                </a:rPr>
                <a:t>Bound to Bob</a:t>
              </a:r>
              <a:endParaRPr lang="en-US" sz="2800" b="1" dirty="0">
                <a:latin typeface="Corbel"/>
                <a:cs typeface="Corbel"/>
              </a:endParaRPr>
            </a:p>
          </p:txBody>
        </p:sp>
        <p:sp>
          <p:nvSpPr>
            <p:cNvPr id="25" name="Equal 24"/>
            <p:cNvSpPr/>
            <p:nvPr/>
          </p:nvSpPr>
          <p:spPr>
            <a:xfrm>
              <a:off x="3946121" y="968036"/>
              <a:ext cx="1249194" cy="954348"/>
            </a:xfrm>
            <a:prstGeom prst="mathEqual">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26" name="Not Equal 25"/>
            <p:cNvSpPr/>
            <p:nvPr/>
          </p:nvSpPr>
          <p:spPr>
            <a:xfrm>
              <a:off x="3946121" y="3493018"/>
              <a:ext cx="1249571" cy="956890"/>
            </a:xfrm>
            <a:prstGeom prst="mathNotEqual">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Not Equal 26"/>
            <p:cNvSpPr/>
            <p:nvPr/>
          </p:nvSpPr>
          <p:spPr>
            <a:xfrm>
              <a:off x="3945744" y="5426433"/>
              <a:ext cx="1249571" cy="956890"/>
            </a:xfrm>
            <a:prstGeom prst="mathNotEqual">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8508757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8438" y="441229"/>
            <a:ext cx="8247125" cy="6066624"/>
            <a:chOff x="448438" y="441229"/>
            <a:chExt cx="8247125" cy="6066624"/>
          </a:xfrm>
        </p:grpSpPr>
        <p:sp>
          <p:nvSpPr>
            <p:cNvPr id="6" name="TextBox 5"/>
            <p:cNvSpPr txBox="1"/>
            <p:nvPr/>
          </p:nvSpPr>
          <p:spPr>
            <a:xfrm>
              <a:off x="1080858" y="4845860"/>
              <a:ext cx="1555124"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7" name="TextBox 6"/>
            <p:cNvSpPr txBox="1"/>
            <p:nvPr/>
          </p:nvSpPr>
          <p:spPr>
            <a:xfrm>
              <a:off x="6259207" y="4845860"/>
              <a:ext cx="2255147" cy="707886"/>
            </a:xfrm>
            <a:prstGeom prst="rect">
              <a:avLst/>
            </a:prstGeom>
            <a:noFill/>
          </p:spPr>
          <p:txBody>
            <a:bodyPr wrap="square" rtlCol="0">
              <a:spAutoFit/>
            </a:bodyPr>
            <a:lstStyle/>
            <a:p>
              <a:pPr algn="ctr"/>
              <a:r>
                <a:rPr lang="en-US" sz="4000" b="1" dirty="0" smtClean="0">
                  <a:latin typeface="Corbel"/>
                  <a:cs typeface="Corbel"/>
                </a:rPr>
                <a:t>Mary</a:t>
              </a:r>
              <a:endParaRPr lang="en-US" sz="4000" b="1" dirty="0">
                <a:latin typeface="Corbel"/>
                <a:cs typeface="Corbel"/>
              </a:endParaRPr>
            </a:p>
          </p:txBody>
        </p:sp>
        <p:sp>
          <p:nvSpPr>
            <p:cNvPr id="8" name="TextBox 7"/>
            <p:cNvSpPr txBox="1"/>
            <p:nvPr/>
          </p:nvSpPr>
          <p:spPr>
            <a:xfrm>
              <a:off x="448438" y="5552326"/>
              <a:ext cx="2664447" cy="830997"/>
            </a:xfrm>
            <a:prstGeom prst="rect">
              <a:avLst/>
            </a:prstGeom>
            <a:noFill/>
          </p:spPr>
          <p:txBody>
            <a:bodyPr wrap="square" rtlCol="0">
              <a:spAutoFit/>
            </a:bodyPr>
            <a:lstStyle/>
            <a:p>
              <a:pPr algn="ctr"/>
              <a:r>
                <a:rPr lang="en-US" sz="2400" b="1" dirty="0" smtClean="0">
                  <a:latin typeface="Corbel"/>
                  <a:cs typeface="Corbel"/>
                </a:rPr>
                <a:t>Marred to Mary / </a:t>
              </a:r>
            </a:p>
            <a:p>
              <a:pPr algn="ctr"/>
              <a:r>
                <a:rPr lang="en-US" sz="2400" b="1" dirty="0" smtClean="0">
                  <a:latin typeface="Corbel"/>
                  <a:cs typeface="Corbel"/>
                </a:rPr>
                <a:t>Bound to Sally</a:t>
              </a:r>
              <a:endParaRPr lang="en-US" sz="2400" b="1" dirty="0">
                <a:latin typeface="Corbel"/>
                <a:cs typeface="Corbel"/>
              </a:endParaRPr>
            </a:p>
          </p:txBody>
        </p:sp>
        <p:sp>
          <p:nvSpPr>
            <p:cNvPr id="9" name="TextBox 8"/>
            <p:cNvSpPr txBox="1"/>
            <p:nvPr/>
          </p:nvSpPr>
          <p:spPr>
            <a:xfrm>
              <a:off x="6031116" y="5553746"/>
              <a:ext cx="2664447" cy="954107"/>
            </a:xfrm>
            <a:prstGeom prst="rect">
              <a:avLst/>
            </a:prstGeom>
            <a:noFill/>
          </p:spPr>
          <p:txBody>
            <a:bodyPr wrap="square" rtlCol="0">
              <a:spAutoFit/>
            </a:bodyPr>
            <a:lstStyle/>
            <a:p>
              <a:pPr algn="ctr"/>
              <a:r>
                <a:rPr lang="en-US" sz="2800" b="1" dirty="0" smtClean="0">
                  <a:latin typeface="Corbel"/>
                  <a:cs typeface="Corbel"/>
                </a:rPr>
                <a:t>Married to Bob / </a:t>
              </a:r>
            </a:p>
            <a:p>
              <a:pPr algn="ctr"/>
              <a:r>
                <a:rPr lang="en-US" sz="2800" b="1" dirty="0" smtClean="0">
                  <a:latin typeface="Corbel"/>
                  <a:cs typeface="Corbel"/>
                </a:rPr>
                <a:t>Bound to John</a:t>
              </a:r>
              <a:endParaRPr lang="en-US" sz="2800" b="1" dirty="0">
                <a:latin typeface="Corbel"/>
                <a:cs typeface="Corbel"/>
              </a:endParaRPr>
            </a:p>
          </p:txBody>
        </p:sp>
        <p:sp>
          <p:nvSpPr>
            <p:cNvPr id="12" name="TextBox 11"/>
            <p:cNvSpPr txBox="1"/>
            <p:nvPr/>
          </p:nvSpPr>
          <p:spPr>
            <a:xfrm>
              <a:off x="1080858" y="441229"/>
              <a:ext cx="1555124"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13" name="TextBox 12"/>
            <p:cNvSpPr txBox="1"/>
            <p:nvPr/>
          </p:nvSpPr>
          <p:spPr>
            <a:xfrm>
              <a:off x="6259207" y="441229"/>
              <a:ext cx="2255147"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14" name="TextBox 13"/>
            <p:cNvSpPr txBox="1"/>
            <p:nvPr/>
          </p:nvSpPr>
          <p:spPr>
            <a:xfrm>
              <a:off x="448438" y="1147695"/>
              <a:ext cx="2664447" cy="954107"/>
            </a:xfrm>
            <a:prstGeom prst="rect">
              <a:avLst/>
            </a:prstGeom>
            <a:noFill/>
          </p:spPr>
          <p:txBody>
            <a:bodyPr wrap="square" rtlCol="0">
              <a:spAutoFit/>
            </a:bodyPr>
            <a:lstStyle/>
            <a:p>
              <a:pPr algn="ctr"/>
              <a:r>
                <a:rPr lang="en-US" sz="2800" b="1" dirty="0" smtClean="0">
                  <a:latin typeface="Corbel"/>
                  <a:cs typeface="Corbel"/>
                </a:rPr>
                <a:t>Unmarried / </a:t>
              </a:r>
            </a:p>
            <a:p>
              <a:pPr algn="ctr"/>
              <a:r>
                <a:rPr lang="en-US" sz="2800" b="1" dirty="0" smtClean="0">
                  <a:latin typeface="Corbel"/>
                  <a:cs typeface="Corbel"/>
                </a:rPr>
                <a:t>Bound to Sally</a:t>
              </a:r>
              <a:endParaRPr lang="en-US" sz="2800" b="1" dirty="0">
                <a:latin typeface="Corbel"/>
                <a:cs typeface="Corbel"/>
              </a:endParaRPr>
            </a:p>
          </p:txBody>
        </p:sp>
        <p:sp>
          <p:nvSpPr>
            <p:cNvPr id="15" name="TextBox 14"/>
            <p:cNvSpPr txBox="1"/>
            <p:nvPr/>
          </p:nvSpPr>
          <p:spPr>
            <a:xfrm>
              <a:off x="6031116" y="1149115"/>
              <a:ext cx="2664447" cy="954107"/>
            </a:xfrm>
            <a:prstGeom prst="rect">
              <a:avLst/>
            </a:prstGeom>
            <a:noFill/>
          </p:spPr>
          <p:txBody>
            <a:bodyPr wrap="square" rtlCol="0">
              <a:spAutoFit/>
            </a:bodyPr>
            <a:lstStyle/>
            <a:p>
              <a:pPr algn="ctr"/>
              <a:r>
                <a:rPr lang="en-US" sz="2800" b="1" dirty="0" smtClean="0">
                  <a:latin typeface="Corbel"/>
                  <a:cs typeface="Corbel"/>
                </a:rPr>
                <a:t>Married to Bill / </a:t>
              </a:r>
            </a:p>
            <a:p>
              <a:pPr algn="ctr"/>
              <a:r>
                <a:rPr lang="en-US" sz="2800" b="1" dirty="0" smtClean="0">
                  <a:latin typeface="Corbel"/>
                  <a:cs typeface="Corbel"/>
                </a:rPr>
                <a:t>Bound to Bob</a:t>
              </a:r>
              <a:endParaRPr lang="en-US" sz="2800" b="1" dirty="0">
                <a:latin typeface="Corbel"/>
                <a:cs typeface="Corbel"/>
              </a:endParaRPr>
            </a:p>
          </p:txBody>
        </p:sp>
        <p:sp>
          <p:nvSpPr>
            <p:cNvPr id="18" name="TextBox 17"/>
            <p:cNvSpPr txBox="1"/>
            <p:nvPr/>
          </p:nvSpPr>
          <p:spPr>
            <a:xfrm>
              <a:off x="6663536" y="2789335"/>
              <a:ext cx="1555124" cy="707886"/>
            </a:xfrm>
            <a:prstGeom prst="rect">
              <a:avLst/>
            </a:prstGeom>
            <a:noFill/>
          </p:spPr>
          <p:txBody>
            <a:bodyPr wrap="square" rtlCol="0">
              <a:spAutoFit/>
            </a:bodyPr>
            <a:lstStyle/>
            <a:p>
              <a:pPr algn="ctr"/>
              <a:r>
                <a:rPr lang="en-US" sz="4000" b="1" dirty="0" smtClean="0">
                  <a:latin typeface="Corbel"/>
                  <a:cs typeface="Corbel"/>
                </a:rPr>
                <a:t>Bill</a:t>
              </a:r>
              <a:endParaRPr lang="en-US" sz="4000" b="1" dirty="0">
                <a:latin typeface="Corbel"/>
                <a:cs typeface="Corbel"/>
              </a:endParaRPr>
            </a:p>
          </p:txBody>
        </p:sp>
        <p:sp>
          <p:nvSpPr>
            <p:cNvPr id="19" name="TextBox 18"/>
            <p:cNvSpPr txBox="1"/>
            <p:nvPr/>
          </p:nvSpPr>
          <p:spPr>
            <a:xfrm>
              <a:off x="676529" y="2789335"/>
              <a:ext cx="2255147"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20" name="TextBox 19"/>
            <p:cNvSpPr txBox="1"/>
            <p:nvPr/>
          </p:nvSpPr>
          <p:spPr>
            <a:xfrm>
              <a:off x="6031116" y="3495801"/>
              <a:ext cx="2664447" cy="954107"/>
            </a:xfrm>
            <a:prstGeom prst="rect">
              <a:avLst/>
            </a:prstGeom>
            <a:noFill/>
          </p:spPr>
          <p:txBody>
            <a:bodyPr wrap="square" rtlCol="0">
              <a:spAutoFit/>
            </a:bodyPr>
            <a:lstStyle/>
            <a:p>
              <a:pPr algn="ctr"/>
              <a:r>
                <a:rPr lang="en-US" sz="2800" b="1" dirty="0" smtClean="0">
                  <a:latin typeface="Corbel"/>
                  <a:cs typeface="Corbel"/>
                </a:rPr>
                <a:t>1</a:t>
              </a:r>
              <a:r>
                <a:rPr lang="en-US" sz="2800" b="1" baseline="30000" dirty="0" smtClean="0">
                  <a:latin typeface="Corbel"/>
                  <a:cs typeface="Corbel"/>
                </a:rPr>
                <a:t>st</a:t>
              </a:r>
              <a:r>
                <a:rPr lang="en-US" sz="2800" b="1" dirty="0" smtClean="0">
                  <a:latin typeface="Corbel"/>
                  <a:cs typeface="Corbel"/>
                </a:rPr>
                <a:t> marriage / </a:t>
              </a:r>
            </a:p>
            <a:p>
              <a:pPr algn="ctr"/>
              <a:r>
                <a:rPr lang="en-US" sz="2800" b="1" dirty="0" smtClean="0">
                  <a:latin typeface="Corbel"/>
                  <a:cs typeface="Corbel"/>
                </a:rPr>
                <a:t>Married to Sally</a:t>
              </a:r>
              <a:endParaRPr lang="en-US" sz="2800" b="1" dirty="0">
                <a:latin typeface="Corbel"/>
                <a:cs typeface="Corbel"/>
              </a:endParaRPr>
            </a:p>
          </p:txBody>
        </p:sp>
        <p:sp>
          <p:nvSpPr>
            <p:cNvPr id="24" name="TextBox 23"/>
            <p:cNvSpPr txBox="1"/>
            <p:nvPr/>
          </p:nvSpPr>
          <p:spPr>
            <a:xfrm>
              <a:off x="448438" y="3497221"/>
              <a:ext cx="2664447" cy="954107"/>
            </a:xfrm>
            <a:prstGeom prst="rect">
              <a:avLst/>
            </a:prstGeom>
            <a:noFill/>
          </p:spPr>
          <p:txBody>
            <a:bodyPr wrap="square" rtlCol="0">
              <a:spAutoFit/>
            </a:bodyPr>
            <a:lstStyle/>
            <a:p>
              <a:pPr algn="ctr"/>
              <a:r>
                <a:rPr lang="en-US" sz="2800" b="1" dirty="0" smtClean="0">
                  <a:latin typeface="Corbel"/>
                  <a:cs typeface="Corbel"/>
                </a:rPr>
                <a:t>Married to Bill / </a:t>
              </a:r>
            </a:p>
            <a:p>
              <a:pPr algn="ctr"/>
              <a:r>
                <a:rPr lang="en-US" sz="2800" b="1" dirty="0" smtClean="0">
                  <a:latin typeface="Corbel"/>
                  <a:cs typeface="Corbel"/>
                </a:rPr>
                <a:t>Bound to Bob</a:t>
              </a:r>
              <a:endParaRPr lang="en-US" sz="2800" b="1" dirty="0">
                <a:latin typeface="Corbel"/>
                <a:cs typeface="Corbel"/>
              </a:endParaRPr>
            </a:p>
          </p:txBody>
        </p:sp>
        <p:sp>
          <p:nvSpPr>
            <p:cNvPr id="25" name="Equal 24"/>
            <p:cNvSpPr/>
            <p:nvPr/>
          </p:nvSpPr>
          <p:spPr>
            <a:xfrm>
              <a:off x="3946121" y="968036"/>
              <a:ext cx="1249194" cy="954348"/>
            </a:xfrm>
            <a:prstGeom prst="mathEqual">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26" name="Not Equal 25"/>
            <p:cNvSpPr/>
            <p:nvPr/>
          </p:nvSpPr>
          <p:spPr>
            <a:xfrm>
              <a:off x="3946121" y="3497221"/>
              <a:ext cx="1249571" cy="956890"/>
            </a:xfrm>
            <a:prstGeom prst="mathNotEqual">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Not Equal 26"/>
            <p:cNvSpPr/>
            <p:nvPr/>
          </p:nvSpPr>
          <p:spPr>
            <a:xfrm>
              <a:off x="3945744" y="5426433"/>
              <a:ext cx="1249571" cy="956890"/>
            </a:xfrm>
            <a:prstGeom prst="mathNotEqual">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9853910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4536259"/>
            <a:ext cx="9144000" cy="313415"/>
          </a:xfrm>
          <a:prstGeom prst="rect">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352510817"/>
      </p:ext>
    </p:extLst>
  </p:cSld>
  <p:clrMapOvr>
    <a:masterClrMapping/>
  </p:clrMapOvr>
  <mc:AlternateContent xmlns:mc="http://schemas.openxmlformats.org/markup-compatibility/2006">
    <mc:Choice xmlns:p14="http://schemas.microsoft.com/office/powerpoint/2010/main" Requires="p14">
      <p:transition spd="slow" p14:dur="1500">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48438" y="222198"/>
            <a:ext cx="8247125" cy="6359071"/>
            <a:chOff x="448438" y="222198"/>
            <a:chExt cx="8247125" cy="6359071"/>
          </a:xfrm>
        </p:grpSpPr>
        <p:sp>
          <p:nvSpPr>
            <p:cNvPr id="2" name="Not Equal 1"/>
            <p:cNvSpPr/>
            <p:nvPr/>
          </p:nvSpPr>
          <p:spPr>
            <a:xfrm>
              <a:off x="3946496" y="3907761"/>
              <a:ext cx="1249571" cy="956890"/>
            </a:xfrm>
            <a:prstGeom prst="mathNotEqual">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080858" y="3489178"/>
              <a:ext cx="1555124"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7" name="TextBox 6"/>
            <p:cNvSpPr txBox="1"/>
            <p:nvPr/>
          </p:nvSpPr>
          <p:spPr>
            <a:xfrm>
              <a:off x="6259207" y="3489178"/>
              <a:ext cx="2255147" cy="707886"/>
            </a:xfrm>
            <a:prstGeom prst="rect">
              <a:avLst/>
            </a:prstGeom>
            <a:noFill/>
          </p:spPr>
          <p:txBody>
            <a:bodyPr wrap="square" rtlCol="0">
              <a:spAutoFit/>
            </a:bodyPr>
            <a:lstStyle/>
            <a:p>
              <a:pPr algn="ctr"/>
              <a:r>
                <a:rPr lang="en-US" sz="4000" b="1" dirty="0" smtClean="0">
                  <a:latin typeface="Corbel"/>
                  <a:cs typeface="Corbel"/>
                </a:rPr>
                <a:t>Mary</a:t>
              </a:r>
              <a:endParaRPr lang="en-US" sz="4000" b="1" dirty="0">
                <a:latin typeface="Corbel"/>
                <a:cs typeface="Corbel"/>
              </a:endParaRPr>
            </a:p>
          </p:txBody>
        </p:sp>
        <p:sp>
          <p:nvSpPr>
            <p:cNvPr id="8" name="TextBox 7"/>
            <p:cNvSpPr txBox="1"/>
            <p:nvPr/>
          </p:nvSpPr>
          <p:spPr>
            <a:xfrm>
              <a:off x="448438" y="4195644"/>
              <a:ext cx="2664447" cy="830997"/>
            </a:xfrm>
            <a:prstGeom prst="rect">
              <a:avLst/>
            </a:prstGeom>
            <a:noFill/>
          </p:spPr>
          <p:txBody>
            <a:bodyPr wrap="square" rtlCol="0">
              <a:spAutoFit/>
            </a:bodyPr>
            <a:lstStyle/>
            <a:p>
              <a:pPr algn="ctr"/>
              <a:r>
                <a:rPr lang="en-US" sz="2400" b="1" dirty="0" smtClean="0">
                  <a:latin typeface="Corbel"/>
                  <a:cs typeface="Corbel"/>
                </a:rPr>
                <a:t>Marred to Mary / </a:t>
              </a:r>
            </a:p>
            <a:p>
              <a:pPr algn="ctr"/>
              <a:r>
                <a:rPr lang="en-US" sz="2400" b="1" dirty="0" smtClean="0">
                  <a:latin typeface="Corbel"/>
                  <a:cs typeface="Corbel"/>
                </a:rPr>
                <a:t>Bound to Sally</a:t>
              </a:r>
              <a:endParaRPr lang="en-US" sz="2400" b="1" dirty="0">
                <a:latin typeface="Corbel"/>
                <a:cs typeface="Corbel"/>
              </a:endParaRPr>
            </a:p>
          </p:txBody>
        </p:sp>
        <p:sp>
          <p:nvSpPr>
            <p:cNvPr id="9" name="TextBox 8"/>
            <p:cNvSpPr txBox="1"/>
            <p:nvPr/>
          </p:nvSpPr>
          <p:spPr>
            <a:xfrm>
              <a:off x="6031116" y="4197064"/>
              <a:ext cx="2664447" cy="954107"/>
            </a:xfrm>
            <a:prstGeom prst="rect">
              <a:avLst/>
            </a:prstGeom>
            <a:noFill/>
          </p:spPr>
          <p:txBody>
            <a:bodyPr wrap="square" rtlCol="0">
              <a:spAutoFit/>
            </a:bodyPr>
            <a:lstStyle/>
            <a:p>
              <a:pPr algn="ctr"/>
              <a:r>
                <a:rPr lang="en-US" sz="2800" b="1" dirty="0" smtClean="0">
                  <a:latin typeface="Corbel"/>
                  <a:cs typeface="Corbel"/>
                </a:rPr>
                <a:t>Married to Bob / </a:t>
              </a:r>
            </a:p>
            <a:p>
              <a:pPr algn="ctr"/>
              <a:r>
                <a:rPr lang="en-US" sz="2800" b="1" dirty="0" smtClean="0">
                  <a:latin typeface="Corbel"/>
                  <a:cs typeface="Corbel"/>
                </a:rPr>
                <a:t>Bound to John</a:t>
              </a:r>
              <a:endParaRPr lang="en-US" sz="2800" b="1" dirty="0">
                <a:latin typeface="Corbel"/>
                <a:cs typeface="Corbel"/>
              </a:endParaRPr>
            </a:p>
          </p:txBody>
        </p:sp>
        <p:sp>
          <p:nvSpPr>
            <p:cNvPr id="21" name="Equal 20"/>
            <p:cNvSpPr/>
            <p:nvPr/>
          </p:nvSpPr>
          <p:spPr>
            <a:xfrm>
              <a:off x="3946497" y="725798"/>
              <a:ext cx="1249194" cy="954348"/>
            </a:xfrm>
            <a:prstGeom prst="mathEqual">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080858" y="222198"/>
              <a:ext cx="1555124"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13" name="TextBox 12"/>
            <p:cNvSpPr txBox="1"/>
            <p:nvPr/>
          </p:nvSpPr>
          <p:spPr>
            <a:xfrm>
              <a:off x="6259207" y="222198"/>
              <a:ext cx="2255147"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14" name="TextBox 13"/>
            <p:cNvSpPr txBox="1"/>
            <p:nvPr/>
          </p:nvSpPr>
          <p:spPr>
            <a:xfrm>
              <a:off x="448438" y="928664"/>
              <a:ext cx="2664447" cy="954107"/>
            </a:xfrm>
            <a:prstGeom prst="rect">
              <a:avLst/>
            </a:prstGeom>
            <a:noFill/>
          </p:spPr>
          <p:txBody>
            <a:bodyPr wrap="square" rtlCol="0">
              <a:spAutoFit/>
            </a:bodyPr>
            <a:lstStyle/>
            <a:p>
              <a:pPr algn="ctr"/>
              <a:r>
                <a:rPr lang="en-US" sz="2800" b="1" dirty="0" smtClean="0">
                  <a:latin typeface="Corbel"/>
                  <a:cs typeface="Corbel"/>
                </a:rPr>
                <a:t>Unmarried / </a:t>
              </a:r>
            </a:p>
            <a:p>
              <a:pPr algn="ctr"/>
              <a:r>
                <a:rPr lang="en-US" sz="2800" b="1" dirty="0" smtClean="0">
                  <a:latin typeface="Corbel"/>
                  <a:cs typeface="Corbel"/>
                </a:rPr>
                <a:t>Bound to Sally</a:t>
              </a:r>
              <a:endParaRPr lang="en-US" sz="2800" b="1" dirty="0">
                <a:latin typeface="Corbel"/>
                <a:cs typeface="Corbel"/>
              </a:endParaRPr>
            </a:p>
          </p:txBody>
        </p:sp>
        <p:sp>
          <p:nvSpPr>
            <p:cNvPr id="15" name="TextBox 14"/>
            <p:cNvSpPr txBox="1"/>
            <p:nvPr/>
          </p:nvSpPr>
          <p:spPr>
            <a:xfrm>
              <a:off x="6031116" y="930084"/>
              <a:ext cx="2664447" cy="954107"/>
            </a:xfrm>
            <a:prstGeom prst="rect">
              <a:avLst/>
            </a:prstGeom>
            <a:noFill/>
          </p:spPr>
          <p:txBody>
            <a:bodyPr wrap="square" rtlCol="0">
              <a:spAutoFit/>
            </a:bodyPr>
            <a:lstStyle/>
            <a:p>
              <a:pPr algn="ctr"/>
              <a:r>
                <a:rPr lang="en-US" sz="2800" b="1" dirty="0" smtClean="0">
                  <a:latin typeface="Corbel"/>
                  <a:cs typeface="Corbel"/>
                </a:rPr>
                <a:t>Married to Bill / </a:t>
              </a:r>
            </a:p>
            <a:p>
              <a:pPr algn="ctr"/>
              <a:r>
                <a:rPr lang="en-US" sz="2800" b="1" dirty="0" smtClean="0">
                  <a:latin typeface="Corbel"/>
                  <a:cs typeface="Corbel"/>
                </a:rPr>
                <a:t>Bound to Bob</a:t>
              </a:r>
              <a:endParaRPr lang="en-US" sz="2800" b="1" dirty="0">
                <a:latin typeface="Corbel"/>
                <a:cs typeface="Corbel"/>
              </a:endParaRPr>
            </a:p>
          </p:txBody>
        </p:sp>
        <p:sp>
          <p:nvSpPr>
            <p:cNvPr id="17" name="Not Equal 16"/>
            <p:cNvSpPr/>
            <p:nvPr/>
          </p:nvSpPr>
          <p:spPr>
            <a:xfrm>
              <a:off x="3946496" y="2296673"/>
              <a:ext cx="1249571" cy="956890"/>
            </a:xfrm>
            <a:prstGeom prst="mathNotEqual">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1080858" y="1861595"/>
              <a:ext cx="1555124" cy="707886"/>
            </a:xfrm>
            <a:prstGeom prst="rect">
              <a:avLst/>
            </a:prstGeom>
            <a:noFill/>
          </p:spPr>
          <p:txBody>
            <a:bodyPr wrap="square" rtlCol="0">
              <a:spAutoFit/>
            </a:bodyPr>
            <a:lstStyle/>
            <a:p>
              <a:pPr algn="ctr"/>
              <a:r>
                <a:rPr lang="en-US" sz="4000" b="1" dirty="0" smtClean="0">
                  <a:latin typeface="Corbel"/>
                  <a:cs typeface="Corbel"/>
                </a:rPr>
                <a:t>Bill</a:t>
              </a:r>
              <a:endParaRPr lang="en-US" sz="4000" b="1" dirty="0">
                <a:latin typeface="Corbel"/>
                <a:cs typeface="Corbel"/>
              </a:endParaRPr>
            </a:p>
          </p:txBody>
        </p:sp>
        <p:sp>
          <p:nvSpPr>
            <p:cNvPr id="19" name="TextBox 18"/>
            <p:cNvSpPr txBox="1"/>
            <p:nvPr/>
          </p:nvSpPr>
          <p:spPr>
            <a:xfrm>
              <a:off x="6259207" y="1861595"/>
              <a:ext cx="2255147"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20" name="TextBox 19"/>
            <p:cNvSpPr txBox="1"/>
            <p:nvPr/>
          </p:nvSpPr>
          <p:spPr>
            <a:xfrm>
              <a:off x="448438" y="2568061"/>
              <a:ext cx="2664447" cy="954107"/>
            </a:xfrm>
            <a:prstGeom prst="rect">
              <a:avLst/>
            </a:prstGeom>
            <a:noFill/>
          </p:spPr>
          <p:txBody>
            <a:bodyPr wrap="square" rtlCol="0">
              <a:spAutoFit/>
            </a:bodyPr>
            <a:lstStyle/>
            <a:p>
              <a:pPr algn="ctr"/>
              <a:r>
                <a:rPr lang="en-US" sz="2800" b="1" dirty="0" smtClean="0">
                  <a:latin typeface="Corbel"/>
                  <a:cs typeface="Corbel"/>
                </a:rPr>
                <a:t>1</a:t>
              </a:r>
              <a:r>
                <a:rPr lang="en-US" sz="2800" b="1" baseline="30000" dirty="0" smtClean="0">
                  <a:latin typeface="Corbel"/>
                  <a:cs typeface="Corbel"/>
                </a:rPr>
                <a:t>st</a:t>
              </a:r>
              <a:r>
                <a:rPr lang="en-US" sz="2800" b="1" dirty="0" smtClean="0">
                  <a:latin typeface="Corbel"/>
                  <a:cs typeface="Corbel"/>
                </a:rPr>
                <a:t> marriage / </a:t>
              </a:r>
            </a:p>
            <a:p>
              <a:pPr algn="ctr"/>
              <a:r>
                <a:rPr lang="en-US" sz="2800" b="1" dirty="0" smtClean="0">
                  <a:latin typeface="Corbel"/>
                  <a:cs typeface="Corbel"/>
                </a:rPr>
                <a:t>Married to Sally</a:t>
              </a:r>
              <a:endParaRPr lang="en-US" sz="2800" b="1" dirty="0">
                <a:latin typeface="Corbel"/>
                <a:cs typeface="Corbel"/>
              </a:endParaRPr>
            </a:p>
          </p:txBody>
        </p:sp>
        <p:sp>
          <p:nvSpPr>
            <p:cNvPr id="24" name="TextBox 23"/>
            <p:cNvSpPr txBox="1"/>
            <p:nvPr/>
          </p:nvSpPr>
          <p:spPr>
            <a:xfrm>
              <a:off x="6031116" y="2569481"/>
              <a:ext cx="2664447" cy="954107"/>
            </a:xfrm>
            <a:prstGeom prst="rect">
              <a:avLst/>
            </a:prstGeom>
            <a:noFill/>
          </p:spPr>
          <p:txBody>
            <a:bodyPr wrap="square" rtlCol="0">
              <a:spAutoFit/>
            </a:bodyPr>
            <a:lstStyle/>
            <a:p>
              <a:pPr algn="ctr"/>
              <a:r>
                <a:rPr lang="en-US" sz="2800" b="1" dirty="0" smtClean="0">
                  <a:latin typeface="Corbel"/>
                  <a:cs typeface="Corbel"/>
                </a:rPr>
                <a:t>Married to Bill / </a:t>
              </a:r>
            </a:p>
            <a:p>
              <a:pPr algn="ctr"/>
              <a:r>
                <a:rPr lang="en-US" sz="2800" b="1" dirty="0" smtClean="0">
                  <a:latin typeface="Corbel"/>
                  <a:cs typeface="Corbel"/>
                </a:rPr>
                <a:t>Bound to Bob</a:t>
              </a:r>
              <a:endParaRPr lang="en-US" sz="2800" b="1" dirty="0">
                <a:latin typeface="Corbel"/>
                <a:cs typeface="Corbel"/>
              </a:endParaRPr>
            </a:p>
          </p:txBody>
        </p:sp>
        <p:sp>
          <p:nvSpPr>
            <p:cNvPr id="26" name="Not Equal 25"/>
            <p:cNvSpPr/>
            <p:nvPr/>
          </p:nvSpPr>
          <p:spPr>
            <a:xfrm>
              <a:off x="3946496" y="5543444"/>
              <a:ext cx="1249571" cy="956890"/>
            </a:xfrm>
            <a:prstGeom prst="mathNotEqual">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1080858" y="5042386"/>
              <a:ext cx="1555124" cy="707886"/>
            </a:xfrm>
            <a:prstGeom prst="rect">
              <a:avLst/>
            </a:prstGeom>
            <a:noFill/>
          </p:spPr>
          <p:txBody>
            <a:bodyPr wrap="square" rtlCol="0">
              <a:spAutoFit/>
            </a:bodyPr>
            <a:lstStyle/>
            <a:p>
              <a:pPr algn="ctr"/>
              <a:r>
                <a:rPr lang="en-US" sz="4000" b="1" dirty="0" smtClean="0">
                  <a:latin typeface="Corbel"/>
                  <a:cs typeface="Corbel"/>
                </a:rPr>
                <a:t>John</a:t>
              </a:r>
              <a:endParaRPr lang="en-US" sz="4000" b="1" dirty="0">
                <a:latin typeface="Corbel"/>
                <a:cs typeface="Corbel"/>
              </a:endParaRPr>
            </a:p>
          </p:txBody>
        </p:sp>
        <p:sp>
          <p:nvSpPr>
            <p:cNvPr id="28" name="TextBox 27"/>
            <p:cNvSpPr txBox="1"/>
            <p:nvPr/>
          </p:nvSpPr>
          <p:spPr>
            <a:xfrm>
              <a:off x="6259207" y="5042386"/>
              <a:ext cx="2255147" cy="707886"/>
            </a:xfrm>
            <a:prstGeom prst="rect">
              <a:avLst/>
            </a:prstGeom>
            <a:noFill/>
          </p:spPr>
          <p:txBody>
            <a:bodyPr wrap="square" rtlCol="0">
              <a:spAutoFit/>
            </a:bodyPr>
            <a:lstStyle/>
            <a:p>
              <a:pPr algn="ctr"/>
              <a:r>
                <a:rPr lang="en-US" sz="4000" b="1" dirty="0" smtClean="0">
                  <a:latin typeface="Corbel"/>
                  <a:cs typeface="Corbel"/>
                </a:rPr>
                <a:t>Sue</a:t>
              </a:r>
              <a:endParaRPr lang="en-US" sz="4000" b="1" dirty="0">
                <a:latin typeface="Corbel"/>
                <a:cs typeface="Corbel"/>
              </a:endParaRPr>
            </a:p>
          </p:txBody>
        </p:sp>
        <p:sp>
          <p:nvSpPr>
            <p:cNvPr id="29" name="TextBox 28"/>
            <p:cNvSpPr txBox="1"/>
            <p:nvPr/>
          </p:nvSpPr>
          <p:spPr>
            <a:xfrm>
              <a:off x="448438" y="5748852"/>
              <a:ext cx="2664447" cy="830997"/>
            </a:xfrm>
            <a:prstGeom prst="rect">
              <a:avLst/>
            </a:prstGeom>
            <a:noFill/>
          </p:spPr>
          <p:txBody>
            <a:bodyPr wrap="square" rtlCol="0">
              <a:spAutoFit/>
            </a:bodyPr>
            <a:lstStyle/>
            <a:p>
              <a:pPr algn="ctr"/>
              <a:r>
                <a:rPr lang="en-US" sz="2400" b="1" dirty="0" smtClean="0">
                  <a:latin typeface="Corbel"/>
                  <a:cs typeface="Corbel"/>
                </a:rPr>
                <a:t>Marred to Sue / </a:t>
              </a:r>
            </a:p>
            <a:p>
              <a:pPr algn="ctr"/>
              <a:r>
                <a:rPr lang="en-US" sz="2400" b="1" dirty="0" smtClean="0">
                  <a:latin typeface="Corbel"/>
                  <a:cs typeface="Corbel"/>
                </a:rPr>
                <a:t>Bound to Mary</a:t>
              </a:r>
              <a:endParaRPr lang="en-US" sz="2400" b="1" dirty="0">
                <a:latin typeface="Corbel"/>
                <a:cs typeface="Corbel"/>
              </a:endParaRPr>
            </a:p>
          </p:txBody>
        </p:sp>
        <p:sp>
          <p:nvSpPr>
            <p:cNvPr id="30" name="TextBox 29"/>
            <p:cNvSpPr txBox="1"/>
            <p:nvPr/>
          </p:nvSpPr>
          <p:spPr>
            <a:xfrm>
              <a:off x="6031116" y="5750272"/>
              <a:ext cx="2664447" cy="830997"/>
            </a:xfrm>
            <a:prstGeom prst="rect">
              <a:avLst/>
            </a:prstGeom>
            <a:noFill/>
          </p:spPr>
          <p:txBody>
            <a:bodyPr wrap="square" rtlCol="0">
              <a:spAutoFit/>
            </a:bodyPr>
            <a:lstStyle/>
            <a:p>
              <a:pPr algn="ctr"/>
              <a:r>
                <a:rPr lang="en-US" sz="2400" b="1" dirty="0" smtClean="0">
                  <a:latin typeface="Corbel"/>
                  <a:cs typeface="Corbel"/>
                </a:rPr>
                <a:t>Married to John / </a:t>
              </a:r>
            </a:p>
            <a:p>
              <a:pPr algn="ctr"/>
              <a:r>
                <a:rPr lang="en-US" sz="2400" b="1" dirty="0" smtClean="0">
                  <a:latin typeface="Corbel"/>
                  <a:cs typeface="Corbel"/>
                </a:rPr>
                <a:t>Bound to Paul</a:t>
              </a:r>
              <a:endParaRPr lang="en-US" sz="2400" b="1" dirty="0">
                <a:latin typeface="Corbel"/>
                <a:cs typeface="Corbel"/>
              </a:endParaRPr>
            </a:p>
          </p:txBody>
        </p:sp>
      </p:grpSp>
    </p:spTree>
    <p:extLst>
      <p:ext uri="{BB962C8B-B14F-4D97-AF65-F5344CB8AC3E}">
        <p14:creationId xmlns:p14="http://schemas.microsoft.com/office/powerpoint/2010/main" val="25422971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147020"/>
            <a:ext cx="9144000" cy="830997"/>
          </a:xfrm>
          <a:prstGeom prst="rect">
            <a:avLst/>
          </a:prstGeom>
        </p:spPr>
        <p:txBody>
          <a:bodyPr wrap="square" lIns="91397" tIns="45699" rIns="91397" bIns="45699">
            <a:spAutoFit/>
          </a:bodyPr>
          <a:lstStyle/>
          <a:p>
            <a:pPr algn="ctr"/>
            <a:r>
              <a:rPr lang="en-US" sz="4800" b="1" dirty="0">
                <a:solidFill>
                  <a:srgbClr val="FFFFFF"/>
                </a:solidFill>
                <a:latin typeface="Corbel"/>
                <a:cs typeface="Corbel"/>
              </a:rPr>
              <a:t>God’s Attitude Toward Divorce</a:t>
            </a:r>
          </a:p>
        </p:txBody>
      </p:sp>
    </p:spTree>
    <p:extLst>
      <p:ext uri="{BB962C8B-B14F-4D97-AF65-F5344CB8AC3E}">
        <p14:creationId xmlns:p14="http://schemas.microsoft.com/office/powerpoint/2010/main" val="1260813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Corbel"/>
                <a:cs typeface="Corbel"/>
              </a:rPr>
              <a:t>God’s Attitude Toward Divorce</a:t>
            </a:r>
          </a:p>
        </p:txBody>
      </p:sp>
      <p:sp>
        <p:nvSpPr>
          <p:cNvPr id="3" name="Content Placeholder 2"/>
          <p:cNvSpPr>
            <a:spLocks noGrp="1"/>
          </p:cNvSpPr>
          <p:nvPr>
            <p:ph idx="1"/>
          </p:nvPr>
        </p:nvSpPr>
        <p:spPr/>
        <p:txBody>
          <a:bodyPr>
            <a:normAutofit/>
          </a:bodyPr>
          <a:lstStyle/>
          <a:p>
            <a:pPr marL="0" indent="0">
              <a:spcBef>
                <a:spcPts val="0"/>
              </a:spcBef>
              <a:buNone/>
            </a:pPr>
            <a:r>
              <a:rPr lang="en-US" sz="3600" b="1" dirty="0" smtClean="0">
                <a:latin typeface="Corbel"/>
                <a:cs typeface="Corbel"/>
              </a:rPr>
              <a:t>God hates divorce.</a:t>
            </a:r>
          </a:p>
          <a:p>
            <a:pPr marL="456895" lvl="1" indent="0">
              <a:spcBef>
                <a:spcPts val="0"/>
              </a:spcBef>
              <a:buNone/>
            </a:pPr>
            <a:endParaRPr lang="en-US" sz="3200" b="1" dirty="0" smtClean="0">
              <a:latin typeface="Corbel"/>
              <a:cs typeface="Corbel"/>
            </a:endParaRPr>
          </a:p>
          <a:p>
            <a:pPr marL="456895" lvl="1" indent="0">
              <a:spcBef>
                <a:spcPts val="0"/>
              </a:spcBef>
              <a:buNone/>
            </a:pPr>
            <a:r>
              <a:rPr lang="en-US" sz="3200" b="1" dirty="0" smtClean="0">
                <a:latin typeface="Corbel"/>
                <a:cs typeface="Corbel"/>
              </a:rPr>
              <a:t>“For the Lord God of Israel says that He hates divorce…” Malachi 2.16</a:t>
            </a:r>
          </a:p>
          <a:p>
            <a:pPr marL="456895" lvl="1" indent="0">
              <a:spcBef>
                <a:spcPts val="0"/>
              </a:spcBef>
              <a:buNone/>
            </a:pPr>
            <a:endParaRPr lang="en-US" sz="3200" b="1" dirty="0" smtClean="0">
              <a:latin typeface="Corbel"/>
              <a:cs typeface="Corbel"/>
            </a:endParaRPr>
          </a:p>
          <a:p>
            <a:pPr marL="456895" lvl="1" indent="0">
              <a:spcBef>
                <a:spcPts val="0"/>
              </a:spcBef>
              <a:buNone/>
            </a:pPr>
            <a:r>
              <a:rPr lang="en-US" sz="3200" b="1" dirty="0" smtClean="0">
                <a:latin typeface="Corbel"/>
                <a:cs typeface="Corbel"/>
              </a:rPr>
              <a:t>“So </a:t>
            </a:r>
            <a:r>
              <a:rPr lang="en-US" sz="3200" b="1" dirty="0">
                <a:latin typeface="Corbel"/>
                <a:cs typeface="Corbel"/>
              </a:rPr>
              <a:t>they are no longer two, but one flesh. Therefore what God has joined together, let no one separate</a:t>
            </a:r>
            <a:r>
              <a:rPr lang="en-US" sz="3200" b="1" dirty="0" smtClean="0">
                <a:latin typeface="Corbel"/>
                <a:cs typeface="Corbel"/>
              </a:rPr>
              <a:t>.” Matt. 19.6</a:t>
            </a:r>
          </a:p>
        </p:txBody>
      </p:sp>
    </p:spTree>
    <p:extLst>
      <p:ext uri="{BB962C8B-B14F-4D97-AF65-F5344CB8AC3E}">
        <p14:creationId xmlns:p14="http://schemas.microsoft.com/office/powerpoint/2010/main" val="1862096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Corbel"/>
                <a:cs typeface="Corbel"/>
              </a:rPr>
              <a:t>God’s Attitude Toward Divorce</a:t>
            </a:r>
          </a:p>
        </p:txBody>
      </p:sp>
      <p:sp>
        <p:nvSpPr>
          <p:cNvPr id="3" name="Content Placeholder 2"/>
          <p:cNvSpPr>
            <a:spLocks noGrp="1"/>
          </p:cNvSpPr>
          <p:nvPr>
            <p:ph idx="1"/>
          </p:nvPr>
        </p:nvSpPr>
        <p:spPr>
          <a:xfrm>
            <a:off x="228600" y="1600213"/>
            <a:ext cx="8686800" cy="5257787"/>
          </a:xfrm>
        </p:spPr>
        <p:txBody>
          <a:bodyPr>
            <a:normAutofit/>
          </a:bodyPr>
          <a:lstStyle/>
          <a:p>
            <a:pPr marL="0" indent="0">
              <a:buNone/>
            </a:pPr>
            <a:r>
              <a:rPr lang="en-US" b="1" dirty="0" smtClean="0">
                <a:latin typeface="Corbel"/>
                <a:cs typeface="Corbel"/>
              </a:rPr>
              <a:t>Marriage is for life.</a:t>
            </a:r>
            <a:endParaRPr lang="en-US" b="1" dirty="0" smtClean="0">
              <a:latin typeface="Corbel"/>
              <a:cs typeface="Corbel"/>
            </a:endParaRPr>
          </a:p>
          <a:p>
            <a:pPr marL="456895" lvl="1" indent="0">
              <a:buNone/>
            </a:pPr>
            <a:r>
              <a:rPr lang="en-US" b="1" dirty="0">
                <a:latin typeface="Corbel"/>
                <a:cs typeface="Corbel"/>
              </a:rPr>
              <a:t>To the married I give this command (not I, but the Lord): A wife must not separate from her </a:t>
            </a:r>
            <a:r>
              <a:rPr lang="en-US" b="1" dirty="0" smtClean="0">
                <a:latin typeface="Corbel"/>
                <a:cs typeface="Corbel"/>
              </a:rPr>
              <a:t>husband. But </a:t>
            </a:r>
            <a:r>
              <a:rPr lang="en-US" b="1" dirty="0">
                <a:latin typeface="Corbel"/>
                <a:cs typeface="Corbel"/>
              </a:rPr>
              <a:t>if she does, she must remain unmarried or else be reconciled to her husband. And a husband must not divorce his wife</a:t>
            </a:r>
            <a:r>
              <a:rPr lang="en-US" b="1" dirty="0" smtClean="0">
                <a:latin typeface="Corbel"/>
                <a:cs typeface="Corbel"/>
              </a:rPr>
              <a:t>. To </a:t>
            </a:r>
            <a:r>
              <a:rPr lang="en-US" b="1" dirty="0">
                <a:latin typeface="Corbel"/>
                <a:cs typeface="Corbel"/>
              </a:rPr>
              <a:t>the rest I say this (I, not the Lord): If any brother has a wife who is not a believer and she is willing to live with him, he must not divorce her. </a:t>
            </a:r>
            <a:r>
              <a:rPr lang="en-US" b="1" dirty="0" smtClean="0">
                <a:latin typeface="Corbel"/>
                <a:cs typeface="Corbel"/>
              </a:rPr>
              <a:t>And </a:t>
            </a:r>
            <a:r>
              <a:rPr lang="en-US" b="1" dirty="0">
                <a:latin typeface="Corbel"/>
                <a:cs typeface="Corbel"/>
              </a:rPr>
              <a:t>if a woman has a husband who is not a believer and he is willing to live with her, she must not divorce him. 1 </a:t>
            </a:r>
            <a:r>
              <a:rPr lang="en-US" b="1" dirty="0" smtClean="0">
                <a:latin typeface="Corbel"/>
                <a:cs typeface="Corbel"/>
              </a:rPr>
              <a:t>Cor. 7.10</a:t>
            </a:r>
            <a:r>
              <a:rPr lang="en-US" b="1" dirty="0">
                <a:latin typeface="Corbel"/>
                <a:cs typeface="Corbel"/>
              </a:rPr>
              <a:t>-13</a:t>
            </a:r>
            <a:endParaRPr lang="en-US" b="1" dirty="0" smtClean="0">
              <a:latin typeface="Corbel"/>
              <a:cs typeface="Corbel"/>
            </a:endParaRPr>
          </a:p>
        </p:txBody>
      </p:sp>
    </p:spTree>
    <p:extLst>
      <p:ext uri="{BB962C8B-B14F-4D97-AF65-F5344CB8AC3E}">
        <p14:creationId xmlns:p14="http://schemas.microsoft.com/office/powerpoint/2010/main" val="2139450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Corbel"/>
                <a:cs typeface="Corbel"/>
              </a:rPr>
              <a:t>God’s Attitude Toward Divorce</a:t>
            </a:r>
          </a:p>
        </p:txBody>
      </p:sp>
      <p:sp>
        <p:nvSpPr>
          <p:cNvPr id="3" name="Content Placeholder 2"/>
          <p:cNvSpPr>
            <a:spLocks noGrp="1"/>
          </p:cNvSpPr>
          <p:nvPr>
            <p:ph idx="1"/>
          </p:nvPr>
        </p:nvSpPr>
        <p:spPr/>
        <p:txBody>
          <a:bodyPr>
            <a:normAutofit/>
          </a:bodyPr>
          <a:lstStyle/>
          <a:p>
            <a:pPr marL="0" indent="0">
              <a:lnSpc>
                <a:spcPct val="90000"/>
              </a:lnSpc>
              <a:buNone/>
            </a:pPr>
            <a:r>
              <a:rPr lang="en-US" b="1" dirty="0">
                <a:latin typeface="Corbel"/>
                <a:cs typeface="Corbel"/>
              </a:rPr>
              <a:t>One who divorces his / her spouse for any cause other than fornication and marries another is guilty of </a:t>
            </a:r>
            <a:r>
              <a:rPr lang="en-US" b="1" dirty="0" smtClean="0">
                <a:latin typeface="Corbel"/>
                <a:cs typeface="Corbel"/>
              </a:rPr>
              <a:t>adultery.</a:t>
            </a:r>
            <a:endParaRPr lang="en-US" b="1" dirty="0">
              <a:latin typeface="Corbel"/>
              <a:cs typeface="Corbel"/>
            </a:endParaRPr>
          </a:p>
          <a:p>
            <a:pPr marL="456895" lvl="1" indent="0">
              <a:lnSpc>
                <a:spcPct val="90000"/>
              </a:lnSpc>
              <a:buNone/>
            </a:pPr>
            <a:endParaRPr lang="en-US" sz="3200" b="1" dirty="0" smtClean="0">
              <a:latin typeface="Corbel"/>
              <a:cs typeface="Corbel"/>
            </a:endParaRPr>
          </a:p>
          <a:p>
            <a:pPr marL="456895" lvl="1" indent="0">
              <a:lnSpc>
                <a:spcPct val="90000"/>
              </a:lnSpc>
              <a:buNone/>
            </a:pPr>
            <a:r>
              <a:rPr lang="en-US" sz="3200" b="1" dirty="0">
                <a:latin typeface="Corbel"/>
                <a:cs typeface="Corbel"/>
              </a:rPr>
              <a:t>"And I say to you, whoever divorces his wife, </a:t>
            </a:r>
            <a:r>
              <a:rPr lang="en-US" sz="3200" b="1" u="sng" dirty="0">
                <a:latin typeface="Corbel"/>
                <a:cs typeface="Corbel"/>
              </a:rPr>
              <a:t>except for sexual </a:t>
            </a:r>
            <a:r>
              <a:rPr lang="en-US" sz="3200" b="1" u="sng" dirty="0" smtClean="0">
                <a:latin typeface="Corbel"/>
                <a:cs typeface="Corbel"/>
              </a:rPr>
              <a:t>immorality</a:t>
            </a:r>
            <a:r>
              <a:rPr lang="en-US" sz="3200" b="1" dirty="0" smtClean="0">
                <a:latin typeface="Corbel"/>
                <a:cs typeface="Corbel"/>
              </a:rPr>
              <a:t>, and </a:t>
            </a:r>
            <a:r>
              <a:rPr lang="en-US" sz="3200" b="1" dirty="0">
                <a:latin typeface="Corbel"/>
                <a:cs typeface="Corbel"/>
              </a:rPr>
              <a:t>marries another, commits adultery; and whoever marries her who is divorced commits adultery</a:t>
            </a:r>
            <a:r>
              <a:rPr lang="en-US" sz="3200" b="1" dirty="0" smtClean="0">
                <a:latin typeface="Corbel"/>
                <a:cs typeface="Corbel"/>
              </a:rPr>
              <a:t>.” </a:t>
            </a:r>
            <a:r>
              <a:rPr lang="en-US" sz="3200" b="1" dirty="0" smtClean="0">
                <a:latin typeface="Corbel"/>
                <a:cs typeface="Corbel"/>
              </a:rPr>
              <a:t>Matt. </a:t>
            </a:r>
            <a:r>
              <a:rPr lang="en-US" sz="3200" b="1" dirty="0" smtClean="0">
                <a:latin typeface="Corbel"/>
                <a:cs typeface="Corbel"/>
              </a:rPr>
              <a:t>19.9</a:t>
            </a:r>
            <a:endParaRPr lang="en-US" sz="3200" b="1" dirty="0" smtClean="0">
              <a:latin typeface="Corbel"/>
              <a:cs typeface="Corbel"/>
            </a:endParaRPr>
          </a:p>
        </p:txBody>
      </p:sp>
    </p:spTree>
    <p:extLst>
      <p:ext uri="{BB962C8B-B14F-4D97-AF65-F5344CB8AC3E}">
        <p14:creationId xmlns:p14="http://schemas.microsoft.com/office/powerpoint/2010/main" val="3723733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Corbel"/>
                <a:cs typeface="Corbel"/>
              </a:rPr>
              <a:t>God’s Attitude Toward Divorce</a:t>
            </a:r>
          </a:p>
        </p:txBody>
      </p:sp>
      <p:sp>
        <p:nvSpPr>
          <p:cNvPr id="3" name="Content Placeholder 2"/>
          <p:cNvSpPr>
            <a:spLocks noGrp="1"/>
          </p:cNvSpPr>
          <p:nvPr>
            <p:ph idx="1"/>
          </p:nvPr>
        </p:nvSpPr>
        <p:spPr>
          <a:xfrm>
            <a:off x="228600" y="1600213"/>
            <a:ext cx="8686800" cy="4525963"/>
          </a:xfrm>
        </p:spPr>
        <p:txBody>
          <a:bodyPr>
            <a:normAutofit/>
          </a:bodyPr>
          <a:lstStyle/>
          <a:p>
            <a:pPr marL="57114" indent="0">
              <a:lnSpc>
                <a:spcPct val="90000"/>
              </a:lnSpc>
              <a:buNone/>
            </a:pPr>
            <a:r>
              <a:rPr lang="en-US" sz="2800" b="1" dirty="0" smtClean="0">
                <a:latin typeface="Corbel"/>
                <a:cs typeface="Corbel"/>
              </a:rPr>
              <a:t>"</a:t>
            </a:r>
            <a:r>
              <a:rPr lang="en-US" sz="2800" b="1" dirty="0">
                <a:latin typeface="Corbel"/>
                <a:cs typeface="Corbel"/>
              </a:rPr>
              <a:t>And I say to you, whoever divorces his wife, </a:t>
            </a:r>
            <a:r>
              <a:rPr lang="en-US" sz="2800" b="1" u="sng" dirty="0">
                <a:latin typeface="Corbel"/>
                <a:cs typeface="Corbel"/>
              </a:rPr>
              <a:t>except for sexual </a:t>
            </a:r>
            <a:r>
              <a:rPr lang="en-US" sz="2800" b="1" u="sng" dirty="0" smtClean="0">
                <a:latin typeface="Corbel"/>
                <a:cs typeface="Corbel"/>
              </a:rPr>
              <a:t>immorality</a:t>
            </a:r>
            <a:r>
              <a:rPr lang="en-US" sz="2800" b="1" dirty="0" smtClean="0">
                <a:latin typeface="Corbel"/>
                <a:cs typeface="Corbel"/>
              </a:rPr>
              <a:t>, and </a:t>
            </a:r>
            <a:r>
              <a:rPr lang="en-US" sz="2800" b="1" dirty="0">
                <a:latin typeface="Corbel"/>
                <a:cs typeface="Corbel"/>
              </a:rPr>
              <a:t>marries another, commits adultery; and whoever marries her who is divorced commits adultery</a:t>
            </a:r>
            <a:r>
              <a:rPr lang="en-US" sz="2800" b="1" dirty="0" smtClean="0">
                <a:latin typeface="Corbel"/>
                <a:cs typeface="Corbel"/>
              </a:rPr>
              <a:t>.” </a:t>
            </a:r>
            <a:r>
              <a:rPr lang="en-US" sz="2800" b="1" dirty="0" smtClean="0">
                <a:latin typeface="Corbel"/>
                <a:cs typeface="Corbel"/>
              </a:rPr>
              <a:t>Matt. </a:t>
            </a:r>
            <a:r>
              <a:rPr lang="en-US" sz="2800" b="1" dirty="0" smtClean="0">
                <a:latin typeface="Corbel"/>
                <a:cs typeface="Corbel"/>
              </a:rPr>
              <a:t>19.9</a:t>
            </a:r>
            <a:endParaRPr lang="en-US" sz="2800" b="1" dirty="0" smtClean="0">
              <a:latin typeface="Corbel"/>
              <a:cs typeface="Corbel"/>
            </a:endParaRPr>
          </a:p>
        </p:txBody>
      </p:sp>
      <p:grpSp>
        <p:nvGrpSpPr>
          <p:cNvPr id="11" name="Group 10"/>
          <p:cNvGrpSpPr/>
          <p:nvPr/>
        </p:nvGrpSpPr>
        <p:grpSpPr>
          <a:xfrm>
            <a:off x="792857" y="3721588"/>
            <a:ext cx="7558287" cy="2003188"/>
            <a:chOff x="685290" y="3721588"/>
            <a:chExt cx="7558287" cy="2003188"/>
          </a:xfrm>
        </p:grpSpPr>
        <p:sp>
          <p:nvSpPr>
            <p:cNvPr id="5" name="TextBox 4"/>
            <p:cNvSpPr txBox="1"/>
            <p:nvPr/>
          </p:nvSpPr>
          <p:spPr>
            <a:xfrm>
              <a:off x="6211552" y="3721588"/>
              <a:ext cx="1555124" cy="618193"/>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6" name="TextBox 5"/>
            <p:cNvSpPr txBox="1"/>
            <p:nvPr/>
          </p:nvSpPr>
          <p:spPr>
            <a:xfrm>
              <a:off x="913380" y="3721588"/>
              <a:ext cx="2255147" cy="618193"/>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7" name="TextBox 6"/>
            <p:cNvSpPr txBox="1"/>
            <p:nvPr/>
          </p:nvSpPr>
          <p:spPr>
            <a:xfrm>
              <a:off x="5579131" y="4352901"/>
              <a:ext cx="2664446" cy="833217"/>
            </a:xfrm>
            <a:prstGeom prst="rect">
              <a:avLst/>
            </a:prstGeom>
            <a:noFill/>
          </p:spPr>
          <p:txBody>
            <a:bodyPr wrap="square" rtlCol="0">
              <a:spAutoFit/>
            </a:bodyPr>
            <a:lstStyle/>
            <a:p>
              <a:pPr algn="ctr"/>
              <a:r>
                <a:rPr lang="en-US" sz="2800" b="1" dirty="0" smtClean="0">
                  <a:latin typeface="Corbel"/>
                  <a:cs typeface="Corbel"/>
                </a:rPr>
                <a:t>Unmarried / </a:t>
              </a:r>
            </a:p>
            <a:p>
              <a:pPr algn="ctr"/>
              <a:r>
                <a:rPr lang="en-US" sz="2800" b="1" dirty="0" smtClean="0">
                  <a:latin typeface="Corbel"/>
                  <a:cs typeface="Corbel"/>
                </a:rPr>
                <a:t>Bound to Sally</a:t>
              </a:r>
              <a:endParaRPr lang="en-US" sz="2800" b="1" dirty="0">
                <a:latin typeface="Corbel"/>
                <a:cs typeface="Corbel"/>
              </a:endParaRPr>
            </a:p>
          </p:txBody>
        </p:sp>
        <p:sp>
          <p:nvSpPr>
            <p:cNvPr id="8" name="TextBox 7"/>
            <p:cNvSpPr txBox="1"/>
            <p:nvPr/>
          </p:nvSpPr>
          <p:spPr>
            <a:xfrm>
              <a:off x="685290" y="4339781"/>
              <a:ext cx="2664446" cy="1384995"/>
            </a:xfrm>
            <a:prstGeom prst="rect">
              <a:avLst/>
            </a:prstGeom>
            <a:noFill/>
          </p:spPr>
          <p:txBody>
            <a:bodyPr wrap="square" rtlCol="0">
              <a:spAutoFit/>
            </a:bodyPr>
            <a:lstStyle/>
            <a:p>
              <a:pPr algn="ctr"/>
              <a:r>
                <a:rPr lang="en-US" sz="2800" b="1" dirty="0" smtClean="0">
                  <a:latin typeface="Corbel"/>
                  <a:cs typeface="Corbel"/>
                </a:rPr>
                <a:t>Divorces Bob / Remarries Bill / </a:t>
              </a:r>
            </a:p>
            <a:p>
              <a:pPr algn="ctr"/>
              <a:r>
                <a:rPr lang="en-US" sz="2800" b="1" dirty="0" smtClean="0">
                  <a:latin typeface="Corbel"/>
                  <a:cs typeface="Corbel"/>
                </a:rPr>
                <a:t>Bound to Bob</a:t>
              </a:r>
              <a:endParaRPr lang="en-US" sz="2800" b="1" dirty="0">
                <a:latin typeface="Corbel"/>
                <a:cs typeface="Corbel"/>
              </a:endParaRPr>
            </a:p>
          </p:txBody>
        </p:sp>
      </p:grpSp>
    </p:spTree>
    <p:extLst>
      <p:ext uri="{BB962C8B-B14F-4D97-AF65-F5344CB8AC3E}">
        <p14:creationId xmlns:p14="http://schemas.microsoft.com/office/powerpoint/2010/main" val="15526822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Corbel"/>
                <a:cs typeface="Corbel"/>
              </a:rPr>
              <a:t>God’s Attitude Toward Divorce</a:t>
            </a:r>
          </a:p>
        </p:txBody>
      </p:sp>
      <p:sp>
        <p:nvSpPr>
          <p:cNvPr id="3" name="Content Placeholder 2"/>
          <p:cNvSpPr>
            <a:spLocks noGrp="1"/>
          </p:cNvSpPr>
          <p:nvPr>
            <p:ph idx="1"/>
          </p:nvPr>
        </p:nvSpPr>
        <p:spPr>
          <a:xfrm>
            <a:off x="228600" y="1600213"/>
            <a:ext cx="8686800" cy="4525963"/>
          </a:xfrm>
        </p:spPr>
        <p:txBody>
          <a:bodyPr>
            <a:noAutofit/>
          </a:bodyPr>
          <a:lstStyle/>
          <a:p>
            <a:pPr marL="0" indent="0">
              <a:lnSpc>
                <a:spcPct val="90000"/>
              </a:lnSpc>
              <a:spcBef>
                <a:spcPts val="0"/>
              </a:spcBef>
              <a:buNone/>
            </a:pPr>
            <a:r>
              <a:rPr lang="en-US" b="1" dirty="0">
                <a:latin typeface="Corbel"/>
                <a:cs typeface="Corbel"/>
              </a:rPr>
              <a:t>One who divorces his / her spouse for fornication and marries another is not guilty of </a:t>
            </a:r>
            <a:r>
              <a:rPr lang="en-US" b="1" dirty="0" smtClean="0">
                <a:latin typeface="Corbel"/>
                <a:cs typeface="Corbel"/>
              </a:rPr>
              <a:t>adultery.</a:t>
            </a:r>
            <a:endParaRPr lang="en-US" b="1" dirty="0">
              <a:latin typeface="Corbel"/>
              <a:cs typeface="Corbel"/>
            </a:endParaRPr>
          </a:p>
          <a:p>
            <a:pPr marL="456895" lvl="1" indent="0">
              <a:lnSpc>
                <a:spcPct val="90000"/>
              </a:lnSpc>
              <a:spcBef>
                <a:spcPts val="0"/>
              </a:spcBef>
              <a:buNone/>
            </a:pPr>
            <a:endParaRPr lang="en-US" sz="3200" b="1" dirty="0" smtClean="0">
              <a:latin typeface="Corbel"/>
              <a:cs typeface="Corbel"/>
            </a:endParaRPr>
          </a:p>
          <a:p>
            <a:pPr marL="456895" lvl="1" indent="0">
              <a:lnSpc>
                <a:spcPct val="90000"/>
              </a:lnSpc>
              <a:spcBef>
                <a:spcPts val="0"/>
              </a:spcBef>
              <a:buNone/>
            </a:pPr>
            <a:r>
              <a:rPr lang="en-US" sz="3200" b="1" dirty="0">
                <a:latin typeface="Corbel"/>
                <a:cs typeface="Corbel"/>
              </a:rPr>
              <a:t>“And I say to you, </a:t>
            </a:r>
            <a:r>
              <a:rPr lang="en-US" sz="3200" b="1" u="sng" dirty="0">
                <a:latin typeface="Corbel"/>
                <a:cs typeface="Corbel"/>
              </a:rPr>
              <a:t>whoever divorces his wife, except for sexual immorality</a:t>
            </a:r>
            <a:r>
              <a:rPr lang="en-US" sz="3200" b="1" dirty="0" smtClean="0">
                <a:latin typeface="Corbel"/>
                <a:cs typeface="Corbel"/>
              </a:rPr>
              <a:t>,</a:t>
            </a:r>
            <a:r>
              <a:rPr lang="en-US" sz="3200" b="1" dirty="0">
                <a:latin typeface="Corbel"/>
                <a:cs typeface="Corbel"/>
              </a:rPr>
              <a:t> </a:t>
            </a:r>
            <a:r>
              <a:rPr lang="en-US" sz="3200" b="1" dirty="0" smtClean="0">
                <a:latin typeface="Corbel"/>
                <a:cs typeface="Corbel"/>
              </a:rPr>
              <a:t>and </a:t>
            </a:r>
            <a:r>
              <a:rPr lang="en-US" sz="3200" b="1" dirty="0">
                <a:latin typeface="Corbel"/>
                <a:cs typeface="Corbel"/>
              </a:rPr>
              <a:t>marries another, commits adultery; and whoever marries her who is divorced commits adultery.</a:t>
            </a:r>
            <a:r>
              <a:rPr lang="en-US" sz="3200" b="1" dirty="0" smtClean="0">
                <a:latin typeface="Corbel"/>
                <a:cs typeface="Corbel"/>
              </a:rPr>
              <a:t>” Matt</a:t>
            </a:r>
            <a:r>
              <a:rPr lang="en-US" sz="3200" b="1" dirty="0" smtClean="0">
                <a:latin typeface="Corbel"/>
                <a:cs typeface="Corbel"/>
              </a:rPr>
              <a:t>. 19.9</a:t>
            </a:r>
          </a:p>
          <a:p>
            <a:pPr marL="456895" lvl="1" indent="0">
              <a:lnSpc>
                <a:spcPct val="90000"/>
              </a:lnSpc>
              <a:spcBef>
                <a:spcPts val="0"/>
              </a:spcBef>
              <a:buNone/>
            </a:pPr>
            <a:endParaRPr lang="en-US" sz="3200" b="1" dirty="0">
              <a:latin typeface="Corbel"/>
              <a:cs typeface="Corbel"/>
            </a:endParaRPr>
          </a:p>
          <a:p>
            <a:pPr marL="456895" lvl="1" indent="0">
              <a:lnSpc>
                <a:spcPct val="90000"/>
              </a:lnSpc>
              <a:spcBef>
                <a:spcPts val="0"/>
              </a:spcBef>
              <a:buNone/>
            </a:pPr>
            <a:r>
              <a:rPr lang="en-US" sz="3200" b="1" dirty="0">
                <a:solidFill>
                  <a:schemeClr val="tx1"/>
                </a:solidFill>
                <a:latin typeface="Corbel"/>
                <a:cs typeface="Corbel"/>
              </a:rPr>
              <a:t>A divinely given rule can only be negated by a divinely given exception</a:t>
            </a:r>
            <a:r>
              <a:rPr lang="en-US" sz="3200" b="1" dirty="0" smtClean="0">
                <a:solidFill>
                  <a:schemeClr val="tx1"/>
                </a:solidFill>
                <a:latin typeface="Corbel"/>
                <a:cs typeface="Corbel"/>
              </a:rPr>
              <a:t>.</a:t>
            </a:r>
            <a:endParaRPr lang="en-US" sz="3200" b="1" dirty="0">
              <a:latin typeface="Corbel"/>
              <a:cs typeface="Corbel"/>
            </a:endParaRPr>
          </a:p>
        </p:txBody>
      </p:sp>
    </p:spTree>
    <p:extLst>
      <p:ext uri="{BB962C8B-B14F-4D97-AF65-F5344CB8AC3E}">
        <p14:creationId xmlns:p14="http://schemas.microsoft.com/office/powerpoint/2010/main" val="3874346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Corbel"/>
                <a:cs typeface="Corbel"/>
              </a:rPr>
              <a:t>God’s Attitude Toward Divorce</a:t>
            </a:r>
          </a:p>
        </p:txBody>
      </p:sp>
      <p:sp>
        <p:nvSpPr>
          <p:cNvPr id="3" name="Content Placeholder 2"/>
          <p:cNvSpPr>
            <a:spLocks noGrp="1"/>
          </p:cNvSpPr>
          <p:nvPr>
            <p:ph idx="1"/>
          </p:nvPr>
        </p:nvSpPr>
        <p:spPr>
          <a:xfrm>
            <a:off x="228600" y="1600213"/>
            <a:ext cx="8686800" cy="4525963"/>
          </a:xfrm>
        </p:spPr>
        <p:txBody>
          <a:bodyPr>
            <a:noAutofit/>
          </a:bodyPr>
          <a:lstStyle/>
          <a:p>
            <a:pPr marL="57114" indent="0">
              <a:lnSpc>
                <a:spcPct val="90000"/>
              </a:lnSpc>
              <a:spcBef>
                <a:spcPts val="0"/>
              </a:spcBef>
              <a:buNone/>
            </a:pPr>
            <a:r>
              <a:rPr lang="en-US" b="1" dirty="0" smtClean="0">
                <a:latin typeface="Corbel"/>
                <a:cs typeface="Corbel"/>
              </a:rPr>
              <a:t>“</a:t>
            </a:r>
            <a:r>
              <a:rPr lang="en-US" b="1" dirty="0">
                <a:latin typeface="Corbel"/>
                <a:cs typeface="Corbel"/>
              </a:rPr>
              <a:t>And I say to you, </a:t>
            </a:r>
            <a:r>
              <a:rPr lang="en-US" b="1" u="sng" dirty="0">
                <a:latin typeface="Corbel"/>
                <a:cs typeface="Corbel"/>
              </a:rPr>
              <a:t>whoever divorces his wife, except for sexual immorality</a:t>
            </a:r>
            <a:r>
              <a:rPr lang="en-US" b="1" dirty="0" smtClean="0">
                <a:latin typeface="Corbel"/>
                <a:cs typeface="Corbel"/>
              </a:rPr>
              <a:t>,</a:t>
            </a:r>
            <a:r>
              <a:rPr lang="en-US" b="1" dirty="0">
                <a:latin typeface="Corbel"/>
                <a:cs typeface="Corbel"/>
              </a:rPr>
              <a:t> </a:t>
            </a:r>
            <a:r>
              <a:rPr lang="en-US" b="1" dirty="0" smtClean="0">
                <a:latin typeface="Corbel"/>
                <a:cs typeface="Corbel"/>
              </a:rPr>
              <a:t>and </a:t>
            </a:r>
            <a:r>
              <a:rPr lang="en-US" b="1" dirty="0">
                <a:latin typeface="Corbel"/>
                <a:cs typeface="Corbel"/>
              </a:rPr>
              <a:t>marries another, commits adultery; and whoever marries her who is divorced commits adultery.</a:t>
            </a:r>
            <a:r>
              <a:rPr lang="en-US" b="1" dirty="0" smtClean="0">
                <a:latin typeface="Corbel"/>
                <a:cs typeface="Corbel"/>
              </a:rPr>
              <a:t>” Matt</a:t>
            </a:r>
            <a:r>
              <a:rPr lang="en-US" b="1" dirty="0" smtClean="0">
                <a:latin typeface="Corbel"/>
                <a:cs typeface="Corbel"/>
              </a:rPr>
              <a:t>. </a:t>
            </a:r>
            <a:r>
              <a:rPr lang="en-US" b="1" dirty="0" smtClean="0">
                <a:latin typeface="Corbel"/>
                <a:cs typeface="Corbel"/>
              </a:rPr>
              <a:t>19.9</a:t>
            </a:r>
            <a:endParaRPr lang="en-US" b="1" dirty="0" smtClean="0">
              <a:latin typeface="Corbel"/>
              <a:cs typeface="Corbel"/>
            </a:endParaRPr>
          </a:p>
        </p:txBody>
      </p:sp>
      <p:grpSp>
        <p:nvGrpSpPr>
          <p:cNvPr id="9" name="Group 8"/>
          <p:cNvGrpSpPr/>
          <p:nvPr/>
        </p:nvGrpSpPr>
        <p:grpSpPr>
          <a:xfrm>
            <a:off x="792857" y="4088981"/>
            <a:ext cx="7558287" cy="2434075"/>
            <a:chOff x="792857" y="4088981"/>
            <a:chExt cx="7558287" cy="2434075"/>
          </a:xfrm>
        </p:grpSpPr>
        <p:sp>
          <p:nvSpPr>
            <p:cNvPr id="5" name="TextBox 4"/>
            <p:cNvSpPr txBox="1"/>
            <p:nvPr/>
          </p:nvSpPr>
          <p:spPr>
            <a:xfrm>
              <a:off x="6319119" y="4088981"/>
              <a:ext cx="1555124" cy="618193"/>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6" name="TextBox 5"/>
            <p:cNvSpPr txBox="1"/>
            <p:nvPr/>
          </p:nvSpPr>
          <p:spPr>
            <a:xfrm>
              <a:off x="1020947" y="4088981"/>
              <a:ext cx="2255147" cy="618193"/>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7" name="TextBox 6"/>
            <p:cNvSpPr txBox="1"/>
            <p:nvPr/>
          </p:nvSpPr>
          <p:spPr>
            <a:xfrm>
              <a:off x="5921436" y="4720294"/>
              <a:ext cx="2429708" cy="1384995"/>
            </a:xfrm>
            <a:prstGeom prst="rect">
              <a:avLst/>
            </a:prstGeom>
            <a:noFill/>
          </p:spPr>
          <p:txBody>
            <a:bodyPr wrap="square" rtlCol="0">
              <a:spAutoFit/>
            </a:bodyPr>
            <a:lstStyle/>
            <a:p>
              <a:pPr algn="ctr"/>
              <a:r>
                <a:rPr lang="en-US" sz="2800" b="1" dirty="0" smtClean="0">
                  <a:latin typeface="Corbel"/>
                  <a:cs typeface="Corbel"/>
                </a:rPr>
                <a:t>Committed fornication with Sue</a:t>
              </a:r>
            </a:p>
          </p:txBody>
        </p:sp>
        <p:sp>
          <p:nvSpPr>
            <p:cNvPr id="8" name="TextBox 7"/>
            <p:cNvSpPr txBox="1"/>
            <p:nvPr/>
          </p:nvSpPr>
          <p:spPr>
            <a:xfrm>
              <a:off x="792857" y="4707174"/>
              <a:ext cx="2664446" cy="1815882"/>
            </a:xfrm>
            <a:prstGeom prst="rect">
              <a:avLst/>
            </a:prstGeom>
            <a:noFill/>
          </p:spPr>
          <p:txBody>
            <a:bodyPr wrap="square" rtlCol="0">
              <a:spAutoFit/>
            </a:bodyPr>
            <a:lstStyle/>
            <a:p>
              <a:pPr algn="ctr"/>
              <a:r>
                <a:rPr lang="en-US" sz="2800" b="1" dirty="0" smtClean="0">
                  <a:latin typeface="Corbel"/>
                  <a:cs typeface="Corbel"/>
                </a:rPr>
                <a:t>Divorces Bob / No longer bound to Bob / Remarries Bill</a:t>
              </a:r>
              <a:endParaRPr lang="en-US" sz="2800" b="1" dirty="0">
                <a:latin typeface="Corbel"/>
                <a:cs typeface="Corbel"/>
              </a:endParaRPr>
            </a:p>
          </p:txBody>
        </p:sp>
      </p:grpSp>
    </p:spTree>
    <p:extLst>
      <p:ext uri="{BB962C8B-B14F-4D97-AF65-F5344CB8AC3E}">
        <p14:creationId xmlns:p14="http://schemas.microsoft.com/office/powerpoint/2010/main" val="19728058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Corbel"/>
                <a:cs typeface="Corbel"/>
              </a:rPr>
              <a:t>Sound Familiar?</a:t>
            </a:r>
            <a:endParaRPr lang="en-US" b="1" dirty="0">
              <a:latin typeface="Corbel"/>
              <a:cs typeface="Corbel"/>
            </a:endParaRPr>
          </a:p>
        </p:txBody>
      </p:sp>
      <p:sp>
        <p:nvSpPr>
          <p:cNvPr id="3" name="Content Placeholder 2"/>
          <p:cNvSpPr>
            <a:spLocks noGrp="1"/>
          </p:cNvSpPr>
          <p:nvPr>
            <p:ph idx="1"/>
          </p:nvPr>
        </p:nvSpPr>
        <p:spPr>
          <a:xfrm>
            <a:off x="228600" y="1600213"/>
            <a:ext cx="8686800" cy="5257787"/>
          </a:xfrm>
        </p:spPr>
        <p:txBody>
          <a:bodyPr>
            <a:noAutofit/>
          </a:bodyPr>
          <a:lstStyle/>
          <a:p>
            <a:pPr marL="0" indent="0">
              <a:lnSpc>
                <a:spcPts val="4300"/>
              </a:lnSpc>
              <a:spcBef>
                <a:spcPts val="0"/>
              </a:spcBef>
              <a:buNone/>
            </a:pPr>
            <a:r>
              <a:rPr lang="en-US" sz="3000" b="1" dirty="0">
                <a:latin typeface="Corbel"/>
                <a:cs typeface="Corbel"/>
              </a:rPr>
              <a:t>Methodist Creed Book, </a:t>
            </a:r>
            <a:r>
              <a:rPr lang="en-US" sz="3000" b="1" dirty="0" smtClean="0">
                <a:latin typeface="Corbel"/>
                <a:cs typeface="Corbel"/>
              </a:rPr>
              <a:t>1896.  </a:t>
            </a:r>
            <a:r>
              <a:rPr lang="en-US" sz="3000" b="1" dirty="0">
                <a:latin typeface="Corbel"/>
                <a:cs typeface="Corbel"/>
              </a:rPr>
              <a:t>No divorce, except for adultery, shall be regarded by the Church as lawful; and no Minister shall solemnize marriage in any case where there is a divorced wife or husband living; but this rule shall not be applied to the innocent party to a divorce for the cause of adultery ….  (The Doctrines and Discipline of the Methodist Episcopal </a:t>
            </a:r>
            <a:r>
              <a:rPr lang="en-US" sz="3000" b="1" dirty="0" smtClean="0">
                <a:latin typeface="Corbel"/>
                <a:cs typeface="Corbel"/>
              </a:rPr>
              <a:t>Church</a:t>
            </a:r>
            <a:r>
              <a:rPr lang="en-US" sz="3000" b="1" dirty="0" smtClean="0">
                <a:latin typeface="Corbel"/>
                <a:cs typeface="Corbel"/>
              </a:rPr>
              <a:t>)</a:t>
            </a:r>
            <a:endParaRPr lang="en-US" sz="3000" b="1" dirty="0" smtClean="0">
              <a:latin typeface="Corbel"/>
              <a:cs typeface="Corbel"/>
            </a:endParaRPr>
          </a:p>
        </p:txBody>
      </p:sp>
    </p:spTree>
    <p:extLst>
      <p:ext uri="{BB962C8B-B14F-4D97-AF65-F5344CB8AC3E}">
        <p14:creationId xmlns:p14="http://schemas.microsoft.com/office/powerpoint/2010/main" val="15809257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Corbel"/>
                <a:cs typeface="Corbel"/>
              </a:rPr>
              <a:t>God’s Attitude Toward Divorce</a:t>
            </a:r>
          </a:p>
        </p:txBody>
      </p:sp>
      <p:sp>
        <p:nvSpPr>
          <p:cNvPr id="3" name="Content Placeholder 2"/>
          <p:cNvSpPr>
            <a:spLocks noGrp="1"/>
          </p:cNvSpPr>
          <p:nvPr>
            <p:ph idx="1"/>
          </p:nvPr>
        </p:nvSpPr>
        <p:spPr>
          <a:xfrm>
            <a:off x="228600" y="1600213"/>
            <a:ext cx="8686800" cy="5257787"/>
          </a:xfrm>
        </p:spPr>
        <p:txBody>
          <a:bodyPr>
            <a:noAutofit/>
          </a:bodyPr>
          <a:lstStyle/>
          <a:p>
            <a:pPr marL="0" indent="0">
              <a:lnSpc>
                <a:spcPct val="90000"/>
              </a:lnSpc>
              <a:buNone/>
            </a:pPr>
            <a:r>
              <a:rPr lang="en-US" sz="3000" b="1" dirty="0">
                <a:latin typeface="Corbel"/>
                <a:cs typeface="Corbel"/>
              </a:rPr>
              <a:t>One who is divorced by his / her spouse and marries another is guilty of </a:t>
            </a:r>
            <a:r>
              <a:rPr lang="en-US" sz="3000" b="1" dirty="0" smtClean="0">
                <a:latin typeface="Corbel"/>
                <a:cs typeface="Corbel"/>
              </a:rPr>
              <a:t>adultery.</a:t>
            </a:r>
            <a:endParaRPr lang="en-US" sz="3000" b="1" dirty="0">
              <a:latin typeface="Corbel"/>
              <a:cs typeface="Corbel"/>
            </a:endParaRPr>
          </a:p>
          <a:p>
            <a:pPr marL="456895" lvl="1" indent="0">
              <a:lnSpc>
                <a:spcPct val="90000"/>
              </a:lnSpc>
              <a:buNone/>
            </a:pPr>
            <a:r>
              <a:rPr lang="en-US" sz="3000" b="1" dirty="0" smtClean="0">
                <a:latin typeface="Corbel"/>
                <a:cs typeface="Corbel"/>
              </a:rPr>
              <a:t>“...and whoever marries her who is divorced commits adultery.” Matt. 19.9b</a:t>
            </a:r>
          </a:p>
          <a:p>
            <a:pPr marL="456895" lvl="1" indent="0">
              <a:lnSpc>
                <a:spcPct val="90000"/>
              </a:lnSpc>
              <a:buNone/>
            </a:pPr>
            <a:endParaRPr lang="en-US" sz="3000" b="1" dirty="0" smtClean="0">
              <a:latin typeface="Corbel"/>
              <a:cs typeface="Corbel"/>
            </a:endParaRPr>
          </a:p>
          <a:p>
            <a:pPr marL="456895" lvl="1" indent="0">
              <a:lnSpc>
                <a:spcPct val="90000"/>
              </a:lnSpc>
              <a:buNone/>
            </a:pPr>
            <a:r>
              <a:rPr lang="en-US" sz="3000" b="1" dirty="0" smtClean="0">
                <a:latin typeface="Corbel"/>
                <a:cs typeface="Corbel"/>
              </a:rPr>
              <a:t>“...and whoever marries a woman who is divorced commits adultery.” Matt. 5.32b</a:t>
            </a:r>
          </a:p>
          <a:p>
            <a:pPr marL="456895" lvl="1" indent="0">
              <a:lnSpc>
                <a:spcPct val="90000"/>
              </a:lnSpc>
              <a:buNone/>
            </a:pPr>
            <a:endParaRPr lang="en-US" sz="3000" b="1" dirty="0" smtClean="0">
              <a:latin typeface="Corbel"/>
              <a:cs typeface="Corbel"/>
            </a:endParaRPr>
          </a:p>
          <a:p>
            <a:pPr marL="456895" lvl="1" indent="0">
              <a:lnSpc>
                <a:spcPct val="90000"/>
              </a:lnSpc>
              <a:buNone/>
            </a:pPr>
            <a:r>
              <a:rPr lang="en-US" sz="3000" b="1" dirty="0" smtClean="0">
                <a:latin typeface="Corbel"/>
                <a:cs typeface="Corbel"/>
              </a:rPr>
              <a:t>“...and whoever marries her who is divorced from her husband commits adultery.” Luke 16.18b</a:t>
            </a:r>
          </a:p>
        </p:txBody>
      </p:sp>
    </p:spTree>
    <p:extLst>
      <p:ext uri="{BB962C8B-B14F-4D97-AF65-F5344CB8AC3E}">
        <p14:creationId xmlns:p14="http://schemas.microsoft.com/office/powerpoint/2010/main" val="1957940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Corbel"/>
                <a:cs typeface="Corbel"/>
              </a:rPr>
              <a:t>Biblical Truths</a:t>
            </a:r>
            <a:endParaRPr lang="en-US" b="1" dirty="0">
              <a:latin typeface="Corbel"/>
              <a:cs typeface="Corbel"/>
            </a:endParaRPr>
          </a:p>
        </p:txBody>
      </p:sp>
      <p:sp>
        <p:nvSpPr>
          <p:cNvPr id="3" name="Content Placeholder 2"/>
          <p:cNvSpPr>
            <a:spLocks noGrp="1"/>
          </p:cNvSpPr>
          <p:nvPr>
            <p:ph idx="1"/>
          </p:nvPr>
        </p:nvSpPr>
        <p:spPr>
          <a:xfrm>
            <a:off x="228600" y="1859975"/>
            <a:ext cx="8686800" cy="4703729"/>
          </a:xfrm>
        </p:spPr>
        <p:txBody>
          <a:bodyPr>
            <a:noAutofit/>
          </a:bodyPr>
          <a:lstStyle/>
          <a:p>
            <a:pPr marL="0" indent="0">
              <a:spcBef>
                <a:spcPts val="0"/>
              </a:spcBef>
              <a:buNone/>
            </a:pPr>
            <a:r>
              <a:rPr lang="en-US" sz="2800" b="1" dirty="0" smtClean="0">
                <a:latin typeface="Corbel"/>
                <a:cs typeface="Corbel"/>
              </a:rPr>
              <a:t>Many folks today do not read &amp; understand God’s law on marriage!</a:t>
            </a:r>
          </a:p>
          <a:p>
            <a:pPr marL="0" indent="0">
              <a:spcBef>
                <a:spcPts val="0"/>
              </a:spcBef>
              <a:buNone/>
            </a:pPr>
            <a:endParaRPr lang="en-US" sz="2800" b="1" dirty="0">
              <a:latin typeface="Corbel"/>
              <a:cs typeface="Corbel"/>
            </a:endParaRPr>
          </a:p>
          <a:p>
            <a:pPr marL="0" indent="0">
              <a:spcBef>
                <a:spcPts val="0"/>
              </a:spcBef>
              <a:buNone/>
            </a:pPr>
            <a:r>
              <a:rPr lang="en-US" sz="2800" b="1" dirty="0">
                <a:latin typeface="Corbel"/>
                <a:cs typeface="Corbel"/>
              </a:rPr>
              <a:t>Though ignorant of His law, they are still accountable to His word!</a:t>
            </a:r>
          </a:p>
          <a:p>
            <a:pPr marL="0" indent="0">
              <a:spcBef>
                <a:spcPts val="0"/>
              </a:spcBef>
              <a:buNone/>
            </a:pPr>
            <a:endParaRPr lang="en-US" sz="2800" b="1" dirty="0">
              <a:latin typeface="Corbel"/>
              <a:cs typeface="Corbel"/>
            </a:endParaRPr>
          </a:p>
          <a:p>
            <a:pPr marL="0" indent="0">
              <a:spcBef>
                <a:spcPts val="0"/>
              </a:spcBef>
              <a:buNone/>
            </a:pPr>
            <a:r>
              <a:rPr lang="en-US" sz="2800" b="1" dirty="0">
                <a:latin typeface="Corbel"/>
                <a:cs typeface="Corbel"/>
              </a:rPr>
              <a:t>We do </a:t>
            </a:r>
            <a:r>
              <a:rPr lang="en-US" sz="2800" b="1" u="sng" dirty="0">
                <a:latin typeface="Corbel"/>
                <a:cs typeface="Corbel"/>
              </a:rPr>
              <a:t>not</a:t>
            </a:r>
            <a:r>
              <a:rPr lang="en-US" sz="2800" b="1" dirty="0">
                <a:latin typeface="Corbel"/>
                <a:cs typeface="Corbel"/>
              </a:rPr>
              <a:t> have the right to </a:t>
            </a:r>
            <a:r>
              <a:rPr lang="en-US" sz="2800" b="1" dirty="0" smtClean="0">
                <a:latin typeface="Corbel"/>
                <a:cs typeface="Corbel"/>
              </a:rPr>
              <a:t>M, D, &amp; R </a:t>
            </a:r>
            <a:r>
              <a:rPr lang="en-US" sz="2800" b="1" dirty="0">
                <a:latin typeface="Corbel"/>
                <a:cs typeface="Corbel"/>
              </a:rPr>
              <a:t>at our will</a:t>
            </a:r>
            <a:r>
              <a:rPr lang="en-US" sz="2800" b="1" dirty="0" smtClean="0">
                <a:latin typeface="Corbel"/>
                <a:cs typeface="Corbel"/>
              </a:rPr>
              <a:t>.</a:t>
            </a:r>
          </a:p>
          <a:p>
            <a:pPr marL="0" indent="0">
              <a:spcBef>
                <a:spcPts val="0"/>
              </a:spcBef>
              <a:buNone/>
            </a:pPr>
            <a:endParaRPr lang="en-US" sz="2800" b="1" dirty="0" smtClean="0">
              <a:latin typeface="Corbel"/>
              <a:cs typeface="Corbel"/>
            </a:endParaRPr>
          </a:p>
          <a:p>
            <a:pPr marL="0" indent="0">
              <a:spcBef>
                <a:spcPts val="0"/>
              </a:spcBef>
              <a:buNone/>
            </a:pPr>
            <a:r>
              <a:rPr lang="en-US" sz="2800" b="1" dirty="0" smtClean="0">
                <a:latin typeface="Corbel"/>
                <a:cs typeface="Corbel"/>
              </a:rPr>
              <a:t>While some have no scriptural right to be married, others have no scriptural right to be divorced.</a:t>
            </a:r>
          </a:p>
        </p:txBody>
      </p:sp>
    </p:spTree>
    <p:extLst>
      <p:ext uri="{BB962C8B-B14F-4D97-AF65-F5344CB8AC3E}">
        <p14:creationId xmlns:p14="http://schemas.microsoft.com/office/powerpoint/2010/main" val="2252952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Corbel"/>
                <a:cs typeface="Corbel"/>
              </a:rPr>
              <a:t>God’s Attitude Toward Divorce</a:t>
            </a:r>
          </a:p>
        </p:txBody>
      </p:sp>
      <p:sp>
        <p:nvSpPr>
          <p:cNvPr id="3" name="Content Placeholder 2"/>
          <p:cNvSpPr>
            <a:spLocks noGrp="1"/>
          </p:cNvSpPr>
          <p:nvPr>
            <p:ph idx="1"/>
          </p:nvPr>
        </p:nvSpPr>
        <p:spPr>
          <a:xfrm>
            <a:off x="228600" y="1600213"/>
            <a:ext cx="8686800" cy="5257787"/>
          </a:xfrm>
        </p:spPr>
        <p:txBody>
          <a:bodyPr>
            <a:noAutofit/>
          </a:bodyPr>
          <a:lstStyle/>
          <a:p>
            <a:pPr marL="57114" indent="0">
              <a:lnSpc>
                <a:spcPct val="90000"/>
              </a:lnSpc>
              <a:buNone/>
            </a:pPr>
            <a:r>
              <a:rPr lang="en-US" sz="3400" b="1" dirty="0" smtClean="0">
                <a:latin typeface="Corbel"/>
                <a:cs typeface="Corbel"/>
              </a:rPr>
              <a:t>“</a:t>
            </a:r>
            <a:r>
              <a:rPr lang="en-US" sz="3400" b="1" dirty="0" smtClean="0">
                <a:latin typeface="Corbel"/>
                <a:cs typeface="Corbel"/>
              </a:rPr>
              <a:t>...and whoever marries her who is divorced from her husband commits adultery.” Luke </a:t>
            </a:r>
            <a:r>
              <a:rPr lang="en-US" sz="3400" b="1" dirty="0" smtClean="0">
                <a:latin typeface="Corbel"/>
                <a:cs typeface="Corbel"/>
              </a:rPr>
              <a:t>16.18b</a:t>
            </a:r>
          </a:p>
          <a:p>
            <a:pPr marL="57114" indent="0">
              <a:lnSpc>
                <a:spcPct val="90000"/>
              </a:lnSpc>
              <a:buNone/>
            </a:pPr>
            <a:endParaRPr lang="en-US" sz="3400" b="1" dirty="0">
              <a:latin typeface="Corbel"/>
              <a:cs typeface="Corbel"/>
            </a:endParaRPr>
          </a:p>
          <a:p>
            <a:pPr marL="57114" indent="0">
              <a:lnSpc>
                <a:spcPct val="90000"/>
              </a:lnSpc>
              <a:buNone/>
            </a:pPr>
            <a:endParaRPr lang="en-US" sz="3400" b="1" dirty="0" smtClean="0">
              <a:latin typeface="Corbel"/>
              <a:cs typeface="Corbel"/>
            </a:endParaRPr>
          </a:p>
        </p:txBody>
      </p:sp>
      <p:sp>
        <p:nvSpPr>
          <p:cNvPr id="5" name="TextBox 4"/>
          <p:cNvSpPr txBox="1"/>
          <p:nvPr/>
        </p:nvSpPr>
        <p:spPr>
          <a:xfrm>
            <a:off x="6319119" y="3503256"/>
            <a:ext cx="1555124" cy="618193"/>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6" name="TextBox 5"/>
          <p:cNvSpPr txBox="1"/>
          <p:nvPr/>
        </p:nvSpPr>
        <p:spPr>
          <a:xfrm>
            <a:off x="1020947" y="3503256"/>
            <a:ext cx="2255147" cy="618193"/>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7" name="TextBox 6"/>
          <p:cNvSpPr txBox="1"/>
          <p:nvPr/>
        </p:nvSpPr>
        <p:spPr>
          <a:xfrm>
            <a:off x="5624539" y="4134569"/>
            <a:ext cx="2765364" cy="2246769"/>
          </a:xfrm>
          <a:prstGeom prst="rect">
            <a:avLst/>
          </a:prstGeom>
          <a:noFill/>
        </p:spPr>
        <p:txBody>
          <a:bodyPr wrap="square" rtlCol="0">
            <a:spAutoFit/>
          </a:bodyPr>
          <a:lstStyle/>
          <a:p>
            <a:pPr algn="ctr"/>
            <a:r>
              <a:rPr lang="en-US" sz="2800" b="1" dirty="0" smtClean="0">
                <a:latin typeface="Corbel"/>
                <a:cs typeface="Corbel"/>
              </a:rPr>
              <a:t>Committed fornication with Sue / Remarries Jill / Both in adultery</a:t>
            </a:r>
          </a:p>
        </p:txBody>
      </p:sp>
      <p:sp>
        <p:nvSpPr>
          <p:cNvPr id="8" name="TextBox 7"/>
          <p:cNvSpPr txBox="1"/>
          <p:nvPr/>
        </p:nvSpPr>
        <p:spPr>
          <a:xfrm>
            <a:off x="792857" y="4121449"/>
            <a:ext cx="2664446" cy="1815882"/>
          </a:xfrm>
          <a:prstGeom prst="rect">
            <a:avLst/>
          </a:prstGeom>
          <a:noFill/>
        </p:spPr>
        <p:txBody>
          <a:bodyPr wrap="square" rtlCol="0">
            <a:spAutoFit/>
          </a:bodyPr>
          <a:lstStyle/>
          <a:p>
            <a:pPr algn="ctr"/>
            <a:r>
              <a:rPr lang="en-US" sz="2800" b="1" dirty="0" smtClean="0">
                <a:latin typeface="Corbel"/>
                <a:cs typeface="Corbel"/>
              </a:rPr>
              <a:t>Divorces Bob / No longer bound to Bob / Remarries Bill</a:t>
            </a:r>
            <a:endParaRPr lang="en-US" sz="2800" b="1" dirty="0">
              <a:latin typeface="Corbel"/>
              <a:cs typeface="Corbel"/>
            </a:endParaRPr>
          </a:p>
        </p:txBody>
      </p:sp>
    </p:spTree>
    <p:extLst>
      <p:ext uri="{BB962C8B-B14F-4D97-AF65-F5344CB8AC3E}">
        <p14:creationId xmlns:p14="http://schemas.microsoft.com/office/powerpoint/2010/main" val="40425919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Corbel"/>
                <a:cs typeface="Corbel"/>
              </a:rPr>
              <a:t>God’s Attitude Toward Divorce</a:t>
            </a:r>
          </a:p>
        </p:txBody>
      </p:sp>
      <p:sp>
        <p:nvSpPr>
          <p:cNvPr id="3" name="Content Placeholder 2"/>
          <p:cNvSpPr>
            <a:spLocks noGrp="1"/>
          </p:cNvSpPr>
          <p:nvPr>
            <p:ph idx="1"/>
          </p:nvPr>
        </p:nvSpPr>
        <p:spPr>
          <a:xfrm>
            <a:off x="228600" y="1600213"/>
            <a:ext cx="8686800" cy="5257787"/>
          </a:xfrm>
        </p:spPr>
        <p:txBody>
          <a:bodyPr>
            <a:noAutofit/>
          </a:bodyPr>
          <a:lstStyle/>
          <a:p>
            <a:pPr marL="0" indent="0" algn="ctr">
              <a:lnSpc>
                <a:spcPct val="90000"/>
              </a:lnSpc>
              <a:buNone/>
            </a:pPr>
            <a:r>
              <a:rPr lang="en-US" sz="3600" b="1" dirty="0">
                <a:latin typeface="Corbel"/>
                <a:cs typeface="Corbel"/>
              </a:rPr>
              <a:t>When a man marries a woman who is divorced, he commits adultery. Of course this would mean that both are guilty of adultery. Either both are or neither is.</a:t>
            </a:r>
          </a:p>
        </p:txBody>
      </p:sp>
      <p:grpSp>
        <p:nvGrpSpPr>
          <p:cNvPr id="8" name="Group 7"/>
          <p:cNvGrpSpPr/>
          <p:nvPr/>
        </p:nvGrpSpPr>
        <p:grpSpPr>
          <a:xfrm>
            <a:off x="913929" y="3750150"/>
            <a:ext cx="7316142" cy="2895116"/>
            <a:chOff x="611420" y="3750150"/>
            <a:chExt cx="7316142" cy="2895116"/>
          </a:xfrm>
        </p:grpSpPr>
        <p:sp>
          <p:nvSpPr>
            <p:cNvPr id="4" name="TextBox 3"/>
            <p:cNvSpPr txBox="1"/>
            <p:nvPr/>
          </p:nvSpPr>
          <p:spPr>
            <a:xfrm>
              <a:off x="5767318" y="3767184"/>
              <a:ext cx="1555124" cy="618193"/>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5" name="TextBox 4"/>
            <p:cNvSpPr txBox="1"/>
            <p:nvPr/>
          </p:nvSpPr>
          <p:spPr>
            <a:xfrm>
              <a:off x="5162198" y="4398497"/>
              <a:ext cx="2765364" cy="2246769"/>
            </a:xfrm>
            <a:prstGeom prst="rect">
              <a:avLst/>
            </a:prstGeom>
            <a:noFill/>
          </p:spPr>
          <p:txBody>
            <a:bodyPr wrap="square" rtlCol="0">
              <a:spAutoFit/>
            </a:bodyPr>
            <a:lstStyle/>
            <a:p>
              <a:pPr algn="ctr"/>
              <a:r>
                <a:rPr lang="en-US" sz="2800" b="1" dirty="0" smtClean="0">
                  <a:latin typeface="Corbel"/>
                  <a:cs typeface="Corbel"/>
                </a:rPr>
                <a:t>Committed fornication with Jill / Remarries again (Jill) / Both in adultery</a:t>
              </a:r>
            </a:p>
          </p:txBody>
        </p:sp>
        <p:sp>
          <p:nvSpPr>
            <p:cNvPr id="6" name="TextBox 5"/>
            <p:cNvSpPr txBox="1"/>
            <p:nvPr/>
          </p:nvSpPr>
          <p:spPr>
            <a:xfrm>
              <a:off x="1020947" y="3750150"/>
              <a:ext cx="2255147" cy="618193"/>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7" name="TextBox 6"/>
            <p:cNvSpPr txBox="1"/>
            <p:nvPr/>
          </p:nvSpPr>
          <p:spPr>
            <a:xfrm>
              <a:off x="611420" y="4398497"/>
              <a:ext cx="3066798" cy="1938992"/>
            </a:xfrm>
            <a:prstGeom prst="rect">
              <a:avLst/>
            </a:prstGeom>
            <a:noFill/>
          </p:spPr>
          <p:txBody>
            <a:bodyPr wrap="square" rtlCol="0">
              <a:spAutoFit/>
            </a:bodyPr>
            <a:lstStyle/>
            <a:p>
              <a:pPr algn="ctr"/>
              <a:r>
                <a:rPr lang="en-US" sz="2400" b="1" dirty="0" smtClean="0">
                  <a:latin typeface="Corbel"/>
                  <a:cs typeface="Corbel"/>
                </a:rPr>
                <a:t>Divorces Bob / No longer bound to Bob / Remarries again (Bill) who is free to marry / remarry himself</a:t>
              </a:r>
              <a:endParaRPr lang="en-US" sz="2400" b="1" dirty="0">
                <a:latin typeface="Corbel"/>
                <a:cs typeface="Corbel"/>
              </a:endParaRPr>
            </a:p>
          </p:txBody>
        </p:sp>
      </p:grpSp>
    </p:spTree>
    <p:extLst>
      <p:ext uri="{BB962C8B-B14F-4D97-AF65-F5344CB8AC3E}">
        <p14:creationId xmlns:p14="http://schemas.microsoft.com/office/powerpoint/2010/main" val="3321310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Corbel"/>
                <a:cs typeface="Corbel"/>
              </a:rPr>
              <a:t>God’s Attitude Toward Divorce</a:t>
            </a:r>
          </a:p>
        </p:txBody>
      </p:sp>
      <p:sp>
        <p:nvSpPr>
          <p:cNvPr id="3" name="Content Placeholder 2"/>
          <p:cNvSpPr>
            <a:spLocks noGrp="1"/>
          </p:cNvSpPr>
          <p:nvPr>
            <p:ph idx="1"/>
          </p:nvPr>
        </p:nvSpPr>
        <p:spPr>
          <a:xfrm>
            <a:off x="228600" y="1600213"/>
            <a:ext cx="8686800" cy="5257787"/>
          </a:xfrm>
        </p:spPr>
        <p:txBody>
          <a:bodyPr>
            <a:normAutofit/>
          </a:bodyPr>
          <a:lstStyle/>
          <a:p>
            <a:pPr marL="0" indent="0">
              <a:buNone/>
            </a:pPr>
            <a:r>
              <a:rPr lang="en-US" b="1" dirty="0" smtClean="0">
                <a:latin typeface="Corbel"/>
                <a:cs typeface="Corbel"/>
              </a:rPr>
              <a:t>God hates divorce!</a:t>
            </a:r>
          </a:p>
          <a:p>
            <a:pPr marL="456895" lvl="1" indent="0">
              <a:buNone/>
            </a:pPr>
            <a:r>
              <a:rPr lang="en-US" b="1" dirty="0" smtClean="0">
                <a:latin typeface="Corbel"/>
                <a:cs typeface="Corbel"/>
              </a:rPr>
              <a:t>One who divorces his / her spouse for any cause other than fornication and marries another is guilty of adultery.</a:t>
            </a:r>
          </a:p>
          <a:p>
            <a:pPr marL="456895" lvl="1" indent="0">
              <a:buNone/>
            </a:pPr>
            <a:endParaRPr lang="en-US" b="1" dirty="0" smtClean="0">
              <a:latin typeface="Corbel"/>
              <a:cs typeface="Corbel"/>
            </a:endParaRPr>
          </a:p>
          <a:p>
            <a:pPr marL="456895" lvl="1" indent="0">
              <a:buNone/>
            </a:pPr>
            <a:r>
              <a:rPr lang="en-US" b="1" dirty="0" smtClean="0">
                <a:latin typeface="Corbel"/>
                <a:cs typeface="Corbel"/>
              </a:rPr>
              <a:t>One who divorces his / her spouse for fornication and marries another is not guilty of adultery.</a:t>
            </a:r>
          </a:p>
          <a:p>
            <a:pPr marL="456895" lvl="1" indent="0">
              <a:buNone/>
            </a:pPr>
            <a:endParaRPr lang="en-US" b="1" dirty="0" smtClean="0">
              <a:latin typeface="Corbel"/>
              <a:cs typeface="Corbel"/>
            </a:endParaRPr>
          </a:p>
          <a:p>
            <a:pPr marL="456895" lvl="1" indent="0">
              <a:buNone/>
            </a:pPr>
            <a:r>
              <a:rPr lang="en-US" b="1" dirty="0" smtClean="0">
                <a:latin typeface="Corbel"/>
                <a:cs typeface="Corbel"/>
              </a:rPr>
              <a:t>One who is divorced by his / her spouse and marries another is guilty of adultery.</a:t>
            </a:r>
          </a:p>
        </p:txBody>
      </p:sp>
    </p:spTree>
    <p:extLst>
      <p:ext uri="{BB962C8B-B14F-4D97-AF65-F5344CB8AC3E}">
        <p14:creationId xmlns:p14="http://schemas.microsoft.com/office/powerpoint/2010/main" val="1336728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338685"/>
            <a:ext cx="9144000" cy="769441"/>
          </a:xfrm>
          <a:prstGeom prst="rect">
            <a:avLst/>
          </a:prstGeom>
        </p:spPr>
        <p:txBody>
          <a:bodyPr wrap="square" lIns="91397" tIns="45699" rIns="91397" bIns="45699">
            <a:spAutoFit/>
          </a:bodyPr>
          <a:lstStyle/>
          <a:p>
            <a:pPr algn="ctr"/>
            <a:r>
              <a:rPr lang="en-US" sz="4400" b="1" dirty="0">
                <a:solidFill>
                  <a:srgbClr val="FFFFFF"/>
                </a:solidFill>
                <a:latin typeface="Corbel"/>
                <a:cs typeface="Corbel"/>
              </a:rPr>
              <a:t>Eligibility For Scriptural Marriage</a:t>
            </a:r>
            <a:endParaRPr lang="en-US" sz="4400" b="1" dirty="0">
              <a:solidFill>
                <a:srgbClr val="FFFFFF"/>
              </a:solidFill>
              <a:latin typeface="Corbel"/>
              <a:ea typeface="ヒラギノ角ゴ ProN W3"/>
              <a:cs typeface="Corbel"/>
            </a:endParaRPr>
          </a:p>
        </p:txBody>
      </p:sp>
    </p:spTree>
    <p:extLst>
      <p:ext uri="{BB962C8B-B14F-4D97-AF65-F5344CB8AC3E}">
        <p14:creationId xmlns:p14="http://schemas.microsoft.com/office/powerpoint/2010/main" val="154290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Eligibility For Scriptural Marriage</a:t>
            </a:r>
            <a:endParaRPr lang="en-US" b="1" dirty="0">
              <a:latin typeface="Corbel"/>
              <a:cs typeface="Corbel"/>
            </a:endParaRPr>
          </a:p>
        </p:txBody>
      </p:sp>
      <p:sp>
        <p:nvSpPr>
          <p:cNvPr id="3" name="Content Placeholder 2"/>
          <p:cNvSpPr>
            <a:spLocks noGrp="1"/>
          </p:cNvSpPr>
          <p:nvPr>
            <p:ph idx="1"/>
          </p:nvPr>
        </p:nvSpPr>
        <p:spPr>
          <a:xfrm>
            <a:off x="228600" y="1600213"/>
            <a:ext cx="8686800" cy="5257787"/>
          </a:xfrm>
        </p:spPr>
        <p:txBody>
          <a:bodyPr>
            <a:normAutofit/>
          </a:bodyPr>
          <a:lstStyle/>
          <a:p>
            <a:pPr marL="0" indent="0">
              <a:buNone/>
            </a:pPr>
            <a:r>
              <a:rPr lang="en-US" sz="3600" b="1" dirty="0" smtClean="0">
                <a:latin typeface="Corbel"/>
                <a:cs typeface="Corbel"/>
              </a:rPr>
              <a:t>Those who are eligible for marriage.</a:t>
            </a:r>
          </a:p>
          <a:p>
            <a:pPr marL="456895" lvl="1" indent="0">
              <a:buNone/>
            </a:pPr>
            <a:r>
              <a:rPr lang="en-US" sz="3200" b="1" dirty="0" smtClean="0">
                <a:latin typeface="Corbel"/>
                <a:cs typeface="Corbel"/>
              </a:rPr>
              <a:t>Those who have never been married.</a:t>
            </a:r>
          </a:p>
          <a:p>
            <a:pPr marL="456895" lvl="1" indent="0">
              <a:buNone/>
            </a:pPr>
            <a:endParaRPr lang="en-US" sz="3200" b="1" dirty="0" smtClean="0">
              <a:latin typeface="Corbel"/>
              <a:cs typeface="Corbel"/>
            </a:endParaRPr>
          </a:p>
          <a:p>
            <a:pPr marL="456895" lvl="1" indent="0">
              <a:buNone/>
            </a:pPr>
            <a:r>
              <a:rPr lang="en-US" sz="3200" b="1" dirty="0" smtClean="0">
                <a:latin typeface="Corbel"/>
                <a:cs typeface="Corbel"/>
              </a:rPr>
              <a:t>“Now </a:t>
            </a:r>
            <a:r>
              <a:rPr lang="en-US" sz="3200" b="1" dirty="0">
                <a:latin typeface="Corbel"/>
                <a:cs typeface="Corbel"/>
              </a:rPr>
              <a:t>concerning the matters about which you </a:t>
            </a:r>
            <a:r>
              <a:rPr lang="en-US" sz="3200" b="1" dirty="0" smtClean="0">
                <a:latin typeface="Corbel"/>
                <a:cs typeface="Corbel"/>
              </a:rPr>
              <a:t>wrote. ‘It </a:t>
            </a:r>
            <a:r>
              <a:rPr lang="en-US" sz="3200" b="1" dirty="0">
                <a:latin typeface="Corbel"/>
                <a:cs typeface="Corbel"/>
              </a:rPr>
              <a:t>is good for a man not to have sexual relations with a woman</a:t>
            </a:r>
            <a:r>
              <a:rPr lang="en-US" sz="3200" b="1" dirty="0" smtClean="0">
                <a:latin typeface="Corbel"/>
                <a:cs typeface="Corbel"/>
              </a:rPr>
              <a:t>.’  </a:t>
            </a:r>
            <a:r>
              <a:rPr lang="en-US" sz="3200" b="1" dirty="0">
                <a:latin typeface="Corbel"/>
                <a:cs typeface="Corbel"/>
              </a:rPr>
              <a:t>But because of the temptation to sexual immorality, each man should have his own wife and each woman her own husband</a:t>
            </a:r>
            <a:r>
              <a:rPr lang="en-US" sz="3200" b="1" dirty="0" smtClean="0">
                <a:latin typeface="Corbel"/>
                <a:cs typeface="Corbel"/>
              </a:rPr>
              <a:t>.” 1 Cor. 7.1</a:t>
            </a:r>
            <a:r>
              <a:rPr lang="en-US" sz="3200" b="1" dirty="0">
                <a:latin typeface="Corbel"/>
                <a:cs typeface="Corbel"/>
              </a:rPr>
              <a:t>-</a:t>
            </a:r>
            <a:r>
              <a:rPr lang="en-US" sz="3200" b="1" dirty="0" smtClean="0">
                <a:latin typeface="Corbel"/>
                <a:cs typeface="Corbel"/>
              </a:rPr>
              <a:t>2</a:t>
            </a:r>
            <a:endParaRPr lang="en-US" sz="3200" b="1" dirty="0">
              <a:latin typeface="Corbel"/>
              <a:cs typeface="Corbel"/>
            </a:endParaRPr>
          </a:p>
        </p:txBody>
      </p:sp>
    </p:spTree>
    <p:extLst>
      <p:ext uri="{BB962C8B-B14F-4D97-AF65-F5344CB8AC3E}">
        <p14:creationId xmlns:p14="http://schemas.microsoft.com/office/powerpoint/2010/main" val="3227903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Eligibility For Scriptural Marriage</a:t>
            </a:r>
            <a:endParaRPr lang="en-US" b="1" dirty="0">
              <a:latin typeface="Corbel"/>
              <a:cs typeface="Corbel"/>
            </a:endParaRPr>
          </a:p>
        </p:txBody>
      </p:sp>
      <p:sp>
        <p:nvSpPr>
          <p:cNvPr id="3" name="Content Placeholder 2"/>
          <p:cNvSpPr>
            <a:spLocks noGrp="1"/>
          </p:cNvSpPr>
          <p:nvPr>
            <p:ph idx="1"/>
          </p:nvPr>
        </p:nvSpPr>
        <p:spPr>
          <a:xfrm>
            <a:off x="228600" y="1600213"/>
            <a:ext cx="8686800" cy="5257787"/>
          </a:xfrm>
        </p:spPr>
        <p:txBody>
          <a:bodyPr>
            <a:normAutofit/>
          </a:bodyPr>
          <a:lstStyle/>
          <a:p>
            <a:pPr marL="0" indent="0">
              <a:buNone/>
            </a:pPr>
            <a:r>
              <a:rPr lang="en-US" sz="3600" b="1" dirty="0" smtClean="0">
                <a:latin typeface="Corbel"/>
                <a:cs typeface="Corbel"/>
              </a:rPr>
              <a:t>Those who are eligible for marriage.</a:t>
            </a:r>
          </a:p>
          <a:p>
            <a:pPr marL="456895" lvl="1" indent="0">
              <a:buNone/>
            </a:pPr>
            <a:r>
              <a:rPr lang="en-US" sz="3200" b="1" dirty="0" smtClean="0">
                <a:latin typeface="Corbel"/>
                <a:cs typeface="Corbel"/>
              </a:rPr>
              <a:t>Those who have never been married</a:t>
            </a:r>
            <a:r>
              <a:rPr lang="en-US" sz="3200" b="1" dirty="0" smtClean="0">
                <a:latin typeface="Corbel"/>
                <a:cs typeface="Corbel"/>
              </a:rPr>
              <a:t>.</a:t>
            </a:r>
            <a:endParaRPr lang="en-US" sz="3200" b="1" dirty="0" smtClean="0">
              <a:latin typeface="Corbel"/>
              <a:cs typeface="Corbel"/>
            </a:endParaRPr>
          </a:p>
        </p:txBody>
      </p:sp>
      <p:grpSp>
        <p:nvGrpSpPr>
          <p:cNvPr id="4" name="Group 3"/>
          <p:cNvGrpSpPr/>
          <p:nvPr/>
        </p:nvGrpSpPr>
        <p:grpSpPr>
          <a:xfrm>
            <a:off x="1291794" y="4173359"/>
            <a:ext cx="6560412" cy="2092881"/>
            <a:chOff x="1291794" y="4173359"/>
            <a:chExt cx="6560412" cy="2092881"/>
          </a:xfrm>
        </p:grpSpPr>
        <p:sp>
          <p:nvSpPr>
            <p:cNvPr id="5" name="TextBox 4"/>
            <p:cNvSpPr txBox="1"/>
            <p:nvPr/>
          </p:nvSpPr>
          <p:spPr>
            <a:xfrm>
              <a:off x="1794871" y="4173359"/>
              <a:ext cx="1237068"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6" name="TextBox 5"/>
            <p:cNvSpPr txBox="1"/>
            <p:nvPr/>
          </p:nvSpPr>
          <p:spPr>
            <a:xfrm>
              <a:off x="5914137" y="4173359"/>
              <a:ext cx="1793921"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7" name="TextBox 6"/>
            <p:cNvSpPr txBox="1"/>
            <p:nvPr/>
          </p:nvSpPr>
          <p:spPr>
            <a:xfrm>
              <a:off x="1291794" y="4879825"/>
              <a:ext cx="2119511" cy="1384995"/>
            </a:xfrm>
            <a:prstGeom prst="rect">
              <a:avLst/>
            </a:prstGeom>
            <a:noFill/>
          </p:spPr>
          <p:txBody>
            <a:bodyPr wrap="square" rtlCol="0">
              <a:spAutoFit/>
            </a:bodyPr>
            <a:lstStyle/>
            <a:p>
              <a:pPr lvl="0" algn="ctr"/>
              <a:r>
                <a:rPr lang="en-US" sz="2800" b="1" dirty="0">
                  <a:solidFill>
                    <a:prstClr val="black"/>
                  </a:solidFill>
                  <a:latin typeface="Corbel"/>
                  <a:cs typeface="Corbel"/>
                </a:rPr>
                <a:t>not married / not bound </a:t>
              </a:r>
              <a:endParaRPr lang="en-US" sz="2800" b="1" dirty="0">
                <a:solidFill>
                  <a:prstClr val="black"/>
                </a:solidFill>
                <a:latin typeface="Corbel"/>
                <a:cs typeface="Corbel"/>
              </a:endParaRPr>
            </a:p>
          </p:txBody>
        </p:sp>
        <p:sp>
          <p:nvSpPr>
            <p:cNvPr id="8" name="TextBox 7"/>
            <p:cNvSpPr txBox="1"/>
            <p:nvPr/>
          </p:nvSpPr>
          <p:spPr>
            <a:xfrm>
              <a:off x="5732695" y="4881245"/>
              <a:ext cx="2119511" cy="1384995"/>
            </a:xfrm>
            <a:prstGeom prst="rect">
              <a:avLst/>
            </a:prstGeom>
            <a:noFill/>
          </p:spPr>
          <p:txBody>
            <a:bodyPr wrap="square" rtlCol="0">
              <a:spAutoFit/>
            </a:bodyPr>
            <a:lstStyle/>
            <a:p>
              <a:pPr lvl="0" algn="ctr"/>
              <a:r>
                <a:rPr lang="en-US" sz="2800" b="1" dirty="0">
                  <a:solidFill>
                    <a:prstClr val="black"/>
                  </a:solidFill>
                  <a:latin typeface="Corbel"/>
                  <a:cs typeface="Corbel"/>
                </a:rPr>
                <a:t>not married / not bound </a:t>
              </a:r>
              <a:endParaRPr lang="en-US" sz="2800" b="1" dirty="0">
                <a:solidFill>
                  <a:prstClr val="black"/>
                </a:solidFill>
                <a:latin typeface="Corbel"/>
                <a:cs typeface="Corbel"/>
              </a:endParaRPr>
            </a:p>
          </p:txBody>
        </p:sp>
        <p:sp>
          <p:nvSpPr>
            <p:cNvPr id="9" name="Equal 8"/>
            <p:cNvSpPr/>
            <p:nvPr/>
          </p:nvSpPr>
          <p:spPr>
            <a:xfrm>
              <a:off x="3946121" y="4881245"/>
              <a:ext cx="1249194" cy="954348"/>
            </a:xfrm>
            <a:prstGeom prst="mathEqual">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4047516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Eligibility For Scriptural Marriage</a:t>
            </a:r>
            <a:endParaRPr lang="en-US" b="1" dirty="0">
              <a:latin typeface="Corbel"/>
              <a:cs typeface="Corbel"/>
            </a:endParaRPr>
          </a:p>
        </p:txBody>
      </p:sp>
      <p:sp>
        <p:nvSpPr>
          <p:cNvPr id="3" name="Content Placeholder 2"/>
          <p:cNvSpPr>
            <a:spLocks noGrp="1"/>
          </p:cNvSpPr>
          <p:nvPr>
            <p:ph idx="1"/>
          </p:nvPr>
        </p:nvSpPr>
        <p:spPr>
          <a:xfrm>
            <a:off x="228600" y="1600213"/>
            <a:ext cx="8686800" cy="5257787"/>
          </a:xfrm>
        </p:spPr>
        <p:txBody>
          <a:bodyPr>
            <a:noAutofit/>
          </a:bodyPr>
          <a:lstStyle/>
          <a:p>
            <a:pPr marL="0" indent="0">
              <a:buNone/>
            </a:pPr>
            <a:r>
              <a:rPr lang="en-US" sz="3600" b="1" dirty="0" smtClean="0">
                <a:latin typeface="Corbel"/>
                <a:cs typeface="Corbel"/>
              </a:rPr>
              <a:t>Those who are eligible for marriage.</a:t>
            </a:r>
          </a:p>
          <a:p>
            <a:pPr marL="456895" lvl="1" indent="0">
              <a:buNone/>
            </a:pPr>
            <a:r>
              <a:rPr lang="en-US" sz="3000" b="1" dirty="0" smtClean="0">
                <a:latin typeface="Corbel"/>
                <a:cs typeface="Corbel"/>
              </a:rPr>
              <a:t>Those who have been married but their previous spouses are dead.</a:t>
            </a:r>
          </a:p>
          <a:p>
            <a:pPr marL="456895" lvl="1" indent="0">
              <a:buNone/>
            </a:pPr>
            <a:endParaRPr lang="en-US" sz="3000" b="1" dirty="0" smtClean="0">
              <a:latin typeface="Corbel"/>
              <a:cs typeface="Corbel"/>
            </a:endParaRPr>
          </a:p>
          <a:p>
            <a:pPr marL="456895" lvl="1" indent="0">
              <a:buNone/>
            </a:pPr>
            <a:r>
              <a:rPr lang="en-US" sz="3000" b="1" dirty="0" smtClean="0">
                <a:latin typeface="Corbel"/>
                <a:cs typeface="Corbel"/>
              </a:rPr>
              <a:t>“Accordingly</a:t>
            </a:r>
            <a:r>
              <a:rPr lang="en-US" sz="3000" b="1" dirty="0">
                <a:latin typeface="Corbel"/>
                <a:cs typeface="Corbel"/>
              </a:rPr>
              <a:t>, she will be called an adulteress if she lives with another man while her husband is alive. But if her husband dies, she is free from that law, and if she marries another man she is not an </a:t>
            </a:r>
            <a:r>
              <a:rPr lang="en-US" sz="3000" b="1" dirty="0" smtClean="0">
                <a:latin typeface="Corbel"/>
                <a:cs typeface="Corbel"/>
              </a:rPr>
              <a:t>adulteress.” Rom. 7.3</a:t>
            </a:r>
            <a:endParaRPr lang="en-US" sz="3000" b="1" dirty="0">
              <a:latin typeface="Corbel"/>
              <a:cs typeface="Corbel"/>
            </a:endParaRPr>
          </a:p>
        </p:txBody>
      </p:sp>
    </p:spTree>
    <p:extLst>
      <p:ext uri="{BB962C8B-B14F-4D97-AF65-F5344CB8AC3E}">
        <p14:creationId xmlns:p14="http://schemas.microsoft.com/office/powerpoint/2010/main" val="1879884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Eligibility For Scriptural Marriage</a:t>
            </a:r>
            <a:endParaRPr lang="en-US" b="1" dirty="0">
              <a:latin typeface="Corbel"/>
              <a:cs typeface="Corbel"/>
            </a:endParaRPr>
          </a:p>
        </p:txBody>
      </p:sp>
      <p:sp>
        <p:nvSpPr>
          <p:cNvPr id="3" name="Content Placeholder 2"/>
          <p:cNvSpPr>
            <a:spLocks noGrp="1"/>
          </p:cNvSpPr>
          <p:nvPr>
            <p:ph idx="1"/>
          </p:nvPr>
        </p:nvSpPr>
        <p:spPr>
          <a:xfrm>
            <a:off x="228600" y="1600213"/>
            <a:ext cx="8686800" cy="5257787"/>
          </a:xfrm>
        </p:spPr>
        <p:txBody>
          <a:bodyPr>
            <a:noAutofit/>
          </a:bodyPr>
          <a:lstStyle/>
          <a:p>
            <a:pPr marL="0" indent="0">
              <a:buNone/>
            </a:pPr>
            <a:r>
              <a:rPr lang="en-US" sz="3600" b="1" dirty="0" smtClean="0">
                <a:latin typeface="Corbel"/>
                <a:cs typeface="Corbel"/>
              </a:rPr>
              <a:t>Those who are eligible for marriage.</a:t>
            </a:r>
          </a:p>
          <a:p>
            <a:pPr marL="456895" lvl="1" indent="0">
              <a:buNone/>
            </a:pPr>
            <a:r>
              <a:rPr lang="en-US" sz="3200" b="1" dirty="0" smtClean="0">
                <a:latin typeface="Corbel"/>
                <a:cs typeface="Corbel"/>
              </a:rPr>
              <a:t>Those who have been married but their previous spouses are </a:t>
            </a:r>
            <a:r>
              <a:rPr lang="en-US" sz="3200" b="1" dirty="0" smtClean="0">
                <a:latin typeface="Corbel"/>
                <a:cs typeface="Corbel"/>
              </a:rPr>
              <a:t>dead.</a:t>
            </a:r>
            <a:endParaRPr lang="en-US" sz="3200" b="1" dirty="0" smtClean="0">
              <a:latin typeface="Corbel"/>
              <a:cs typeface="Corbel"/>
            </a:endParaRPr>
          </a:p>
          <a:p>
            <a:pPr marL="456895" lvl="1" indent="0">
              <a:buNone/>
            </a:pPr>
            <a:endParaRPr lang="en-US" sz="3200" b="1" dirty="0" smtClean="0">
              <a:latin typeface="Corbel"/>
              <a:cs typeface="Corbel"/>
            </a:endParaRPr>
          </a:p>
          <a:p>
            <a:pPr marL="456895" lvl="1" indent="0">
              <a:buNone/>
            </a:pPr>
            <a:r>
              <a:rPr lang="en-US" sz="3200" b="1" dirty="0">
                <a:latin typeface="Corbel"/>
                <a:cs typeface="Corbel"/>
              </a:rPr>
              <a:t>“A wife is bound to her husband as long as he lives. But if her husband dies, she is free to be married to whom she wishes, only in the Lord</a:t>
            </a:r>
            <a:r>
              <a:rPr lang="en-US" sz="3200" b="1" dirty="0" smtClean="0">
                <a:latin typeface="Corbel"/>
                <a:cs typeface="Corbel"/>
              </a:rPr>
              <a:t>.” 1 Cor. 7.39</a:t>
            </a:r>
            <a:endParaRPr lang="en-US" sz="3200" b="1" dirty="0">
              <a:latin typeface="Corbel"/>
              <a:cs typeface="Corbel"/>
            </a:endParaRPr>
          </a:p>
        </p:txBody>
      </p:sp>
    </p:spTree>
    <p:extLst>
      <p:ext uri="{BB962C8B-B14F-4D97-AF65-F5344CB8AC3E}">
        <p14:creationId xmlns:p14="http://schemas.microsoft.com/office/powerpoint/2010/main" val="157572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Eligibility For Scriptural Marriage</a:t>
            </a:r>
            <a:endParaRPr lang="en-US" b="1" dirty="0">
              <a:latin typeface="Corbel"/>
              <a:cs typeface="Corbel"/>
            </a:endParaRPr>
          </a:p>
        </p:txBody>
      </p:sp>
      <p:sp>
        <p:nvSpPr>
          <p:cNvPr id="3" name="Content Placeholder 2"/>
          <p:cNvSpPr>
            <a:spLocks noGrp="1"/>
          </p:cNvSpPr>
          <p:nvPr>
            <p:ph idx="1"/>
          </p:nvPr>
        </p:nvSpPr>
        <p:spPr>
          <a:xfrm>
            <a:off x="228600" y="1600213"/>
            <a:ext cx="8686800" cy="5257787"/>
          </a:xfrm>
        </p:spPr>
        <p:txBody>
          <a:bodyPr>
            <a:noAutofit/>
          </a:bodyPr>
          <a:lstStyle/>
          <a:p>
            <a:pPr marL="0" indent="0">
              <a:buNone/>
            </a:pPr>
            <a:r>
              <a:rPr lang="en-US" sz="3600" b="1" dirty="0" smtClean="0">
                <a:latin typeface="Corbel"/>
                <a:cs typeface="Corbel"/>
              </a:rPr>
              <a:t>Those who are eligible for marriage.</a:t>
            </a:r>
          </a:p>
          <a:p>
            <a:pPr marL="456895" lvl="1" indent="0">
              <a:buNone/>
            </a:pPr>
            <a:r>
              <a:rPr lang="en-US" sz="3000" b="1" dirty="0" smtClean="0">
                <a:latin typeface="Corbel"/>
                <a:cs typeface="Corbel"/>
              </a:rPr>
              <a:t>Those who have been married but their previous spouses are </a:t>
            </a:r>
            <a:r>
              <a:rPr lang="en-US" sz="3000" b="1" dirty="0" smtClean="0">
                <a:latin typeface="Corbel"/>
                <a:cs typeface="Corbel"/>
              </a:rPr>
              <a:t>dead.</a:t>
            </a:r>
            <a:endParaRPr lang="en-US" sz="3000" b="1" dirty="0" smtClean="0">
              <a:latin typeface="Corbel"/>
              <a:cs typeface="Corbel"/>
            </a:endParaRPr>
          </a:p>
        </p:txBody>
      </p:sp>
      <p:grpSp>
        <p:nvGrpSpPr>
          <p:cNvPr id="15" name="Group 14"/>
          <p:cNvGrpSpPr/>
          <p:nvPr/>
        </p:nvGrpSpPr>
        <p:grpSpPr>
          <a:xfrm>
            <a:off x="228600" y="4171939"/>
            <a:ext cx="8686800" cy="2462213"/>
            <a:chOff x="228600" y="4171939"/>
            <a:chExt cx="8686800" cy="2462213"/>
          </a:xfrm>
        </p:grpSpPr>
        <p:sp>
          <p:nvSpPr>
            <p:cNvPr id="5" name="TextBox 4"/>
            <p:cNvSpPr txBox="1"/>
            <p:nvPr/>
          </p:nvSpPr>
          <p:spPr>
            <a:xfrm>
              <a:off x="731677" y="4173359"/>
              <a:ext cx="1237068"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6" name="TextBox 5"/>
            <p:cNvSpPr txBox="1"/>
            <p:nvPr/>
          </p:nvSpPr>
          <p:spPr>
            <a:xfrm>
              <a:off x="3577539" y="4173359"/>
              <a:ext cx="1793921"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7" name="TextBox 6"/>
            <p:cNvSpPr txBox="1"/>
            <p:nvPr/>
          </p:nvSpPr>
          <p:spPr>
            <a:xfrm>
              <a:off x="228600" y="4879825"/>
              <a:ext cx="2119511" cy="1384995"/>
            </a:xfrm>
            <a:prstGeom prst="rect">
              <a:avLst/>
            </a:prstGeom>
            <a:noFill/>
          </p:spPr>
          <p:txBody>
            <a:bodyPr wrap="square" rtlCol="0">
              <a:spAutoFit/>
            </a:bodyPr>
            <a:lstStyle/>
            <a:p>
              <a:pPr lvl="0" algn="ctr"/>
              <a:r>
                <a:rPr lang="en-US" sz="2800" b="1" dirty="0">
                  <a:solidFill>
                    <a:prstClr val="black"/>
                  </a:solidFill>
                  <a:latin typeface="Corbel"/>
                  <a:cs typeface="Corbel"/>
                </a:rPr>
                <a:t>not married / not bound </a:t>
              </a:r>
              <a:endParaRPr lang="en-US" sz="2800" b="1" dirty="0">
                <a:solidFill>
                  <a:prstClr val="black"/>
                </a:solidFill>
                <a:latin typeface="Corbel"/>
                <a:cs typeface="Corbel"/>
              </a:endParaRPr>
            </a:p>
          </p:txBody>
        </p:sp>
        <p:sp>
          <p:nvSpPr>
            <p:cNvPr id="8" name="TextBox 7"/>
            <p:cNvSpPr txBox="1"/>
            <p:nvPr/>
          </p:nvSpPr>
          <p:spPr>
            <a:xfrm>
              <a:off x="3396097" y="4881245"/>
              <a:ext cx="2119511" cy="1384995"/>
            </a:xfrm>
            <a:prstGeom prst="rect">
              <a:avLst/>
            </a:prstGeom>
            <a:noFill/>
          </p:spPr>
          <p:txBody>
            <a:bodyPr wrap="square" rtlCol="0">
              <a:spAutoFit/>
            </a:bodyPr>
            <a:lstStyle/>
            <a:p>
              <a:pPr algn="ctr"/>
              <a:r>
                <a:rPr lang="en-US" sz="2800" b="1" dirty="0" smtClean="0">
                  <a:latin typeface="Corbel"/>
                  <a:cs typeface="Corbel"/>
                </a:rPr>
                <a:t>Passed Away during marriage</a:t>
              </a:r>
              <a:endParaRPr lang="en-US" sz="2800" b="1" dirty="0">
                <a:latin typeface="Corbel"/>
                <a:cs typeface="Corbel"/>
              </a:endParaRPr>
            </a:p>
          </p:txBody>
        </p:sp>
        <p:sp>
          <p:nvSpPr>
            <p:cNvPr id="9" name="Equal 8"/>
            <p:cNvSpPr/>
            <p:nvPr/>
          </p:nvSpPr>
          <p:spPr>
            <a:xfrm>
              <a:off x="2471006" y="5011221"/>
              <a:ext cx="765321" cy="824371"/>
            </a:xfrm>
            <a:prstGeom prst="mathEqual">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977331" y="4171939"/>
              <a:ext cx="1793921" cy="707886"/>
            </a:xfrm>
            <a:prstGeom prst="rect">
              <a:avLst/>
            </a:prstGeom>
            <a:noFill/>
          </p:spPr>
          <p:txBody>
            <a:bodyPr wrap="square" rtlCol="0">
              <a:spAutoFit/>
            </a:bodyPr>
            <a:lstStyle/>
            <a:p>
              <a:pPr algn="ctr"/>
              <a:r>
                <a:rPr lang="en-US" sz="4000" b="1" dirty="0" smtClean="0">
                  <a:latin typeface="Corbel"/>
                  <a:cs typeface="Corbel"/>
                </a:rPr>
                <a:t>Jill</a:t>
              </a:r>
              <a:endParaRPr lang="en-US" sz="4000" b="1" dirty="0">
                <a:latin typeface="Corbel"/>
                <a:cs typeface="Corbel"/>
              </a:endParaRPr>
            </a:p>
          </p:txBody>
        </p:sp>
        <p:sp>
          <p:nvSpPr>
            <p:cNvPr id="11" name="TextBox 10"/>
            <p:cNvSpPr txBox="1"/>
            <p:nvPr/>
          </p:nvSpPr>
          <p:spPr>
            <a:xfrm>
              <a:off x="6795889" y="4879825"/>
              <a:ext cx="2119511" cy="1754327"/>
            </a:xfrm>
            <a:prstGeom prst="rect">
              <a:avLst/>
            </a:prstGeom>
            <a:noFill/>
          </p:spPr>
          <p:txBody>
            <a:bodyPr wrap="square" rtlCol="0">
              <a:spAutoFit/>
            </a:bodyPr>
            <a:lstStyle/>
            <a:p>
              <a:pPr algn="ctr"/>
              <a:r>
                <a:rPr lang="en-US" b="1" dirty="0" smtClean="0">
                  <a:latin typeface="Corbel"/>
                  <a:cs typeface="Corbel"/>
                </a:rPr>
                <a:t>1</a:t>
              </a:r>
              <a:r>
                <a:rPr lang="en-US" b="1" baseline="30000" dirty="0" smtClean="0">
                  <a:latin typeface="Corbel"/>
                  <a:cs typeface="Corbel"/>
                </a:rPr>
                <a:t>st</a:t>
              </a:r>
              <a:r>
                <a:rPr lang="en-US" b="1" dirty="0" smtClean="0">
                  <a:latin typeface="Corbel"/>
                  <a:cs typeface="Corbel"/>
                </a:rPr>
                <a:t> Marriage / Husband deceased /</a:t>
              </a:r>
            </a:p>
            <a:p>
              <a:pPr algn="ctr"/>
              <a:r>
                <a:rPr lang="en-US" b="1" dirty="0" smtClean="0">
                  <a:latin typeface="Corbel"/>
                  <a:cs typeface="Corbel"/>
                </a:rPr>
                <a:t>Put away husband for fornication / Not bound</a:t>
              </a:r>
              <a:endParaRPr lang="en-US" b="1" dirty="0">
                <a:latin typeface="Corbel"/>
                <a:cs typeface="Corbel"/>
              </a:endParaRPr>
            </a:p>
          </p:txBody>
        </p:sp>
        <p:sp>
          <p:nvSpPr>
            <p:cNvPr id="13" name="Equal 12"/>
            <p:cNvSpPr/>
            <p:nvPr/>
          </p:nvSpPr>
          <p:spPr>
            <a:xfrm>
              <a:off x="5805119" y="5011221"/>
              <a:ext cx="765321" cy="824371"/>
            </a:xfrm>
            <a:prstGeom prst="mathEqual">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71796537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Eligibility For Scriptural Marriage</a:t>
            </a:r>
            <a:endParaRPr lang="en-US" b="1" dirty="0">
              <a:latin typeface="Corbel"/>
              <a:cs typeface="Corbel"/>
            </a:endParaRPr>
          </a:p>
        </p:txBody>
      </p:sp>
      <p:sp>
        <p:nvSpPr>
          <p:cNvPr id="3" name="Content Placeholder 2"/>
          <p:cNvSpPr>
            <a:spLocks noGrp="1"/>
          </p:cNvSpPr>
          <p:nvPr>
            <p:ph idx="1"/>
          </p:nvPr>
        </p:nvSpPr>
        <p:spPr>
          <a:xfrm>
            <a:off x="228600" y="1600213"/>
            <a:ext cx="8686800" cy="5257787"/>
          </a:xfrm>
        </p:spPr>
        <p:txBody>
          <a:bodyPr>
            <a:normAutofit/>
          </a:bodyPr>
          <a:lstStyle/>
          <a:p>
            <a:pPr marL="0" indent="0">
              <a:buNone/>
            </a:pPr>
            <a:r>
              <a:rPr lang="en-US" sz="3600" b="1" dirty="0" smtClean="0">
                <a:latin typeface="Corbel"/>
                <a:cs typeface="Corbel"/>
              </a:rPr>
              <a:t>Those who are eligible for marriage.</a:t>
            </a:r>
          </a:p>
          <a:p>
            <a:pPr marL="456895" lvl="1" indent="0">
              <a:buNone/>
            </a:pPr>
            <a:r>
              <a:rPr lang="en-US" sz="3200" b="1" dirty="0" smtClean="0">
                <a:latin typeface="Corbel"/>
                <a:cs typeface="Corbel"/>
              </a:rPr>
              <a:t>Those who have been married but divorced their previous spouses for fornication.</a:t>
            </a:r>
          </a:p>
          <a:p>
            <a:pPr marL="456895" lvl="1" indent="0">
              <a:buNone/>
            </a:pPr>
            <a:endParaRPr lang="en-US" sz="3200" b="1" dirty="0" smtClean="0">
              <a:latin typeface="Corbel"/>
              <a:cs typeface="Corbel"/>
            </a:endParaRPr>
          </a:p>
          <a:p>
            <a:pPr marL="456895" lvl="1" indent="0">
              <a:buNone/>
            </a:pPr>
            <a:r>
              <a:rPr lang="en-US" sz="3200" b="1" dirty="0" smtClean="0">
                <a:latin typeface="Corbel"/>
                <a:cs typeface="Corbel"/>
              </a:rPr>
              <a:t>“And </a:t>
            </a:r>
            <a:r>
              <a:rPr lang="en-US" sz="3200" b="1" dirty="0">
                <a:latin typeface="Corbel"/>
                <a:cs typeface="Corbel"/>
              </a:rPr>
              <a:t>I say to you, whoever divorces his wife, </a:t>
            </a:r>
            <a:r>
              <a:rPr lang="en-US" sz="3200" b="1" u="sng" dirty="0">
                <a:latin typeface="Corbel"/>
                <a:cs typeface="Corbel"/>
              </a:rPr>
              <a:t>except for sexual immorality</a:t>
            </a:r>
            <a:r>
              <a:rPr lang="en-US" sz="3200" b="1" dirty="0">
                <a:latin typeface="Corbel"/>
                <a:cs typeface="Corbel"/>
              </a:rPr>
              <a:t>, and marries another, commits adultery</a:t>
            </a:r>
            <a:r>
              <a:rPr lang="en-US" sz="3200" b="1" dirty="0" smtClean="0">
                <a:latin typeface="Corbel"/>
                <a:cs typeface="Corbel"/>
              </a:rPr>
              <a:t>.” Matt. 19.9a</a:t>
            </a:r>
            <a:endParaRPr lang="en-US" sz="3200" b="1" dirty="0">
              <a:latin typeface="Corbel"/>
              <a:cs typeface="Corbel"/>
            </a:endParaRPr>
          </a:p>
        </p:txBody>
      </p:sp>
    </p:spTree>
    <p:extLst>
      <p:ext uri="{BB962C8B-B14F-4D97-AF65-F5344CB8AC3E}">
        <p14:creationId xmlns:p14="http://schemas.microsoft.com/office/powerpoint/2010/main" val="3510636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Corbel"/>
                <a:cs typeface="Corbel"/>
              </a:rPr>
              <a:t>Methodist Creed Book</a:t>
            </a:r>
            <a:endParaRPr lang="en-US" b="1" dirty="0">
              <a:latin typeface="Corbel"/>
              <a:cs typeface="Corbel"/>
            </a:endParaRPr>
          </a:p>
        </p:txBody>
      </p:sp>
      <p:sp>
        <p:nvSpPr>
          <p:cNvPr id="3" name="Content Placeholder 2"/>
          <p:cNvSpPr>
            <a:spLocks noGrp="1"/>
          </p:cNvSpPr>
          <p:nvPr>
            <p:ph idx="1"/>
          </p:nvPr>
        </p:nvSpPr>
        <p:spPr>
          <a:xfrm>
            <a:off x="228600" y="1600213"/>
            <a:ext cx="8686800" cy="5257787"/>
          </a:xfrm>
        </p:spPr>
        <p:txBody>
          <a:bodyPr>
            <a:noAutofit/>
          </a:bodyPr>
          <a:lstStyle/>
          <a:p>
            <a:pPr marL="0" indent="0">
              <a:lnSpc>
                <a:spcPts val="4300"/>
              </a:lnSpc>
              <a:spcBef>
                <a:spcPts val="0"/>
              </a:spcBef>
              <a:buNone/>
            </a:pPr>
            <a:r>
              <a:rPr lang="en-US" sz="3000" b="1" dirty="0">
                <a:latin typeface="Corbel"/>
                <a:cs typeface="Corbel"/>
              </a:rPr>
              <a:t>Methodist Creed Book, </a:t>
            </a:r>
            <a:r>
              <a:rPr lang="en-US" sz="3000" b="1" dirty="0" smtClean="0">
                <a:latin typeface="Corbel"/>
                <a:cs typeface="Corbel"/>
              </a:rPr>
              <a:t>1896.  </a:t>
            </a:r>
            <a:r>
              <a:rPr lang="en-US" sz="3000" b="1" dirty="0">
                <a:latin typeface="Corbel"/>
                <a:cs typeface="Corbel"/>
              </a:rPr>
              <a:t>No divorce, except for adultery, shall be regarded by the Church as lawful; and no Minister shall solemnize marriage in any case where there is a divorced wife or husband living; but this rule shall not be applied to the innocent party to a divorce for the cause of adultery ….  (The Doctrines and Discipline of the Methodist Episcopal </a:t>
            </a:r>
            <a:r>
              <a:rPr lang="en-US" sz="3000" b="1" dirty="0" smtClean="0">
                <a:latin typeface="Corbel"/>
                <a:cs typeface="Corbel"/>
              </a:rPr>
              <a:t>Church)</a:t>
            </a:r>
          </a:p>
          <a:p>
            <a:pPr marL="456895" lvl="1" indent="0">
              <a:buNone/>
            </a:pPr>
            <a:endParaRPr lang="en-US" sz="2000" b="1" dirty="0" smtClean="0">
              <a:latin typeface="Corbel"/>
              <a:cs typeface="Corbel"/>
            </a:endParaRPr>
          </a:p>
          <a:p>
            <a:pPr marL="456895" lvl="1" indent="0">
              <a:buNone/>
            </a:pPr>
            <a:r>
              <a:rPr lang="en-US" sz="2000" b="1" dirty="0" smtClean="0">
                <a:latin typeface="Corbel"/>
                <a:cs typeface="Corbel"/>
              </a:rPr>
              <a:t>Methodist </a:t>
            </a:r>
            <a:r>
              <a:rPr lang="en-US" sz="2000" b="1" dirty="0">
                <a:latin typeface="Corbel"/>
                <a:cs typeface="Corbel"/>
              </a:rPr>
              <a:t>Creed Book, </a:t>
            </a:r>
            <a:r>
              <a:rPr lang="en-US" sz="2000" b="1" dirty="0" smtClean="0">
                <a:latin typeface="Corbel"/>
                <a:cs typeface="Corbel"/>
              </a:rPr>
              <a:t>1914, 1940, 1960, 1984</a:t>
            </a:r>
            <a:endParaRPr lang="en-US" sz="2000" b="1" dirty="0">
              <a:latin typeface="Corbel"/>
              <a:cs typeface="Corbel"/>
            </a:endParaRPr>
          </a:p>
        </p:txBody>
      </p:sp>
    </p:spTree>
    <p:extLst>
      <p:ext uri="{BB962C8B-B14F-4D97-AF65-F5344CB8AC3E}">
        <p14:creationId xmlns:p14="http://schemas.microsoft.com/office/powerpoint/2010/main" val="240766702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Eligibility For Scriptural Marriage</a:t>
            </a:r>
            <a:endParaRPr lang="en-US" b="1" dirty="0">
              <a:latin typeface="Corbel"/>
              <a:cs typeface="Corbel"/>
            </a:endParaRPr>
          </a:p>
        </p:txBody>
      </p:sp>
      <p:sp>
        <p:nvSpPr>
          <p:cNvPr id="3" name="Content Placeholder 2"/>
          <p:cNvSpPr>
            <a:spLocks noGrp="1"/>
          </p:cNvSpPr>
          <p:nvPr>
            <p:ph idx="1"/>
          </p:nvPr>
        </p:nvSpPr>
        <p:spPr>
          <a:xfrm>
            <a:off x="228600" y="1600213"/>
            <a:ext cx="8686800" cy="5257787"/>
          </a:xfrm>
        </p:spPr>
        <p:txBody>
          <a:bodyPr>
            <a:normAutofit/>
          </a:bodyPr>
          <a:lstStyle/>
          <a:p>
            <a:pPr marL="0" indent="0">
              <a:buNone/>
            </a:pPr>
            <a:r>
              <a:rPr lang="en-US" sz="3600" b="1" dirty="0" smtClean="0">
                <a:latin typeface="Corbel"/>
                <a:cs typeface="Corbel"/>
              </a:rPr>
              <a:t>Those who are eligible for marriage.</a:t>
            </a:r>
          </a:p>
          <a:p>
            <a:pPr marL="456895" lvl="1" indent="0">
              <a:buNone/>
            </a:pPr>
            <a:r>
              <a:rPr lang="en-US" sz="3200" b="1" dirty="0" smtClean="0">
                <a:latin typeface="Corbel"/>
                <a:cs typeface="Corbel"/>
              </a:rPr>
              <a:t>Those who have been married but divorced their previous spouses for fornication</a:t>
            </a:r>
            <a:r>
              <a:rPr lang="en-US" sz="3200" b="1" dirty="0" smtClean="0">
                <a:latin typeface="Corbel"/>
                <a:cs typeface="Corbel"/>
              </a:rPr>
              <a:t>.</a:t>
            </a:r>
            <a:endParaRPr lang="en-US" sz="3200" b="1" dirty="0" smtClean="0">
              <a:latin typeface="Corbel"/>
              <a:cs typeface="Corbel"/>
            </a:endParaRPr>
          </a:p>
        </p:txBody>
      </p:sp>
      <p:grpSp>
        <p:nvGrpSpPr>
          <p:cNvPr id="4" name="Group 3"/>
          <p:cNvGrpSpPr/>
          <p:nvPr/>
        </p:nvGrpSpPr>
        <p:grpSpPr>
          <a:xfrm>
            <a:off x="1291794" y="4173359"/>
            <a:ext cx="6560412" cy="2092881"/>
            <a:chOff x="1291794" y="4173359"/>
            <a:chExt cx="6560412" cy="2092881"/>
          </a:xfrm>
        </p:grpSpPr>
        <p:sp>
          <p:nvSpPr>
            <p:cNvPr id="5" name="TextBox 4"/>
            <p:cNvSpPr txBox="1"/>
            <p:nvPr/>
          </p:nvSpPr>
          <p:spPr>
            <a:xfrm>
              <a:off x="1794871" y="4173359"/>
              <a:ext cx="1237068"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6" name="TextBox 5"/>
            <p:cNvSpPr txBox="1"/>
            <p:nvPr/>
          </p:nvSpPr>
          <p:spPr>
            <a:xfrm>
              <a:off x="5914137" y="4173359"/>
              <a:ext cx="1793921"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7" name="TextBox 6"/>
            <p:cNvSpPr txBox="1"/>
            <p:nvPr/>
          </p:nvSpPr>
          <p:spPr>
            <a:xfrm>
              <a:off x="1291794" y="4879825"/>
              <a:ext cx="2119511" cy="1384995"/>
            </a:xfrm>
            <a:prstGeom prst="rect">
              <a:avLst/>
            </a:prstGeom>
            <a:noFill/>
          </p:spPr>
          <p:txBody>
            <a:bodyPr wrap="square" rtlCol="0">
              <a:spAutoFit/>
            </a:bodyPr>
            <a:lstStyle/>
            <a:p>
              <a:pPr algn="ctr"/>
              <a:r>
                <a:rPr lang="en-US" sz="2800" b="1" dirty="0" smtClean="0">
                  <a:latin typeface="Corbel"/>
                  <a:cs typeface="Corbel"/>
                </a:rPr>
                <a:t>not married / not bound </a:t>
              </a:r>
              <a:endParaRPr lang="en-US" sz="2800" b="1" dirty="0">
                <a:latin typeface="Corbel"/>
                <a:cs typeface="Corbel"/>
              </a:endParaRPr>
            </a:p>
          </p:txBody>
        </p:sp>
        <p:sp>
          <p:nvSpPr>
            <p:cNvPr id="8" name="TextBox 7"/>
            <p:cNvSpPr txBox="1"/>
            <p:nvPr/>
          </p:nvSpPr>
          <p:spPr>
            <a:xfrm>
              <a:off x="5732695" y="4881245"/>
              <a:ext cx="2119511" cy="1384995"/>
            </a:xfrm>
            <a:prstGeom prst="rect">
              <a:avLst/>
            </a:prstGeom>
            <a:noFill/>
          </p:spPr>
          <p:txBody>
            <a:bodyPr wrap="square" rtlCol="0">
              <a:spAutoFit/>
            </a:bodyPr>
            <a:lstStyle/>
            <a:p>
              <a:pPr algn="ctr"/>
              <a:r>
                <a:rPr lang="en-US" sz="2800" b="1" dirty="0" smtClean="0">
                  <a:latin typeface="Corbel"/>
                  <a:cs typeface="Corbel"/>
                </a:rPr>
                <a:t>Put Away For Fornication </a:t>
              </a:r>
              <a:endParaRPr lang="en-US" sz="2800" b="1" dirty="0">
                <a:latin typeface="Corbel"/>
                <a:cs typeface="Corbel"/>
              </a:endParaRPr>
            </a:p>
          </p:txBody>
        </p:sp>
        <p:sp>
          <p:nvSpPr>
            <p:cNvPr id="9" name="Equal 8"/>
            <p:cNvSpPr/>
            <p:nvPr/>
          </p:nvSpPr>
          <p:spPr>
            <a:xfrm>
              <a:off x="3946121" y="4881245"/>
              <a:ext cx="1249194" cy="954348"/>
            </a:xfrm>
            <a:prstGeom prst="mathEqual">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5854808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Eligibility For Scriptural Marriage</a:t>
            </a:r>
            <a:endParaRPr lang="en-US" b="1" dirty="0">
              <a:latin typeface="Corbel"/>
              <a:cs typeface="Corbel"/>
            </a:endParaRPr>
          </a:p>
        </p:txBody>
      </p:sp>
      <p:sp>
        <p:nvSpPr>
          <p:cNvPr id="3" name="Content Placeholder 2"/>
          <p:cNvSpPr>
            <a:spLocks noGrp="1"/>
          </p:cNvSpPr>
          <p:nvPr>
            <p:ph idx="1"/>
          </p:nvPr>
        </p:nvSpPr>
        <p:spPr>
          <a:xfrm>
            <a:off x="228600" y="1600213"/>
            <a:ext cx="8686800" cy="5257787"/>
          </a:xfrm>
        </p:spPr>
        <p:txBody>
          <a:bodyPr>
            <a:noAutofit/>
          </a:bodyPr>
          <a:lstStyle/>
          <a:p>
            <a:pPr marL="0" indent="0">
              <a:buNone/>
            </a:pPr>
            <a:r>
              <a:rPr lang="en-US" sz="3600" b="1" dirty="0" smtClean="0">
                <a:latin typeface="Corbel"/>
                <a:cs typeface="Corbel"/>
              </a:rPr>
              <a:t>Those who are eligible for marriage.</a:t>
            </a:r>
          </a:p>
          <a:p>
            <a:pPr marL="456895" lvl="1" indent="0">
              <a:buNone/>
            </a:pPr>
            <a:r>
              <a:rPr lang="en-US" sz="3200" b="1" dirty="0" smtClean="0">
                <a:latin typeface="Corbel"/>
                <a:cs typeface="Corbel"/>
              </a:rPr>
              <a:t>Those who are reconciling after a divorce.</a:t>
            </a:r>
          </a:p>
          <a:p>
            <a:pPr marL="456895" lvl="1" indent="0">
              <a:buNone/>
            </a:pPr>
            <a:endParaRPr lang="en-US" sz="3200" b="1" dirty="0" smtClean="0">
              <a:latin typeface="Corbel"/>
              <a:cs typeface="Corbel"/>
            </a:endParaRPr>
          </a:p>
          <a:p>
            <a:pPr marL="456895" lvl="1" indent="0">
              <a:buNone/>
            </a:pPr>
            <a:r>
              <a:rPr lang="en-US" sz="3200" b="1" dirty="0" smtClean="0">
                <a:latin typeface="Corbel"/>
                <a:cs typeface="Corbel"/>
              </a:rPr>
              <a:t>“Now </a:t>
            </a:r>
            <a:r>
              <a:rPr lang="en-US" sz="3200" b="1" dirty="0">
                <a:latin typeface="Corbel"/>
                <a:cs typeface="Corbel"/>
              </a:rPr>
              <a:t>to the married I command, yet not I but the </a:t>
            </a:r>
            <a:r>
              <a:rPr lang="en-US" sz="3200" b="1" dirty="0" smtClean="0">
                <a:latin typeface="Corbel"/>
                <a:cs typeface="Corbel"/>
              </a:rPr>
              <a:t>Lord. </a:t>
            </a:r>
            <a:r>
              <a:rPr lang="en-US" sz="3200" b="1" dirty="0">
                <a:latin typeface="Corbel"/>
                <a:cs typeface="Corbel"/>
              </a:rPr>
              <a:t>A wife is not to depart from her husband. But even if she does depart, let her remain unmarried or be reconciled to her husband. And a husband is not to divorce his wife</a:t>
            </a:r>
            <a:r>
              <a:rPr lang="en-US" sz="3200" b="1" dirty="0" smtClean="0">
                <a:latin typeface="Corbel"/>
                <a:cs typeface="Corbel"/>
              </a:rPr>
              <a:t>.” 1 Cor. 7.10</a:t>
            </a:r>
            <a:r>
              <a:rPr lang="en-US" sz="3200" b="1" dirty="0">
                <a:latin typeface="Corbel"/>
                <a:cs typeface="Corbel"/>
              </a:rPr>
              <a:t>-</a:t>
            </a:r>
            <a:r>
              <a:rPr lang="en-US" sz="3200" b="1" dirty="0" smtClean="0">
                <a:latin typeface="Corbel"/>
                <a:cs typeface="Corbel"/>
              </a:rPr>
              <a:t>11</a:t>
            </a:r>
            <a:endParaRPr lang="en-US" sz="3200" b="1" dirty="0">
              <a:latin typeface="Corbel"/>
              <a:cs typeface="Corbel"/>
            </a:endParaRPr>
          </a:p>
        </p:txBody>
      </p:sp>
    </p:spTree>
    <p:extLst>
      <p:ext uri="{BB962C8B-B14F-4D97-AF65-F5344CB8AC3E}">
        <p14:creationId xmlns:p14="http://schemas.microsoft.com/office/powerpoint/2010/main" val="642963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Eligibility For Scriptural Marriage</a:t>
            </a:r>
            <a:endParaRPr lang="en-US" b="1" dirty="0">
              <a:latin typeface="Corbel"/>
              <a:cs typeface="Corbel"/>
            </a:endParaRPr>
          </a:p>
        </p:txBody>
      </p:sp>
      <p:sp>
        <p:nvSpPr>
          <p:cNvPr id="3" name="Content Placeholder 2"/>
          <p:cNvSpPr>
            <a:spLocks noGrp="1"/>
          </p:cNvSpPr>
          <p:nvPr>
            <p:ph idx="1"/>
          </p:nvPr>
        </p:nvSpPr>
        <p:spPr>
          <a:xfrm>
            <a:off x="228600" y="1600213"/>
            <a:ext cx="8686800" cy="5257787"/>
          </a:xfrm>
        </p:spPr>
        <p:txBody>
          <a:bodyPr>
            <a:noAutofit/>
          </a:bodyPr>
          <a:lstStyle/>
          <a:p>
            <a:pPr marL="0" indent="0">
              <a:buNone/>
            </a:pPr>
            <a:r>
              <a:rPr lang="en-US" sz="3600" b="1" dirty="0" smtClean="0">
                <a:latin typeface="Corbel"/>
                <a:cs typeface="Corbel"/>
              </a:rPr>
              <a:t>Those who are eligible for marriage.</a:t>
            </a:r>
          </a:p>
          <a:p>
            <a:pPr marL="456895" lvl="1" indent="0">
              <a:buNone/>
            </a:pPr>
            <a:r>
              <a:rPr lang="en-US" sz="3200" b="1" dirty="0" smtClean="0">
                <a:latin typeface="Corbel"/>
                <a:cs typeface="Corbel"/>
              </a:rPr>
              <a:t>Those who are reconciling after a divorce</a:t>
            </a:r>
            <a:r>
              <a:rPr lang="en-US" sz="3200" b="1" dirty="0" smtClean="0">
                <a:latin typeface="Corbel"/>
                <a:cs typeface="Corbel"/>
              </a:rPr>
              <a:t>.</a:t>
            </a:r>
            <a:endParaRPr lang="en-US" sz="3200" b="1" dirty="0" smtClean="0">
              <a:latin typeface="Corbel"/>
              <a:cs typeface="Corbel"/>
            </a:endParaRPr>
          </a:p>
        </p:txBody>
      </p:sp>
      <p:grpSp>
        <p:nvGrpSpPr>
          <p:cNvPr id="4" name="Group 3"/>
          <p:cNvGrpSpPr/>
          <p:nvPr/>
        </p:nvGrpSpPr>
        <p:grpSpPr>
          <a:xfrm>
            <a:off x="1291794" y="4173359"/>
            <a:ext cx="6560412" cy="1908214"/>
            <a:chOff x="1291794" y="4173359"/>
            <a:chExt cx="6560412" cy="1908214"/>
          </a:xfrm>
        </p:grpSpPr>
        <p:sp>
          <p:nvSpPr>
            <p:cNvPr id="5" name="TextBox 4"/>
            <p:cNvSpPr txBox="1"/>
            <p:nvPr/>
          </p:nvSpPr>
          <p:spPr>
            <a:xfrm>
              <a:off x="1794871" y="4173359"/>
              <a:ext cx="1237068"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6" name="TextBox 5"/>
            <p:cNvSpPr txBox="1"/>
            <p:nvPr/>
          </p:nvSpPr>
          <p:spPr>
            <a:xfrm>
              <a:off x="5914137" y="4173359"/>
              <a:ext cx="1793921"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7" name="TextBox 6"/>
            <p:cNvSpPr txBox="1"/>
            <p:nvPr/>
          </p:nvSpPr>
          <p:spPr>
            <a:xfrm>
              <a:off x="1291794" y="4879825"/>
              <a:ext cx="2119511" cy="1200328"/>
            </a:xfrm>
            <a:prstGeom prst="rect">
              <a:avLst/>
            </a:prstGeom>
            <a:noFill/>
          </p:spPr>
          <p:txBody>
            <a:bodyPr wrap="square" rtlCol="0">
              <a:spAutoFit/>
            </a:bodyPr>
            <a:lstStyle/>
            <a:p>
              <a:pPr algn="ctr"/>
              <a:r>
                <a:rPr lang="en-US" sz="2400" b="1" dirty="0" smtClean="0">
                  <a:latin typeface="Corbel"/>
                  <a:cs typeface="Corbel"/>
                </a:rPr>
                <a:t>Reconciling to Sally / Bound to Sally</a:t>
              </a:r>
              <a:endParaRPr lang="en-US" sz="2400" b="1" dirty="0">
                <a:latin typeface="Corbel"/>
                <a:cs typeface="Corbel"/>
              </a:endParaRPr>
            </a:p>
          </p:txBody>
        </p:sp>
        <p:sp>
          <p:nvSpPr>
            <p:cNvPr id="8" name="TextBox 7"/>
            <p:cNvSpPr txBox="1"/>
            <p:nvPr/>
          </p:nvSpPr>
          <p:spPr>
            <a:xfrm>
              <a:off x="5732695" y="4881245"/>
              <a:ext cx="2119511" cy="1200328"/>
            </a:xfrm>
            <a:prstGeom prst="rect">
              <a:avLst/>
            </a:prstGeom>
            <a:noFill/>
          </p:spPr>
          <p:txBody>
            <a:bodyPr wrap="square" rtlCol="0">
              <a:spAutoFit/>
            </a:bodyPr>
            <a:lstStyle/>
            <a:p>
              <a:pPr algn="ctr"/>
              <a:r>
                <a:rPr lang="en-US" sz="2400" b="1" dirty="0" smtClean="0">
                  <a:latin typeface="Corbel"/>
                  <a:cs typeface="Corbel"/>
                </a:rPr>
                <a:t>Reconciling to Bob / Bound to Bob</a:t>
              </a:r>
              <a:endParaRPr lang="en-US" sz="2400" b="1" dirty="0">
                <a:latin typeface="Corbel"/>
                <a:cs typeface="Corbel"/>
              </a:endParaRPr>
            </a:p>
          </p:txBody>
        </p:sp>
        <p:sp>
          <p:nvSpPr>
            <p:cNvPr id="9" name="Equal 8"/>
            <p:cNvSpPr/>
            <p:nvPr/>
          </p:nvSpPr>
          <p:spPr>
            <a:xfrm>
              <a:off x="3946121" y="4881245"/>
              <a:ext cx="1249194" cy="954348"/>
            </a:xfrm>
            <a:prstGeom prst="mathEqual">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27456303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Eligibility For Scriptural Marriage</a:t>
            </a:r>
            <a:endParaRPr lang="en-US" b="1" dirty="0">
              <a:latin typeface="Corbel"/>
              <a:cs typeface="Corbel"/>
            </a:endParaRPr>
          </a:p>
        </p:txBody>
      </p:sp>
      <p:sp>
        <p:nvSpPr>
          <p:cNvPr id="3" name="Content Placeholder 2"/>
          <p:cNvSpPr>
            <a:spLocks noGrp="1"/>
          </p:cNvSpPr>
          <p:nvPr>
            <p:ph idx="1"/>
          </p:nvPr>
        </p:nvSpPr>
        <p:spPr>
          <a:xfrm>
            <a:off x="228600" y="1600213"/>
            <a:ext cx="8686800" cy="4525963"/>
          </a:xfrm>
        </p:spPr>
        <p:txBody>
          <a:bodyPr>
            <a:normAutofit/>
          </a:bodyPr>
          <a:lstStyle/>
          <a:p>
            <a:pPr marL="0" indent="0">
              <a:lnSpc>
                <a:spcPct val="90000"/>
              </a:lnSpc>
              <a:buNone/>
            </a:pPr>
            <a:r>
              <a:rPr lang="en-US" b="1" dirty="0">
                <a:latin typeface="Corbel"/>
                <a:cs typeface="Corbel"/>
              </a:rPr>
              <a:t>Those who are not eligible for marriage.</a:t>
            </a:r>
          </a:p>
          <a:p>
            <a:pPr marL="456895" lvl="1" indent="0">
              <a:lnSpc>
                <a:spcPct val="90000"/>
              </a:lnSpc>
              <a:buNone/>
            </a:pPr>
            <a:r>
              <a:rPr lang="en-US" sz="3200" b="1" dirty="0" smtClean="0">
                <a:latin typeface="Corbel"/>
                <a:cs typeface="Corbel"/>
              </a:rPr>
              <a:t>Those who divorced their previous scriptural spouses for any reason other than fornication.</a:t>
            </a:r>
          </a:p>
          <a:p>
            <a:pPr marL="456895" lvl="1" indent="0">
              <a:lnSpc>
                <a:spcPct val="90000"/>
              </a:lnSpc>
              <a:buNone/>
            </a:pPr>
            <a:endParaRPr lang="en-US" sz="3200" b="1" dirty="0" smtClean="0">
              <a:latin typeface="Corbel"/>
              <a:cs typeface="Corbel"/>
            </a:endParaRPr>
          </a:p>
          <a:p>
            <a:pPr marL="456895" lvl="1" indent="0">
              <a:lnSpc>
                <a:spcPct val="90000"/>
              </a:lnSpc>
              <a:buNone/>
            </a:pPr>
            <a:r>
              <a:rPr lang="en-US" sz="3200" b="1" dirty="0" smtClean="0">
                <a:latin typeface="Corbel"/>
                <a:cs typeface="Corbel"/>
              </a:rPr>
              <a:t>“And </a:t>
            </a:r>
            <a:r>
              <a:rPr lang="en-US" sz="3200" b="1" dirty="0">
                <a:latin typeface="Corbel"/>
                <a:cs typeface="Corbel"/>
              </a:rPr>
              <a:t>I say to you, whoever divorces his wife, </a:t>
            </a:r>
            <a:r>
              <a:rPr lang="en-US" sz="3200" b="1" u="sng" dirty="0">
                <a:latin typeface="Corbel"/>
                <a:cs typeface="Corbel"/>
              </a:rPr>
              <a:t>except for sexual immorality</a:t>
            </a:r>
            <a:r>
              <a:rPr lang="en-US" sz="3200" b="1" dirty="0">
                <a:latin typeface="Corbel"/>
                <a:cs typeface="Corbel"/>
              </a:rPr>
              <a:t>, and marries another, commits adultery</a:t>
            </a:r>
            <a:r>
              <a:rPr lang="en-US" sz="3200" b="1" dirty="0" smtClean="0">
                <a:latin typeface="Corbel"/>
                <a:cs typeface="Corbel"/>
              </a:rPr>
              <a:t>.” Matt. 19.9a</a:t>
            </a:r>
            <a:endParaRPr lang="en-US" sz="3200" b="1" dirty="0">
              <a:latin typeface="Corbel"/>
              <a:cs typeface="Corbel"/>
            </a:endParaRPr>
          </a:p>
        </p:txBody>
      </p:sp>
    </p:spTree>
    <p:extLst>
      <p:ext uri="{BB962C8B-B14F-4D97-AF65-F5344CB8AC3E}">
        <p14:creationId xmlns:p14="http://schemas.microsoft.com/office/powerpoint/2010/main" val="282943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Eligibility For Scriptural Marriage</a:t>
            </a:r>
            <a:endParaRPr lang="en-US" b="1" dirty="0">
              <a:latin typeface="Corbel"/>
              <a:cs typeface="Corbel"/>
            </a:endParaRPr>
          </a:p>
        </p:txBody>
      </p:sp>
      <p:sp>
        <p:nvSpPr>
          <p:cNvPr id="3" name="Content Placeholder 2"/>
          <p:cNvSpPr>
            <a:spLocks noGrp="1"/>
          </p:cNvSpPr>
          <p:nvPr>
            <p:ph idx="1"/>
          </p:nvPr>
        </p:nvSpPr>
        <p:spPr>
          <a:xfrm>
            <a:off x="228600" y="1600213"/>
            <a:ext cx="8686800" cy="4525963"/>
          </a:xfrm>
        </p:spPr>
        <p:txBody>
          <a:bodyPr>
            <a:normAutofit/>
          </a:bodyPr>
          <a:lstStyle/>
          <a:p>
            <a:pPr marL="0" indent="0">
              <a:lnSpc>
                <a:spcPct val="90000"/>
              </a:lnSpc>
              <a:buNone/>
            </a:pPr>
            <a:r>
              <a:rPr lang="en-US" b="1" dirty="0">
                <a:latin typeface="Corbel"/>
                <a:cs typeface="Corbel"/>
              </a:rPr>
              <a:t>Those who are not eligible for marriage.</a:t>
            </a:r>
          </a:p>
          <a:p>
            <a:pPr marL="456895" lvl="1" indent="0">
              <a:lnSpc>
                <a:spcPct val="90000"/>
              </a:lnSpc>
              <a:buNone/>
            </a:pPr>
            <a:r>
              <a:rPr lang="en-US" sz="3200" b="1" dirty="0" smtClean="0">
                <a:latin typeface="Corbel"/>
                <a:cs typeface="Corbel"/>
              </a:rPr>
              <a:t>Those who divorced their previous scriptural spouses for any reason other than fornication</a:t>
            </a:r>
            <a:r>
              <a:rPr lang="en-US" sz="3200" b="1" dirty="0" smtClean="0">
                <a:latin typeface="Corbel"/>
                <a:cs typeface="Corbel"/>
              </a:rPr>
              <a:t>.</a:t>
            </a:r>
            <a:endParaRPr lang="en-US" sz="3200" b="1" dirty="0" smtClean="0">
              <a:latin typeface="Corbel"/>
              <a:cs typeface="Corbel"/>
            </a:endParaRPr>
          </a:p>
        </p:txBody>
      </p:sp>
      <p:grpSp>
        <p:nvGrpSpPr>
          <p:cNvPr id="10" name="Group 9"/>
          <p:cNvGrpSpPr/>
          <p:nvPr/>
        </p:nvGrpSpPr>
        <p:grpSpPr>
          <a:xfrm>
            <a:off x="2289852" y="3340431"/>
            <a:ext cx="4564296" cy="3384122"/>
            <a:chOff x="611919" y="3340431"/>
            <a:chExt cx="4564296" cy="3384122"/>
          </a:xfrm>
        </p:grpSpPr>
        <p:sp>
          <p:nvSpPr>
            <p:cNvPr id="5" name="TextBox 4"/>
            <p:cNvSpPr txBox="1"/>
            <p:nvPr/>
          </p:nvSpPr>
          <p:spPr>
            <a:xfrm>
              <a:off x="3559781" y="3340431"/>
              <a:ext cx="1237068"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6" name="TextBox 5"/>
            <p:cNvSpPr txBox="1"/>
            <p:nvPr/>
          </p:nvSpPr>
          <p:spPr>
            <a:xfrm>
              <a:off x="793361" y="3340431"/>
              <a:ext cx="1793921"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7" name="TextBox 6"/>
            <p:cNvSpPr txBox="1"/>
            <p:nvPr/>
          </p:nvSpPr>
          <p:spPr>
            <a:xfrm>
              <a:off x="3056704" y="4046897"/>
              <a:ext cx="2119511" cy="2677656"/>
            </a:xfrm>
            <a:prstGeom prst="rect">
              <a:avLst/>
            </a:prstGeom>
            <a:noFill/>
          </p:spPr>
          <p:txBody>
            <a:bodyPr wrap="square" rtlCol="0">
              <a:spAutoFit/>
            </a:bodyPr>
            <a:lstStyle/>
            <a:p>
              <a:pPr algn="ctr"/>
              <a:r>
                <a:rPr lang="en-US" sz="2400" b="1" dirty="0" smtClean="0">
                  <a:latin typeface="Corbel"/>
                  <a:cs typeface="Corbel"/>
                </a:rPr>
                <a:t>Put away by Sally for whatever / cannot remarry </a:t>
              </a:r>
              <a:r>
                <a:rPr lang="en-US" sz="2400" b="1" dirty="0">
                  <a:latin typeface="Corbel"/>
                  <a:cs typeface="Corbel"/>
                </a:rPr>
                <a:t>/ unless </a:t>
              </a:r>
              <a:r>
                <a:rPr lang="en-US" sz="2400" b="1" dirty="0" smtClean="0">
                  <a:latin typeface="Corbel"/>
                  <a:cs typeface="Corbel"/>
                </a:rPr>
                <a:t>reconciled</a:t>
              </a:r>
              <a:endParaRPr lang="en-US" sz="2400" b="1" dirty="0">
                <a:latin typeface="Corbel"/>
                <a:cs typeface="Corbel"/>
              </a:endParaRPr>
            </a:p>
          </p:txBody>
        </p:sp>
        <p:sp>
          <p:nvSpPr>
            <p:cNvPr id="8" name="TextBox 7"/>
            <p:cNvSpPr txBox="1"/>
            <p:nvPr/>
          </p:nvSpPr>
          <p:spPr>
            <a:xfrm>
              <a:off x="611919" y="4048317"/>
              <a:ext cx="2119511" cy="2308324"/>
            </a:xfrm>
            <a:prstGeom prst="rect">
              <a:avLst/>
            </a:prstGeom>
            <a:noFill/>
          </p:spPr>
          <p:txBody>
            <a:bodyPr wrap="square" rtlCol="0">
              <a:spAutoFit/>
            </a:bodyPr>
            <a:lstStyle/>
            <a:p>
              <a:pPr algn="ctr"/>
              <a:r>
                <a:rPr lang="en-US" sz="2400" b="1" dirty="0" smtClean="0">
                  <a:latin typeface="Corbel"/>
                  <a:cs typeface="Corbel"/>
                </a:rPr>
                <a:t>Put away Bob for whatever / cannot remarry / unless reconciled</a:t>
              </a:r>
              <a:endParaRPr lang="en-US" sz="2400" b="1" dirty="0">
                <a:latin typeface="Corbel"/>
                <a:cs typeface="Corbel"/>
              </a:endParaRPr>
            </a:p>
          </p:txBody>
        </p:sp>
      </p:grpSp>
    </p:spTree>
    <p:extLst>
      <p:ext uri="{BB962C8B-B14F-4D97-AF65-F5344CB8AC3E}">
        <p14:creationId xmlns:p14="http://schemas.microsoft.com/office/powerpoint/2010/main" val="79336380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Eligibility For Scriptural Marriage</a:t>
            </a:r>
            <a:endParaRPr lang="en-US" b="1" dirty="0">
              <a:latin typeface="Corbel"/>
              <a:cs typeface="Corbel"/>
            </a:endParaRPr>
          </a:p>
        </p:txBody>
      </p:sp>
      <p:sp>
        <p:nvSpPr>
          <p:cNvPr id="3" name="Content Placeholder 2"/>
          <p:cNvSpPr>
            <a:spLocks noGrp="1"/>
          </p:cNvSpPr>
          <p:nvPr>
            <p:ph idx="1"/>
          </p:nvPr>
        </p:nvSpPr>
        <p:spPr>
          <a:xfrm>
            <a:off x="228600" y="1600213"/>
            <a:ext cx="8686800" cy="5257787"/>
          </a:xfrm>
        </p:spPr>
        <p:txBody>
          <a:bodyPr>
            <a:normAutofit lnSpcReduction="10000"/>
          </a:bodyPr>
          <a:lstStyle/>
          <a:p>
            <a:pPr marL="0" indent="0">
              <a:lnSpc>
                <a:spcPct val="90000"/>
              </a:lnSpc>
              <a:buNone/>
            </a:pPr>
            <a:r>
              <a:rPr lang="en-US" sz="2800" b="1" dirty="0">
                <a:latin typeface="Corbel"/>
                <a:cs typeface="Corbel"/>
              </a:rPr>
              <a:t>Those who are not eligible for marriage.</a:t>
            </a:r>
          </a:p>
          <a:p>
            <a:pPr marL="456895" lvl="1" indent="0">
              <a:lnSpc>
                <a:spcPct val="90000"/>
              </a:lnSpc>
              <a:buNone/>
            </a:pPr>
            <a:r>
              <a:rPr lang="en-US" b="1" dirty="0" smtClean="0">
                <a:latin typeface="Corbel"/>
                <a:cs typeface="Corbel"/>
              </a:rPr>
              <a:t>Those who were divorced by their previous scriptural spouses for any reason.</a:t>
            </a:r>
          </a:p>
          <a:p>
            <a:pPr marL="456895" lvl="1" indent="0">
              <a:lnSpc>
                <a:spcPct val="90000"/>
              </a:lnSpc>
              <a:buNone/>
            </a:pPr>
            <a:endParaRPr lang="en-US" b="1" dirty="0" smtClean="0">
              <a:latin typeface="Corbel"/>
              <a:cs typeface="Corbel"/>
            </a:endParaRPr>
          </a:p>
          <a:p>
            <a:pPr marL="456895" lvl="1" indent="0">
              <a:lnSpc>
                <a:spcPct val="90000"/>
              </a:lnSpc>
              <a:buNone/>
            </a:pPr>
            <a:r>
              <a:rPr lang="en-US" b="1" dirty="0" smtClean="0">
                <a:latin typeface="Corbel"/>
                <a:cs typeface="Corbel"/>
              </a:rPr>
              <a:t>“.</a:t>
            </a:r>
            <a:r>
              <a:rPr lang="en-US" b="1" dirty="0">
                <a:latin typeface="Corbel"/>
                <a:cs typeface="Corbel"/>
              </a:rPr>
              <a:t>..and whoever marries her who is divorced commits adultery</a:t>
            </a:r>
            <a:r>
              <a:rPr lang="en-US" b="1" dirty="0" smtClean="0">
                <a:latin typeface="Corbel"/>
                <a:cs typeface="Corbel"/>
              </a:rPr>
              <a:t>.” Matt. 19.9b</a:t>
            </a:r>
          </a:p>
          <a:p>
            <a:pPr marL="456895" lvl="1" indent="0">
              <a:lnSpc>
                <a:spcPct val="90000"/>
              </a:lnSpc>
              <a:buNone/>
            </a:pPr>
            <a:endParaRPr lang="en-US" b="1" dirty="0" smtClean="0">
              <a:latin typeface="Corbel"/>
              <a:cs typeface="Corbel"/>
            </a:endParaRPr>
          </a:p>
          <a:p>
            <a:pPr marL="456895" lvl="1" indent="0">
              <a:lnSpc>
                <a:spcPct val="90000"/>
              </a:lnSpc>
              <a:buNone/>
            </a:pPr>
            <a:r>
              <a:rPr lang="en-US" b="1" dirty="0" smtClean="0">
                <a:latin typeface="Corbel"/>
                <a:cs typeface="Corbel"/>
              </a:rPr>
              <a:t>“.</a:t>
            </a:r>
            <a:r>
              <a:rPr lang="en-US" b="1" dirty="0">
                <a:latin typeface="Corbel"/>
                <a:cs typeface="Corbel"/>
              </a:rPr>
              <a:t>..and whoever marries a woman who is divorced commits adultery</a:t>
            </a:r>
            <a:r>
              <a:rPr lang="en-US" b="1" dirty="0" smtClean="0">
                <a:latin typeface="Corbel"/>
                <a:cs typeface="Corbel"/>
              </a:rPr>
              <a:t>.” Matt. 5.32</a:t>
            </a:r>
            <a:endParaRPr lang="en-US" b="1" dirty="0">
              <a:latin typeface="Corbel"/>
              <a:cs typeface="Corbel"/>
            </a:endParaRPr>
          </a:p>
          <a:p>
            <a:pPr marL="456895" lvl="1" indent="0">
              <a:lnSpc>
                <a:spcPct val="90000"/>
              </a:lnSpc>
              <a:buNone/>
            </a:pPr>
            <a:endParaRPr lang="en-US" b="1" dirty="0" smtClean="0">
              <a:latin typeface="Corbel"/>
              <a:cs typeface="Corbel"/>
            </a:endParaRPr>
          </a:p>
          <a:p>
            <a:pPr marL="456895" lvl="1" indent="0">
              <a:lnSpc>
                <a:spcPct val="90000"/>
              </a:lnSpc>
              <a:buNone/>
            </a:pPr>
            <a:r>
              <a:rPr lang="en-US" b="1" dirty="0" smtClean="0">
                <a:latin typeface="Corbel"/>
                <a:cs typeface="Corbel"/>
              </a:rPr>
              <a:t>“.</a:t>
            </a:r>
            <a:r>
              <a:rPr lang="en-US" b="1" dirty="0">
                <a:latin typeface="Corbel"/>
                <a:cs typeface="Corbel"/>
              </a:rPr>
              <a:t>..and whoever marries her who is divorced from her husband commits adultery</a:t>
            </a:r>
            <a:r>
              <a:rPr lang="en-US" b="1" dirty="0" smtClean="0">
                <a:latin typeface="Corbel"/>
                <a:cs typeface="Corbel"/>
              </a:rPr>
              <a:t>.” Luke 16.18</a:t>
            </a:r>
            <a:endParaRPr lang="en-US" b="1" dirty="0">
              <a:latin typeface="Corbel"/>
              <a:cs typeface="Corbel"/>
            </a:endParaRPr>
          </a:p>
        </p:txBody>
      </p:sp>
    </p:spTree>
    <p:extLst>
      <p:ext uri="{BB962C8B-B14F-4D97-AF65-F5344CB8AC3E}">
        <p14:creationId xmlns:p14="http://schemas.microsoft.com/office/powerpoint/2010/main" val="3067048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Eligibility For Scriptural Marriage</a:t>
            </a:r>
            <a:endParaRPr lang="en-US" b="1" dirty="0">
              <a:latin typeface="Corbel"/>
              <a:cs typeface="Corbel"/>
            </a:endParaRPr>
          </a:p>
        </p:txBody>
      </p:sp>
      <p:sp>
        <p:nvSpPr>
          <p:cNvPr id="3" name="Content Placeholder 2"/>
          <p:cNvSpPr>
            <a:spLocks noGrp="1"/>
          </p:cNvSpPr>
          <p:nvPr>
            <p:ph idx="1"/>
          </p:nvPr>
        </p:nvSpPr>
        <p:spPr>
          <a:xfrm>
            <a:off x="228600" y="1600213"/>
            <a:ext cx="8686800" cy="5257787"/>
          </a:xfrm>
        </p:spPr>
        <p:txBody>
          <a:bodyPr>
            <a:normAutofit/>
          </a:bodyPr>
          <a:lstStyle/>
          <a:p>
            <a:pPr marL="0" indent="0">
              <a:lnSpc>
                <a:spcPct val="90000"/>
              </a:lnSpc>
              <a:buNone/>
            </a:pPr>
            <a:r>
              <a:rPr lang="en-US" sz="2800" b="1" dirty="0">
                <a:latin typeface="Corbel"/>
                <a:cs typeface="Corbel"/>
              </a:rPr>
              <a:t>Those who are not eligible for marriage.</a:t>
            </a:r>
          </a:p>
          <a:p>
            <a:pPr marL="456895" lvl="1" indent="0">
              <a:lnSpc>
                <a:spcPct val="90000"/>
              </a:lnSpc>
              <a:buNone/>
            </a:pPr>
            <a:r>
              <a:rPr lang="en-US" b="1" dirty="0" smtClean="0">
                <a:latin typeface="Corbel"/>
                <a:cs typeface="Corbel"/>
              </a:rPr>
              <a:t>Those who were divorced by their previous scriptural spouses for any reason</a:t>
            </a:r>
            <a:r>
              <a:rPr lang="en-US" b="1" dirty="0" smtClean="0">
                <a:latin typeface="Corbel"/>
                <a:cs typeface="Corbel"/>
              </a:rPr>
              <a:t>.</a:t>
            </a:r>
            <a:endParaRPr lang="en-US" b="1" dirty="0" smtClean="0">
              <a:latin typeface="Corbel"/>
              <a:cs typeface="Corbel"/>
            </a:endParaRPr>
          </a:p>
        </p:txBody>
      </p:sp>
      <p:grpSp>
        <p:nvGrpSpPr>
          <p:cNvPr id="10" name="Group 9"/>
          <p:cNvGrpSpPr/>
          <p:nvPr/>
        </p:nvGrpSpPr>
        <p:grpSpPr>
          <a:xfrm>
            <a:off x="2097463" y="2972519"/>
            <a:ext cx="4949074" cy="3753454"/>
            <a:chOff x="1291794" y="3340431"/>
            <a:chExt cx="4949074" cy="3753454"/>
          </a:xfrm>
        </p:grpSpPr>
        <p:sp>
          <p:nvSpPr>
            <p:cNvPr id="5" name="TextBox 4"/>
            <p:cNvSpPr txBox="1"/>
            <p:nvPr/>
          </p:nvSpPr>
          <p:spPr>
            <a:xfrm>
              <a:off x="1794871" y="3340431"/>
              <a:ext cx="1237068"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6" name="TextBox 5"/>
            <p:cNvSpPr txBox="1"/>
            <p:nvPr/>
          </p:nvSpPr>
          <p:spPr>
            <a:xfrm>
              <a:off x="4302799" y="3340431"/>
              <a:ext cx="1793921"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7" name="TextBox 6"/>
            <p:cNvSpPr txBox="1"/>
            <p:nvPr/>
          </p:nvSpPr>
          <p:spPr>
            <a:xfrm>
              <a:off x="1291794" y="4046897"/>
              <a:ext cx="2119511" cy="3046988"/>
            </a:xfrm>
            <a:prstGeom prst="rect">
              <a:avLst/>
            </a:prstGeom>
            <a:noFill/>
          </p:spPr>
          <p:txBody>
            <a:bodyPr wrap="square" rtlCol="0">
              <a:spAutoFit/>
            </a:bodyPr>
            <a:lstStyle/>
            <a:p>
              <a:pPr algn="ctr"/>
              <a:r>
                <a:rPr lang="en-US" sz="2400" b="1" dirty="0" smtClean="0">
                  <a:latin typeface="Corbel"/>
                  <a:cs typeface="Corbel"/>
                </a:rPr>
                <a:t>Put away by Sally for whatever / cannot remarry </a:t>
              </a:r>
              <a:r>
                <a:rPr lang="en-US" sz="2400" b="1" dirty="0">
                  <a:latin typeface="Corbel"/>
                  <a:cs typeface="Corbel"/>
                </a:rPr>
                <a:t>/ unless </a:t>
              </a:r>
              <a:r>
                <a:rPr lang="en-US" sz="2400" b="1" dirty="0" smtClean="0">
                  <a:latin typeface="Corbel"/>
                  <a:cs typeface="Corbel"/>
                </a:rPr>
                <a:t>reconciled / bound to Sally</a:t>
              </a:r>
              <a:endParaRPr lang="en-US" sz="2400" b="1" dirty="0">
                <a:latin typeface="Corbel"/>
                <a:cs typeface="Corbel"/>
              </a:endParaRPr>
            </a:p>
          </p:txBody>
        </p:sp>
        <p:sp>
          <p:nvSpPr>
            <p:cNvPr id="8" name="TextBox 7"/>
            <p:cNvSpPr txBox="1"/>
            <p:nvPr/>
          </p:nvSpPr>
          <p:spPr>
            <a:xfrm>
              <a:off x="4121357" y="4048317"/>
              <a:ext cx="2119511" cy="2677656"/>
            </a:xfrm>
            <a:prstGeom prst="rect">
              <a:avLst/>
            </a:prstGeom>
            <a:noFill/>
          </p:spPr>
          <p:txBody>
            <a:bodyPr wrap="square" rtlCol="0">
              <a:spAutoFit/>
            </a:bodyPr>
            <a:lstStyle/>
            <a:p>
              <a:pPr algn="ctr"/>
              <a:r>
                <a:rPr lang="en-US" sz="2400" b="1" dirty="0" smtClean="0">
                  <a:latin typeface="Corbel"/>
                  <a:cs typeface="Corbel"/>
                </a:rPr>
                <a:t>Put away Bob for whatever / cannot remarry / unless reconciled / bound to Bob</a:t>
              </a:r>
              <a:endParaRPr lang="en-US" sz="2400" b="1" dirty="0">
                <a:latin typeface="Corbel"/>
                <a:cs typeface="Corbel"/>
              </a:endParaRPr>
            </a:p>
          </p:txBody>
        </p:sp>
      </p:grpSp>
    </p:spTree>
    <p:extLst>
      <p:ext uri="{BB962C8B-B14F-4D97-AF65-F5344CB8AC3E}">
        <p14:creationId xmlns:p14="http://schemas.microsoft.com/office/powerpoint/2010/main" val="391622101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Eligibility For Scriptural Marriage</a:t>
            </a:r>
            <a:endParaRPr lang="en-US" b="1" dirty="0">
              <a:latin typeface="Corbel"/>
              <a:cs typeface="Corbel"/>
            </a:endParaRPr>
          </a:p>
        </p:txBody>
      </p:sp>
      <p:sp>
        <p:nvSpPr>
          <p:cNvPr id="3" name="Content Placeholder 2"/>
          <p:cNvSpPr>
            <a:spLocks noGrp="1"/>
          </p:cNvSpPr>
          <p:nvPr>
            <p:ph idx="1"/>
          </p:nvPr>
        </p:nvSpPr>
        <p:spPr>
          <a:xfrm>
            <a:off x="228600" y="1600213"/>
            <a:ext cx="8686800" cy="5257787"/>
          </a:xfrm>
        </p:spPr>
        <p:txBody>
          <a:bodyPr>
            <a:normAutofit/>
          </a:bodyPr>
          <a:lstStyle/>
          <a:p>
            <a:pPr marL="0" indent="0">
              <a:lnSpc>
                <a:spcPct val="90000"/>
              </a:lnSpc>
              <a:buNone/>
            </a:pPr>
            <a:r>
              <a:rPr lang="en-US" b="1" dirty="0">
                <a:latin typeface="Corbel"/>
                <a:cs typeface="Corbel"/>
              </a:rPr>
              <a:t>Those who are not eligible for marriage.</a:t>
            </a:r>
          </a:p>
          <a:p>
            <a:pPr marL="456895" lvl="1" indent="0">
              <a:lnSpc>
                <a:spcPct val="90000"/>
              </a:lnSpc>
              <a:buNone/>
            </a:pPr>
            <a:r>
              <a:rPr lang="en-US" sz="3200" b="1" dirty="0" smtClean="0">
                <a:latin typeface="Corbel"/>
                <a:cs typeface="Corbel"/>
              </a:rPr>
              <a:t>Unless their previous spouses are dead.</a:t>
            </a:r>
          </a:p>
          <a:p>
            <a:pPr marL="456895" lvl="1" indent="0">
              <a:lnSpc>
                <a:spcPct val="90000"/>
              </a:lnSpc>
              <a:buNone/>
            </a:pPr>
            <a:endParaRPr lang="en-US" sz="3200" b="1" dirty="0" smtClean="0">
              <a:latin typeface="Corbel"/>
              <a:cs typeface="Corbel"/>
            </a:endParaRPr>
          </a:p>
          <a:p>
            <a:pPr marL="456895" lvl="1" indent="0">
              <a:lnSpc>
                <a:spcPct val="90000"/>
              </a:lnSpc>
              <a:buNone/>
            </a:pPr>
            <a:r>
              <a:rPr lang="en-US" sz="3200" b="1" dirty="0" smtClean="0">
                <a:latin typeface="Corbel"/>
                <a:cs typeface="Corbel"/>
              </a:rPr>
              <a:t>“A </a:t>
            </a:r>
            <a:r>
              <a:rPr lang="en-US" sz="3200" b="1" dirty="0">
                <a:latin typeface="Corbel"/>
                <a:cs typeface="Corbel"/>
              </a:rPr>
              <a:t>wife is bound by law as long as her husband lives; but if her husband dies, she is at liberty to be married to whom she wishes, only in the Lord</a:t>
            </a:r>
            <a:r>
              <a:rPr lang="en-US" sz="3200" b="1" dirty="0" smtClean="0">
                <a:latin typeface="Corbel"/>
                <a:cs typeface="Corbel"/>
              </a:rPr>
              <a:t>.” 1 Cor. 7.39</a:t>
            </a:r>
          </a:p>
          <a:p>
            <a:pPr marL="456895" lvl="1" indent="0">
              <a:lnSpc>
                <a:spcPct val="90000"/>
              </a:lnSpc>
              <a:buNone/>
            </a:pPr>
            <a:endParaRPr lang="en-US" sz="3200" b="1" dirty="0">
              <a:solidFill>
                <a:schemeClr val="tx1"/>
              </a:solidFill>
              <a:latin typeface="Corbel"/>
              <a:cs typeface="Corbel"/>
            </a:endParaRPr>
          </a:p>
          <a:p>
            <a:pPr marL="456895" lvl="1" indent="0">
              <a:lnSpc>
                <a:spcPct val="90000"/>
              </a:lnSpc>
              <a:buNone/>
            </a:pPr>
            <a:r>
              <a:rPr lang="en-US" sz="3200" b="1" dirty="0" smtClean="0">
                <a:solidFill>
                  <a:schemeClr val="tx1"/>
                </a:solidFill>
                <a:latin typeface="Corbel"/>
                <a:cs typeface="Corbel"/>
              </a:rPr>
              <a:t>How </a:t>
            </a:r>
            <a:r>
              <a:rPr lang="en-US" sz="3200" b="1" dirty="0">
                <a:solidFill>
                  <a:schemeClr val="tx1"/>
                </a:solidFill>
                <a:latin typeface="Corbel"/>
                <a:cs typeface="Corbel"/>
              </a:rPr>
              <a:t>long?  As long as he </a:t>
            </a:r>
            <a:r>
              <a:rPr lang="en-US" sz="3200" b="1" dirty="0" smtClean="0">
                <a:solidFill>
                  <a:schemeClr val="tx1"/>
                </a:solidFill>
                <a:latin typeface="Corbel"/>
                <a:cs typeface="Corbel"/>
              </a:rPr>
              <a:t>lives – Matt. 19.6</a:t>
            </a:r>
            <a:endParaRPr lang="en-US" sz="3200" b="1" dirty="0">
              <a:latin typeface="Corbel"/>
              <a:cs typeface="Corbel"/>
            </a:endParaRPr>
          </a:p>
        </p:txBody>
      </p:sp>
    </p:spTree>
    <p:extLst>
      <p:ext uri="{BB962C8B-B14F-4D97-AF65-F5344CB8AC3E}">
        <p14:creationId xmlns:p14="http://schemas.microsoft.com/office/powerpoint/2010/main" val="2593767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orbel"/>
                <a:cs typeface="Corbel"/>
              </a:rPr>
              <a:t>Eligibility For Scriptural Marriage</a:t>
            </a:r>
            <a:endParaRPr lang="en-US" b="1" dirty="0">
              <a:latin typeface="Corbel"/>
              <a:cs typeface="Corbel"/>
            </a:endParaRPr>
          </a:p>
        </p:txBody>
      </p:sp>
      <p:sp>
        <p:nvSpPr>
          <p:cNvPr id="3" name="Content Placeholder 2"/>
          <p:cNvSpPr>
            <a:spLocks noGrp="1"/>
          </p:cNvSpPr>
          <p:nvPr>
            <p:ph idx="1"/>
          </p:nvPr>
        </p:nvSpPr>
        <p:spPr>
          <a:xfrm>
            <a:off x="228600" y="1600213"/>
            <a:ext cx="8686800" cy="5257787"/>
          </a:xfrm>
        </p:spPr>
        <p:txBody>
          <a:bodyPr>
            <a:normAutofit/>
          </a:bodyPr>
          <a:lstStyle/>
          <a:p>
            <a:pPr marL="0" indent="0">
              <a:lnSpc>
                <a:spcPct val="90000"/>
              </a:lnSpc>
              <a:buNone/>
            </a:pPr>
            <a:r>
              <a:rPr lang="en-US" b="1" dirty="0">
                <a:latin typeface="Corbel"/>
                <a:cs typeface="Corbel"/>
              </a:rPr>
              <a:t>Those who are not eligible for marriage.</a:t>
            </a:r>
          </a:p>
          <a:p>
            <a:pPr marL="456895" lvl="1" indent="0">
              <a:lnSpc>
                <a:spcPct val="90000"/>
              </a:lnSpc>
              <a:buNone/>
            </a:pPr>
            <a:r>
              <a:rPr lang="en-US" sz="3200" b="1" dirty="0" smtClean="0">
                <a:latin typeface="Corbel"/>
                <a:cs typeface="Corbel"/>
              </a:rPr>
              <a:t>Unless their previous spouses are dead</a:t>
            </a:r>
            <a:r>
              <a:rPr lang="en-US" sz="3200" b="1" dirty="0" smtClean="0">
                <a:latin typeface="Corbel"/>
                <a:cs typeface="Corbel"/>
              </a:rPr>
              <a:t>.</a:t>
            </a:r>
            <a:endParaRPr lang="en-US" sz="3200" b="1" dirty="0" smtClean="0">
              <a:latin typeface="Corbel"/>
              <a:cs typeface="Corbel"/>
            </a:endParaRPr>
          </a:p>
        </p:txBody>
      </p:sp>
      <p:grpSp>
        <p:nvGrpSpPr>
          <p:cNvPr id="15" name="Group 14"/>
          <p:cNvGrpSpPr/>
          <p:nvPr/>
        </p:nvGrpSpPr>
        <p:grpSpPr>
          <a:xfrm>
            <a:off x="1263024" y="2848867"/>
            <a:ext cx="6617953" cy="3753454"/>
            <a:chOff x="1331299" y="3340431"/>
            <a:chExt cx="6617953" cy="3753454"/>
          </a:xfrm>
        </p:grpSpPr>
        <p:sp>
          <p:nvSpPr>
            <p:cNvPr id="5" name="TextBox 4"/>
            <p:cNvSpPr txBox="1"/>
            <p:nvPr/>
          </p:nvSpPr>
          <p:spPr>
            <a:xfrm>
              <a:off x="1834376" y="3340431"/>
              <a:ext cx="1237068" cy="707886"/>
            </a:xfrm>
            <a:prstGeom prst="rect">
              <a:avLst/>
            </a:prstGeom>
            <a:noFill/>
          </p:spPr>
          <p:txBody>
            <a:bodyPr wrap="square" rtlCol="0">
              <a:spAutoFit/>
            </a:bodyPr>
            <a:lstStyle/>
            <a:p>
              <a:pPr algn="ctr"/>
              <a:r>
                <a:rPr lang="en-US" sz="4000" b="1" dirty="0" smtClean="0">
                  <a:latin typeface="Corbel"/>
                  <a:cs typeface="Corbel"/>
                </a:rPr>
                <a:t>Bob</a:t>
              </a:r>
              <a:endParaRPr lang="en-US" sz="4000" b="1" dirty="0">
                <a:latin typeface="Corbel"/>
                <a:cs typeface="Corbel"/>
              </a:endParaRPr>
            </a:p>
          </p:txBody>
        </p:sp>
        <p:sp>
          <p:nvSpPr>
            <p:cNvPr id="6" name="TextBox 5"/>
            <p:cNvSpPr txBox="1"/>
            <p:nvPr/>
          </p:nvSpPr>
          <p:spPr>
            <a:xfrm>
              <a:off x="3755122" y="3340431"/>
              <a:ext cx="1793921" cy="707886"/>
            </a:xfrm>
            <a:prstGeom prst="rect">
              <a:avLst/>
            </a:prstGeom>
            <a:noFill/>
          </p:spPr>
          <p:txBody>
            <a:bodyPr wrap="square" rtlCol="0">
              <a:spAutoFit/>
            </a:bodyPr>
            <a:lstStyle/>
            <a:p>
              <a:pPr algn="ctr"/>
              <a:r>
                <a:rPr lang="en-US" sz="4000" b="1" dirty="0" smtClean="0">
                  <a:latin typeface="Corbel"/>
                  <a:cs typeface="Corbel"/>
                </a:rPr>
                <a:t>Sally</a:t>
              </a:r>
              <a:endParaRPr lang="en-US" sz="4000" b="1" dirty="0">
                <a:latin typeface="Corbel"/>
                <a:cs typeface="Corbel"/>
              </a:endParaRPr>
            </a:p>
          </p:txBody>
        </p:sp>
        <p:sp>
          <p:nvSpPr>
            <p:cNvPr id="7" name="TextBox 6"/>
            <p:cNvSpPr txBox="1"/>
            <p:nvPr/>
          </p:nvSpPr>
          <p:spPr>
            <a:xfrm>
              <a:off x="1331299" y="4046897"/>
              <a:ext cx="2119511" cy="3046988"/>
            </a:xfrm>
            <a:prstGeom prst="rect">
              <a:avLst/>
            </a:prstGeom>
            <a:noFill/>
          </p:spPr>
          <p:txBody>
            <a:bodyPr wrap="square" rtlCol="0">
              <a:spAutoFit/>
            </a:bodyPr>
            <a:lstStyle/>
            <a:p>
              <a:pPr algn="ctr"/>
              <a:r>
                <a:rPr lang="en-US" sz="2400" b="1" dirty="0" smtClean="0">
                  <a:latin typeface="Corbel"/>
                  <a:cs typeface="Corbel"/>
                </a:rPr>
                <a:t>Put away by Sally for whatever / cannot remarry </a:t>
              </a:r>
              <a:r>
                <a:rPr lang="en-US" sz="2400" b="1" dirty="0">
                  <a:latin typeface="Corbel"/>
                  <a:cs typeface="Corbel"/>
                </a:rPr>
                <a:t>/ unless </a:t>
              </a:r>
              <a:r>
                <a:rPr lang="en-US" sz="2400" b="1" dirty="0" smtClean="0">
                  <a:latin typeface="Corbel"/>
                  <a:cs typeface="Corbel"/>
                </a:rPr>
                <a:t>reconciled / bound to Sally</a:t>
              </a:r>
              <a:endParaRPr lang="en-US" sz="2400" b="1" dirty="0">
                <a:latin typeface="Corbel"/>
                <a:cs typeface="Corbel"/>
              </a:endParaRPr>
            </a:p>
          </p:txBody>
        </p:sp>
        <p:sp>
          <p:nvSpPr>
            <p:cNvPr id="8" name="TextBox 7"/>
            <p:cNvSpPr txBox="1"/>
            <p:nvPr/>
          </p:nvSpPr>
          <p:spPr>
            <a:xfrm>
              <a:off x="3573680" y="4048317"/>
              <a:ext cx="2119511" cy="2677656"/>
            </a:xfrm>
            <a:prstGeom prst="rect">
              <a:avLst/>
            </a:prstGeom>
            <a:noFill/>
          </p:spPr>
          <p:txBody>
            <a:bodyPr wrap="square" rtlCol="0">
              <a:spAutoFit/>
            </a:bodyPr>
            <a:lstStyle/>
            <a:p>
              <a:pPr algn="ctr"/>
              <a:r>
                <a:rPr lang="en-US" sz="2400" b="1" dirty="0" smtClean="0">
                  <a:latin typeface="Corbel"/>
                  <a:cs typeface="Corbel"/>
                </a:rPr>
                <a:t>Put away Bob for whatever / cannot remarry / unless reconciled / bound to Bob</a:t>
              </a:r>
              <a:endParaRPr lang="en-US" sz="2400" b="1" dirty="0">
                <a:latin typeface="Corbel"/>
                <a:cs typeface="Corbel"/>
              </a:endParaRPr>
            </a:p>
          </p:txBody>
        </p:sp>
        <p:sp>
          <p:nvSpPr>
            <p:cNvPr id="9" name="TextBox 8"/>
            <p:cNvSpPr txBox="1"/>
            <p:nvPr/>
          </p:nvSpPr>
          <p:spPr>
            <a:xfrm>
              <a:off x="6011183" y="3463322"/>
              <a:ext cx="1793921" cy="461665"/>
            </a:xfrm>
            <a:prstGeom prst="rect">
              <a:avLst/>
            </a:prstGeom>
            <a:noFill/>
          </p:spPr>
          <p:txBody>
            <a:bodyPr wrap="square" rtlCol="0">
              <a:spAutoFit/>
            </a:bodyPr>
            <a:lstStyle/>
            <a:p>
              <a:pPr algn="ctr"/>
              <a:r>
                <a:rPr lang="en-US" sz="2400" b="1" dirty="0" smtClean="0">
                  <a:latin typeface="Corbel"/>
                  <a:cs typeface="Corbel"/>
                </a:rPr>
                <a:t>Remarriage</a:t>
              </a:r>
              <a:endParaRPr lang="en-US" sz="2400" b="1" dirty="0">
                <a:latin typeface="Corbel"/>
                <a:cs typeface="Corbel"/>
              </a:endParaRPr>
            </a:p>
          </p:txBody>
        </p:sp>
        <p:sp>
          <p:nvSpPr>
            <p:cNvPr id="10" name="TextBox 9"/>
            <p:cNvSpPr txBox="1"/>
            <p:nvPr/>
          </p:nvSpPr>
          <p:spPr>
            <a:xfrm>
              <a:off x="5829741" y="4048317"/>
              <a:ext cx="2119511" cy="2677656"/>
            </a:xfrm>
            <a:prstGeom prst="rect">
              <a:avLst/>
            </a:prstGeom>
            <a:noFill/>
          </p:spPr>
          <p:txBody>
            <a:bodyPr wrap="square" rtlCol="0">
              <a:spAutoFit/>
            </a:bodyPr>
            <a:lstStyle/>
            <a:p>
              <a:pPr algn="ctr"/>
              <a:r>
                <a:rPr lang="en-US" sz="2400" b="1" dirty="0" smtClean="0">
                  <a:latin typeface="Corbel"/>
                  <a:cs typeface="Corbel"/>
                </a:rPr>
                <a:t>Sally dies / </a:t>
              </a:r>
              <a:r>
                <a:rPr lang="en-US" sz="2400" b="1" dirty="0">
                  <a:latin typeface="Corbel"/>
                  <a:cs typeface="Corbel"/>
                </a:rPr>
                <a:t>the bound is </a:t>
              </a:r>
              <a:r>
                <a:rPr lang="en-US" sz="2400" b="1" dirty="0" smtClean="0">
                  <a:latin typeface="Corbel"/>
                  <a:cs typeface="Corbel"/>
                </a:rPr>
                <a:t>broken / </a:t>
              </a:r>
              <a:r>
                <a:rPr lang="en-US" sz="2400" b="1" dirty="0">
                  <a:latin typeface="Corbel"/>
                  <a:cs typeface="Corbel"/>
                </a:rPr>
                <a:t>Bob is free to </a:t>
              </a:r>
              <a:r>
                <a:rPr lang="en-US" sz="2400" b="1" dirty="0" smtClean="0">
                  <a:latin typeface="Corbel"/>
                  <a:cs typeface="Corbel"/>
                </a:rPr>
                <a:t>remarry whoever is free to marry </a:t>
              </a:r>
              <a:endParaRPr lang="en-US" sz="2400" b="1" dirty="0">
                <a:latin typeface="Corbel"/>
                <a:cs typeface="Corbel"/>
              </a:endParaRPr>
            </a:p>
          </p:txBody>
        </p:sp>
      </p:grpSp>
    </p:spTree>
    <p:extLst>
      <p:ext uri="{BB962C8B-B14F-4D97-AF65-F5344CB8AC3E}">
        <p14:creationId xmlns:p14="http://schemas.microsoft.com/office/powerpoint/2010/main" val="272609460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rbel"/>
                <a:cs typeface="Corbel"/>
              </a:rPr>
              <a:t>Biblical Truths</a:t>
            </a:r>
          </a:p>
        </p:txBody>
      </p:sp>
      <p:sp>
        <p:nvSpPr>
          <p:cNvPr id="3" name="Content Placeholder 2"/>
          <p:cNvSpPr>
            <a:spLocks noGrp="1"/>
          </p:cNvSpPr>
          <p:nvPr>
            <p:ph idx="1"/>
          </p:nvPr>
        </p:nvSpPr>
        <p:spPr>
          <a:xfrm>
            <a:off x="228600" y="1600213"/>
            <a:ext cx="8686800" cy="5080460"/>
          </a:xfrm>
        </p:spPr>
        <p:txBody>
          <a:bodyPr>
            <a:noAutofit/>
          </a:bodyPr>
          <a:lstStyle/>
          <a:p>
            <a:pPr marL="0" indent="0">
              <a:spcBef>
                <a:spcPts val="0"/>
              </a:spcBef>
              <a:buNone/>
            </a:pPr>
            <a:r>
              <a:rPr lang="en-US" sz="2600" b="1" dirty="0">
                <a:latin typeface="Corbel"/>
                <a:cs typeface="Corbel"/>
              </a:rPr>
              <a:t>Those who are </a:t>
            </a:r>
            <a:r>
              <a:rPr lang="en-US" sz="2600" b="1" u="sng" dirty="0">
                <a:latin typeface="Corbel"/>
                <a:cs typeface="Corbel"/>
              </a:rPr>
              <a:t>not</a:t>
            </a:r>
            <a:r>
              <a:rPr lang="en-US" sz="2600" b="1" dirty="0">
                <a:latin typeface="Corbel"/>
                <a:cs typeface="Corbel"/>
              </a:rPr>
              <a:t> eligible for scriptural marriage should not marry</a:t>
            </a:r>
            <a:r>
              <a:rPr lang="en-US" sz="2600" b="1" dirty="0" smtClean="0">
                <a:latin typeface="Corbel"/>
                <a:cs typeface="Corbel"/>
              </a:rPr>
              <a:t>.</a:t>
            </a:r>
          </a:p>
          <a:p>
            <a:pPr marL="0" indent="0">
              <a:spcBef>
                <a:spcPts val="0"/>
              </a:spcBef>
              <a:buNone/>
            </a:pPr>
            <a:endParaRPr lang="en-US" sz="2600" b="1" dirty="0">
              <a:latin typeface="Corbel"/>
              <a:cs typeface="Corbel"/>
            </a:endParaRPr>
          </a:p>
          <a:p>
            <a:pPr marL="0" indent="0">
              <a:spcBef>
                <a:spcPts val="0"/>
              </a:spcBef>
              <a:buNone/>
            </a:pPr>
            <a:r>
              <a:rPr lang="en-US" sz="2600" b="1" dirty="0">
                <a:latin typeface="Corbel"/>
                <a:cs typeface="Corbel"/>
              </a:rPr>
              <a:t>Those who are eligible for scriptural marriage should not make the mistake of marrying someone who is not eligible</a:t>
            </a:r>
            <a:r>
              <a:rPr lang="en-US" sz="2600" b="1" dirty="0" smtClean="0">
                <a:latin typeface="Corbel"/>
                <a:cs typeface="Corbel"/>
              </a:rPr>
              <a:t>.</a:t>
            </a:r>
            <a:endParaRPr lang="en-US" sz="2600" b="1" dirty="0">
              <a:latin typeface="Corbel"/>
              <a:cs typeface="Corbel"/>
            </a:endParaRPr>
          </a:p>
          <a:p>
            <a:pPr marL="0" indent="0">
              <a:spcBef>
                <a:spcPts val="0"/>
              </a:spcBef>
              <a:buNone/>
            </a:pPr>
            <a:endParaRPr lang="en-US" sz="2600" b="1" dirty="0" smtClean="0">
              <a:latin typeface="Corbel"/>
              <a:cs typeface="Corbel"/>
            </a:endParaRPr>
          </a:p>
          <a:p>
            <a:pPr marL="0" indent="0">
              <a:spcBef>
                <a:spcPts val="0"/>
              </a:spcBef>
              <a:buNone/>
            </a:pPr>
            <a:r>
              <a:rPr lang="en-US" sz="2600" b="1" dirty="0" smtClean="0">
                <a:latin typeface="Corbel"/>
                <a:cs typeface="Corbel"/>
              </a:rPr>
              <a:t>Those </a:t>
            </a:r>
            <a:r>
              <a:rPr lang="en-US" sz="2600" b="1" dirty="0">
                <a:latin typeface="Corbel"/>
                <a:cs typeface="Corbel"/>
              </a:rPr>
              <a:t>who are in scriptural marriages should </a:t>
            </a:r>
            <a:r>
              <a:rPr lang="en-US" sz="2600" b="1" u="sng" dirty="0" smtClean="0">
                <a:latin typeface="Corbel"/>
                <a:cs typeface="Corbel"/>
              </a:rPr>
              <a:t>not</a:t>
            </a:r>
            <a:r>
              <a:rPr lang="en-US" sz="2600" b="1" dirty="0" smtClean="0">
                <a:latin typeface="Corbel"/>
                <a:cs typeface="Corbel"/>
              </a:rPr>
              <a:t> </a:t>
            </a:r>
            <a:r>
              <a:rPr lang="en-US" sz="2600" b="1" dirty="0">
                <a:latin typeface="Corbel"/>
                <a:cs typeface="Corbel"/>
              </a:rPr>
              <a:t>divorce for any reason other than </a:t>
            </a:r>
            <a:r>
              <a:rPr lang="en-US" sz="2600" b="1" u="sng" dirty="0">
                <a:latin typeface="Corbel"/>
                <a:cs typeface="Corbel"/>
              </a:rPr>
              <a:t>fornication</a:t>
            </a:r>
            <a:r>
              <a:rPr lang="en-US" sz="2600" b="1" dirty="0" smtClean="0">
                <a:latin typeface="Corbel"/>
                <a:cs typeface="Corbel"/>
              </a:rPr>
              <a:t>.</a:t>
            </a:r>
          </a:p>
          <a:p>
            <a:pPr marL="0" indent="0">
              <a:spcBef>
                <a:spcPts val="0"/>
              </a:spcBef>
              <a:buNone/>
            </a:pPr>
            <a:endParaRPr lang="en-US" sz="2600" b="1" dirty="0">
              <a:latin typeface="Corbel"/>
              <a:cs typeface="Corbel"/>
            </a:endParaRPr>
          </a:p>
          <a:p>
            <a:pPr marL="0" indent="0">
              <a:spcBef>
                <a:spcPts val="0"/>
              </a:spcBef>
              <a:buNone/>
            </a:pPr>
            <a:r>
              <a:rPr lang="en-US" sz="2600" b="1" dirty="0">
                <a:latin typeface="Corbel"/>
                <a:cs typeface="Corbel"/>
              </a:rPr>
              <a:t>Those who are in unscriptural marriages should </a:t>
            </a:r>
            <a:r>
              <a:rPr lang="en-US" sz="2600" b="1" u="sng" dirty="0">
                <a:latin typeface="Corbel"/>
                <a:cs typeface="Corbel"/>
              </a:rPr>
              <a:t>not</a:t>
            </a:r>
            <a:r>
              <a:rPr lang="en-US" sz="2600" b="1" dirty="0">
                <a:latin typeface="Corbel"/>
                <a:cs typeface="Corbel"/>
              </a:rPr>
              <a:t> remain in them because Jesus said they will be committing </a:t>
            </a:r>
            <a:r>
              <a:rPr lang="en-US" sz="2600" b="1" dirty="0" smtClean="0">
                <a:latin typeface="Corbel"/>
                <a:cs typeface="Corbel"/>
              </a:rPr>
              <a:t>adultery</a:t>
            </a:r>
            <a:r>
              <a:rPr lang="en-US" sz="2600" b="1" dirty="0">
                <a:latin typeface="Corbel"/>
                <a:cs typeface="Corbel"/>
              </a:rPr>
              <a:t>!</a:t>
            </a:r>
          </a:p>
        </p:txBody>
      </p:sp>
    </p:spTree>
    <p:extLst>
      <p:ext uri="{BB962C8B-B14F-4D97-AF65-F5344CB8AC3E}">
        <p14:creationId xmlns:p14="http://schemas.microsoft.com/office/powerpoint/2010/main" val="2261865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Corbel"/>
                <a:cs typeface="Corbel"/>
              </a:rPr>
              <a:t>Methodist Creed Book</a:t>
            </a:r>
          </a:p>
        </p:txBody>
      </p:sp>
      <p:sp>
        <p:nvSpPr>
          <p:cNvPr id="3" name="Content Placeholder 2"/>
          <p:cNvSpPr>
            <a:spLocks noGrp="1"/>
          </p:cNvSpPr>
          <p:nvPr>
            <p:ph idx="1"/>
          </p:nvPr>
        </p:nvSpPr>
        <p:spPr>
          <a:xfrm>
            <a:off x="228600" y="1600213"/>
            <a:ext cx="8686800" cy="5257787"/>
          </a:xfrm>
        </p:spPr>
        <p:txBody>
          <a:bodyPr>
            <a:noAutofit/>
          </a:bodyPr>
          <a:lstStyle/>
          <a:p>
            <a:pPr marL="0" indent="0">
              <a:lnSpc>
                <a:spcPts val="4000"/>
              </a:lnSpc>
              <a:spcBef>
                <a:spcPts val="0"/>
              </a:spcBef>
              <a:buNone/>
            </a:pPr>
            <a:r>
              <a:rPr lang="en-US" sz="3000" b="1" dirty="0" smtClean="0">
                <a:latin typeface="Corbel"/>
                <a:cs typeface="Corbel"/>
              </a:rPr>
              <a:t>112 years later…Methodist </a:t>
            </a:r>
            <a:r>
              <a:rPr lang="en-US" sz="3000" b="1" dirty="0">
                <a:latin typeface="Corbel"/>
                <a:cs typeface="Corbel"/>
              </a:rPr>
              <a:t>Book Of Discipline, </a:t>
            </a:r>
            <a:r>
              <a:rPr lang="en-US" sz="3000" b="1" dirty="0" smtClean="0">
                <a:latin typeface="Corbel"/>
                <a:cs typeface="Corbel"/>
              </a:rPr>
              <a:t>2008.  </a:t>
            </a:r>
            <a:r>
              <a:rPr lang="en-US" sz="3000" b="1" dirty="0">
                <a:latin typeface="Corbel"/>
                <a:cs typeface="Corbel"/>
              </a:rPr>
              <a:t>when a married couple is estranged beyond reconciliation … divorce is a regrettable alternative in the midst of brokenness. … Divorce does not preclude a new marriage. We encourage an intentional commitment of the Church and society to minister compassionately to those in the process of divorce, as well as members of divorced and remarried families, in a community of faith where God’s grace is shared by all</a:t>
            </a:r>
            <a:r>
              <a:rPr lang="en-US" sz="3000" b="1" dirty="0" smtClean="0">
                <a:latin typeface="Corbel"/>
                <a:cs typeface="Corbel"/>
              </a:rPr>
              <a:t>.</a:t>
            </a:r>
            <a:endParaRPr lang="en-US" sz="3000" b="1" dirty="0">
              <a:latin typeface="Corbel"/>
              <a:cs typeface="Corbel"/>
            </a:endParaRPr>
          </a:p>
        </p:txBody>
      </p:sp>
    </p:spTree>
    <p:extLst>
      <p:ext uri="{BB962C8B-B14F-4D97-AF65-F5344CB8AC3E}">
        <p14:creationId xmlns:p14="http://schemas.microsoft.com/office/powerpoint/2010/main" val="345484355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a:cs typeface="Corbel"/>
              </a:rPr>
              <a:t>Adulterers Have No Hope</a:t>
            </a:r>
            <a:endParaRPr lang="en-US" b="1" dirty="0">
              <a:latin typeface="Corbel"/>
              <a:cs typeface="Corbel"/>
            </a:endParaRPr>
          </a:p>
        </p:txBody>
      </p:sp>
      <p:sp>
        <p:nvSpPr>
          <p:cNvPr id="3" name="Content Placeholder 2"/>
          <p:cNvSpPr>
            <a:spLocks noGrp="1"/>
          </p:cNvSpPr>
          <p:nvPr>
            <p:ph idx="1"/>
          </p:nvPr>
        </p:nvSpPr>
        <p:spPr>
          <a:xfrm>
            <a:off x="282122" y="1600213"/>
            <a:ext cx="8579756" cy="4525963"/>
          </a:xfrm>
        </p:spPr>
        <p:txBody>
          <a:bodyPr>
            <a:noAutofit/>
          </a:bodyPr>
          <a:lstStyle/>
          <a:p>
            <a:pPr marL="0" indent="0" algn="ctr">
              <a:buNone/>
            </a:pPr>
            <a:r>
              <a:rPr lang="en-US" sz="3600" b="1" dirty="0" smtClean="0">
                <a:latin typeface="Corbel"/>
                <a:cs typeface="Corbel"/>
              </a:rPr>
              <a:t>Or </a:t>
            </a:r>
            <a:r>
              <a:rPr lang="en-US" sz="3600" b="1" dirty="0">
                <a:latin typeface="Corbel"/>
                <a:cs typeface="Corbel"/>
              </a:rPr>
              <a:t>do you not know that the </a:t>
            </a:r>
            <a:r>
              <a:rPr lang="en-US" sz="3600" b="1" u="sng" dirty="0" smtClean="0">
                <a:latin typeface="Corbel"/>
                <a:cs typeface="Corbel"/>
              </a:rPr>
              <a:t>unrighteous</a:t>
            </a:r>
            <a:r>
              <a:rPr lang="en-US" sz="3600" b="1" dirty="0">
                <a:latin typeface="Corbel"/>
                <a:cs typeface="Corbel"/>
              </a:rPr>
              <a:t> </a:t>
            </a:r>
            <a:r>
              <a:rPr lang="en-US" sz="3600" b="1" dirty="0" smtClean="0">
                <a:latin typeface="Corbel"/>
                <a:cs typeface="Corbel"/>
              </a:rPr>
              <a:t>will </a:t>
            </a:r>
            <a:r>
              <a:rPr lang="en-US" sz="3600" b="1" u="sng" dirty="0">
                <a:latin typeface="Corbel"/>
                <a:cs typeface="Corbel"/>
              </a:rPr>
              <a:t>not</a:t>
            </a:r>
            <a:r>
              <a:rPr lang="en-US" sz="3600" b="1" dirty="0">
                <a:latin typeface="Corbel"/>
                <a:cs typeface="Corbel"/>
              </a:rPr>
              <a:t> inherit the kingdom of God? Do not be </a:t>
            </a:r>
            <a:r>
              <a:rPr lang="en-US" sz="3600" b="1" dirty="0" smtClean="0">
                <a:latin typeface="Corbel"/>
                <a:cs typeface="Corbel"/>
              </a:rPr>
              <a:t>deceived. </a:t>
            </a:r>
            <a:r>
              <a:rPr lang="en-US" sz="3600" b="1" dirty="0">
                <a:latin typeface="Corbel"/>
                <a:cs typeface="Corbel"/>
              </a:rPr>
              <a:t>neither the sexually immoral, nor idolaters, nor </a:t>
            </a:r>
            <a:r>
              <a:rPr lang="en-US" sz="3600" b="1" u="sng" dirty="0">
                <a:latin typeface="Corbel"/>
                <a:cs typeface="Corbel"/>
              </a:rPr>
              <a:t>adulterers</a:t>
            </a:r>
            <a:r>
              <a:rPr lang="en-US" sz="3600" b="1" dirty="0">
                <a:latin typeface="Corbel"/>
                <a:cs typeface="Corbel"/>
              </a:rPr>
              <a:t>, nor men who practice </a:t>
            </a:r>
            <a:r>
              <a:rPr lang="en-US" sz="3600" b="1" dirty="0" smtClean="0">
                <a:latin typeface="Corbel"/>
                <a:cs typeface="Corbel"/>
              </a:rPr>
              <a:t>homosexuality,</a:t>
            </a:r>
            <a:r>
              <a:rPr lang="en-US" sz="3600" b="1" dirty="0">
                <a:latin typeface="Corbel"/>
                <a:cs typeface="Corbel"/>
              </a:rPr>
              <a:t> </a:t>
            </a:r>
            <a:r>
              <a:rPr lang="en-US" sz="3600" b="1" dirty="0" smtClean="0">
                <a:latin typeface="Corbel"/>
                <a:cs typeface="Corbel"/>
              </a:rPr>
              <a:t>nor </a:t>
            </a:r>
            <a:r>
              <a:rPr lang="en-US" sz="3600" b="1" dirty="0">
                <a:latin typeface="Corbel"/>
                <a:cs typeface="Corbel"/>
              </a:rPr>
              <a:t>thieves, nor the </a:t>
            </a:r>
            <a:r>
              <a:rPr lang="en-US" sz="3600" b="1" dirty="0" smtClean="0">
                <a:latin typeface="Corbel"/>
                <a:cs typeface="Corbel"/>
              </a:rPr>
              <a:t>greedy, nor </a:t>
            </a:r>
            <a:r>
              <a:rPr lang="en-US" sz="3600" b="1" dirty="0">
                <a:latin typeface="Corbel"/>
                <a:cs typeface="Corbel"/>
              </a:rPr>
              <a:t>drunkards, nor revilers, nor swindlers will inherit the kingdom of God. </a:t>
            </a:r>
            <a:r>
              <a:rPr lang="en-US" sz="3600" b="1" dirty="0" smtClean="0">
                <a:latin typeface="Corbel"/>
                <a:cs typeface="Corbel"/>
              </a:rPr>
              <a:t>1 Cor. 6.9</a:t>
            </a:r>
            <a:r>
              <a:rPr lang="en-US" sz="3600" b="1" dirty="0">
                <a:latin typeface="Corbel"/>
                <a:cs typeface="Corbel"/>
              </a:rPr>
              <a:t>-</a:t>
            </a:r>
            <a:r>
              <a:rPr lang="en-US" sz="3600" b="1" dirty="0" smtClean="0">
                <a:latin typeface="Corbel"/>
                <a:cs typeface="Corbel"/>
              </a:rPr>
              <a:t>11</a:t>
            </a:r>
            <a:endParaRPr lang="en-US" sz="3600" b="1" dirty="0">
              <a:latin typeface="Corbel"/>
              <a:cs typeface="Corbel"/>
            </a:endParaRPr>
          </a:p>
          <a:p>
            <a:pPr marL="0" indent="0" algn="ctr">
              <a:buNone/>
            </a:pPr>
            <a:endParaRPr lang="en-US" b="1" dirty="0">
              <a:latin typeface="Corbel"/>
              <a:cs typeface="Corbel"/>
            </a:endParaRPr>
          </a:p>
        </p:txBody>
      </p:sp>
    </p:spTree>
    <p:extLst>
      <p:ext uri="{BB962C8B-B14F-4D97-AF65-F5344CB8AC3E}">
        <p14:creationId xmlns:p14="http://schemas.microsoft.com/office/powerpoint/2010/main" val="115341818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22313" y="1651001"/>
            <a:ext cx="7772400" cy="2920999"/>
          </a:xfrm>
        </p:spPr>
        <p:txBody>
          <a:bodyPr>
            <a:noAutofit/>
          </a:bodyPr>
          <a:lstStyle/>
          <a:p>
            <a:pPr algn="ctr"/>
            <a:r>
              <a:rPr lang="en-US" sz="6600" dirty="0" smtClean="0">
                <a:latin typeface="Corbel"/>
                <a:cs typeface="Corbel"/>
              </a:rPr>
              <a:t>Do you have questions about your marriage?</a:t>
            </a:r>
            <a:endParaRPr lang="en-US" sz="6600" dirty="0">
              <a:latin typeface="Corbel"/>
              <a:cs typeface="Corbel"/>
            </a:endParaRPr>
          </a:p>
        </p:txBody>
      </p:sp>
    </p:spTree>
    <p:extLst>
      <p:ext uri="{BB962C8B-B14F-4D97-AF65-F5344CB8AC3E}">
        <p14:creationId xmlns:p14="http://schemas.microsoft.com/office/powerpoint/2010/main" val="506836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latin typeface="Corbel"/>
                <a:cs typeface="Corbel"/>
              </a:rPr>
              <a:t>Defining “Marriage” And “Divorce”</a:t>
            </a:r>
            <a:endParaRPr lang="en-US" b="1" dirty="0">
              <a:latin typeface="Corbel"/>
              <a:cs typeface="Corbel"/>
            </a:endParaRPr>
          </a:p>
        </p:txBody>
      </p:sp>
      <p:sp>
        <p:nvSpPr>
          <p:cNvPr id="3" name="Content Placeholder 2"/>
          <p:cNvSpPr>
            <a:spLocks noGrp="1"/>
          </p:cNvSpPr>
          <p:nvPr>
            <p:ph idx="1"/>
          </p:nvPr>
        </p:nvSpPr>
        <p:spPr/>
        <p:txBody>
          <a:bodyPr>
            <a:normAutofit fontScale="92500"/>
          </a:bodyPr>
          <a:lstStyle/>
          <a:p>
            <a:pPr marL="0" indent="0">
              <a:buNone/>
            </a:pPr>
            <a:r>
              <a:rPr lang="en-US" sz="3600" b="1" dirty="0" smtClean="0">
                <a:latin typeface="Corbel"/>
                <a:cs typeface="Corbel"/>
              </a:rPr>
              <a:t>“</a:t>
            </a:r>
            <a:r>
              <a:rPr lang="en-US" sz="3600" b="1" dirty="0">
                <a:latin typeface="Corbel"/>
                <a:cs typeface="Corbel"/>
              </a:rPr>
              <a:t>M</a:t>
            </a:r>
            <a:r>
              <a:rPr lang="en-US" sz="3600" b="1" dirty="0" smtClean="0">
                <a:latin typeface="Corbel"/>
                <a:cs typeface="Corbel"/>
              </a:rPr>
              <a:t>arriage</a:t>
            </a:r>
            <a:r>
              <a:rPr lang="en-US" sz="3600" b="1" dirty="0">
                <a:latin typeface="Corbel"/>
                <a:cs typeface="Corbel"/>
              </a:rPr>
              <a:t>” </a:t>
            </a:r>
            <a:r>
              <a:rPr lang="en-US" sz="3600" b="1" dirty="0" smtClean="0">
                <a:latin typeface="Corbel"/>
                <a:cs typeface="Corbel"/>
              </a:rPr>
              <a:t>means </a:t>
            </a:r>
            <a:r>
              <a:rPr lang="en-US" sz="3600" b="1" dirty="0">
                <a:latin typeface="Corbel"/>
                <a:cs typeface="Corbel"/>
              </a:rPr>
              <a:t>either (1) “the social institution under which a man and woman establish their decision to live as husband and wife by legal commitments, religious ceremonies, etc.” or (2) “the state, condition or relationship of being married.</a:t>
            </a:r>
            <a:r>
              <a:rPr lang="en-US" sz="3600" b="1" dirty="0" smtClean="0">
                <a:latin typeface="Corbel"/>
                <a:cs typeface="Corbel"/>
              </a:rPr>
              <a:t>” </a:t>
            </a:r>
            <a:r>
              <a:rPr lang="en-US" sz="3600" b="1" dirty="0">
                <a:latin typeface="Corbel"/>
                <a:cs typeface="Corbel"/>
              </a:rPr>
              <a:t>[Webster’s Encyclopedic Unabridged Dictionary, 1996 edition.</a:t>
            </a:r>
            <a:r>
              <a:rPr lang="en-US" sz="3600" b="1" dirty="0" smtClean="0">
                <a:latin typeface="Corbel"/>
                <a:cs typeface="Corbel"/>
              </a:rPr>
              <a:t>]</a:t>
            </a:r>
            <a:endParaRPr lang="en-US" sz="3600" b="1" dirty="0">
              <a:latin typeface="Corbel"/>
              <a:cs typeface="Corbel"/>
            </a:endParaRPr>
          </a:p>
        </p:txBody>
      </p:sp>
    </p:spTree>
    <p:extLst>
      <p:ext uri="{BB962C8B-B14F-4D97-AF65-F5344CB8AC3E}">
        <p14:creationId xmlns:p14="http://schemas.microsoft.com/office/powerpoint/2010/main" val="11657837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latin typeface="Corbel"/>
                <a:cs typeface="Corbel"/>
              </a:rPr>
              <a:t>Defining “Marriage” And “Divorce”</a:t>
            </a:r>
            <a:endParaRPr lang="en-US" b="1" dirty="0">
              <a:latin typeface="Corbel"/>
              <a:cs typeface="Corbel"/>
            </a:endParaRPr>
          </a:p>
        </p:txBody>
      </p:sp>
      <p:sp>
        <p:nvSpPr>
          <p:cNvPr id="3" name="Content Placeholder 2"/>
          <p:cNvSpPr>
            <a:spLocks noGrp="1"/>
          </p:cNvSpPr>
          <p:nvPr>
            <p:ph idx="1"/>
          </p:nvPr>
        </p:nvSpPr>
        <p:spPr/>
        <p:txBody>
          <a:bodyPr>
            <a:normAutofit fontScale="92500"/>
          </a:bodyPr>
          <a:lstStyle/>
          <a:p>
            <a:pPr marL="0" indent="0">
              <a:buNone/>
            </a:pPr>
            <a:r>
              <a:rPr lang="en-US" sz="3600" b="1" dirty="0">
                <a:latin typeface="Corbel"/>
                <a:cs typeface="Corbel"/>
              </a:rPr>
              <a:t>“Divorce” means either (1) “a judicial declaration dissolving a marriage in whole or in part, esp. one that releases the husband and wife from all matrimonial obligations” or (2) “to break the marriage contract between oneself and one’s spouse by divorce.</a:t>
            </a:r>
            <a:r>
              <a:rPr lang="en-US" sz="3600" b="1" dirty="0" smtClean="0">
                <a:latin typeface="Corbel"/>
                <a:cs typeface="Corbel"/>
              </a:rPr>
              <a:t>” [Webster’s </a:t>
            </a:r>
            <a:r>
              <a:rPr lang="en-US" sz="3600" b="1" dirty="0">
                <a:latin typeface="Corbel"/>
                <a:cs typeface="Corbel"/>
              </a:rPr>
              <a:t>Encyclopedic Unabridged Dictionary, 1996 edition.]</a:t>
            </a:r>
            <a:endParaRPr lang="en-US" sz="3600" b="1" dirty="0">
              <a:latin typeface="Corbel"/>
              <a:cs typeface="Corbel"/>
            </a:endParaRPr>
          </a:p>
        </p:txBody>
      </p:sp>
    </p:spTree>
    <p:extLst>
      <p:ext uri="{BB962C8B-B14F-4D97-AF65-F5344CB8AC3E}">
        <p14:creationId xmlns:p14="http://schemas.microsoft.com/office/powerpoint/2010/main" val="41071425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latin typeface="Corbel"/>
                <a:cs typeface="Corbel"/>
              </a:rPr>
              <a:t>Defining “Marriage” And “Divorce”</a:t>
            </a:r>
            <a:endParaRPr lang="en-US" b="1" dirty="0">
              <a:latin typeface="Corbel"/>
              <a:cs typeface="Corbel"/>
            </a:endParaRPr>
          </a:p>
        </p:txBody>
      </p:sp>
      <p:sp>
        <p:nvSpPr>
          <p:cNvPr id="3" name="Content Placeholder 2"/>
          <p:cNvSpPr>
            <a:spLocks noGrp="1"/>
          </p:cNvSpPr>
          <p:nvPr>
            <p:ph idx="1"/>
          </p:nvPr>
        </p:nvSpPr>
        <p:spPr/>
        <p:txBody>
          <a:bodyPr>
            <a:normAutofit/>
          </a:bodyPr>
          <a:lstStyle/>
          <a:p>
            <a:pPr marL="0" indent="0">
              <a:buNone/>
            </a:pPr>
            <a:r>
              <a:rPr lang="en-US" sz="3600" b="1" dirty="0" smtClean="0">
                <a:latin typeface="Corbel"/>
                <a:cs typeface="Corbel"/>
              </a:rPr>
              <a:t>All </a:t>
            </a:r>
            <a:r>
              <a:rPr lang="en-US" sz="3600" b="1" dirty="0">
                <a:latin typeface="Corbel"/>
                <a:cs typeface="Corbel"/>
              </a:rPr>
              <a:t>marriages are marriages and all divorces are divorces. One cannot be “married to” and “divorced from” the same person at the same </a:t>
            </a:r>
            <a:r>
              <a:rPr lang="en-US" sz="3600" b="1" dirty="0" smtClean="0">
                <a:latin typeface="Corbel"/>
                <a:cs typeface="Corbel"/>
              </a:rPr>
              <a:t>time.</a:t>
            </a:r>
            <a:endParaRPr lang="en-US" sz="3600" b="1" dirty="0">
              <a:latin typeface="Corbel"/>
              <a:cs typeface="Corbel"/>
            </a:endParaRPr>
          </a:p>
        </p:txBody>
      </p:sp>
    </p:spTree>
    <p:extLst>
      <p:ext uri="{BB962C8B-B14F-4D97-AF65-F5344CB8AC3E}">
        <p14:creationId xmlns:p14="http://schemas.microsoft.com/office/powerpoint/2010/main" val="7468779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latin typeface="Corbel"/>
                <a:cs typeface="Corbel"/>
              </a:rPr>
              <a:t>The Marriage Bond</a:t>
            </a:r>
            <a:endParaRPr lang="en-US" b="1" dirty="0">
              <a:latin typeface="Corbel"/>
              <a:cs typeface="Corbel"/>
            </a:endParaRPr>
          </a:p>
        </p:txBody>
      </p:sp>
      <p:sp>
        <p:nvSpPr>
          <p:cNvPr id="3" name="Content Placeholder 2"/>
          <p:cNvSpPr>
            <a:spLocks noGrp="1"/>
          </p:cNvSpPr>
          <p:nvPr>
            <p:ph idx="1"/>
          </p:nvPr>
        </p:nvSpPr>
        <p:spPr>
          <a:ln>
            <a:noFill/>
          </a:ln>
        </p:spPr>
        <p:txBody>
          <a:bodyPr>
            <a:normAutofit/>
          </a:bodyPr>
          <a:lstStyle/>
          <a:p>
            <a:pPr marL="0" indent="0">
              <a:buNone/>
            </a:pPr>
            <a:r>
              <a:rPr lang="en-US" sz="3600" b="1" dirty="0" smtClean="0">
                <a:latin typeface="Corbel"/>
                <a:cs typeface="Corbel"/>
              </a:rPr>
              <a:t>“A </a:t>
            </a:r>
            <a:r>
              <a:rPr lang="en-US" sz="3600" b="1" dirty="0">
                <a:latin typeface="Corbel"/>
                <a:cs typeface="Corbel"/>
              </a:rPr>
              <a:t>wife is </a:t>
            </a:r>
            <a:r>
              <a:rPr lang="en-US" sz="3600" b="1" dirty="0" smtClean="0">
                <a:latin typeface="Corbel"/>
                <a:cs typeface="Corbel"/>
              </a:rPr>
              <a:t>bound</a:t>
            </a:r>
            <a:r>
              <a:rPr lang="en-US" sz="3600" b="1" dirty="0">
                <a:latin typeface="Corbel"/>
                <a:cs typeface="Corbel"/>
              </a:rPr>
              <a:t> </a:t>
            </a:r>
            <a:r>
              <a:rPr lang="en-US" sz="3600" b="1" dirty="0" smtClean="0">
                <a:latin typeface="Corbel"/>
                <a:cs typeface="Corbel"/>
              </a:rPr>
              <a:t>as </a:t>
            </a:r>
            <a:r>
              <a:rPr lang="en-US" sz="3600" b="1" dirty="0">
                <a:latin typeface="Corbel"/>
                <a:cs typeface="Corbel"/>
              </a:rPr>
              <a:t>long as her husband is living. But if her husband dies, she is free to be married to anyone she wants—only in the </a:t>
            </a:r>
            <a:r>
              <a:rPr lang="en-US" sz="3600" b="1" dirty="0" smtClean="0">
                <a:latin typeface="Corbel"/>
                <a:cs typeface="Corbel"/>
              </a:rPr>
              <a:t>Lord” 1 Cor. 7.39</a:t>
            </a:r>
          </a:p>
          <a:p>
            <a:pPr marL="0" indent="0">
              <a:buNone/>
            </a:pPr>
            <a:endParaRPr lang="en-US" sz="3600" b="1" dirty="0">
              <a:latin typeface="Corbel"/>
              <a:cs typeface="Corbel"/>
            </a:endParaRPr>
          </a:p>
          <a:p>
            <a:pPr marL="0" indent="0">
              <a:buNone/>
            </a:pPr>
            <a:r>
              <a:rPr lang="en-US" sz="3600" b="1" dirty="0" smtClean="0">
                <a:latin typeface="Corbel"/>
                <a:cs typeface="Corbel"/>
              </a:rPr>
              <a:t>Matt. 19.3-6</a:t>
            </a:r>
          </a:p>
          <a:p>
            <a:pPr marL="0" indent="0">
              <a:buNone/>
            </a:pPr>
            <a:endParaRPr lang="en-US" sz="3600" b="1" dirty="0" smtClean="0">
              <a:latin typeface="Corbel"/>
              <a:cs typeface="Corbel"/>
            </a:endParaRPr>
          </a:p>
        </p:txBody>
      </p:sp>
    </p:spTree>
    <p:extLst>
      <p:ext uri="{BB962C8B-B14F-4D97-AF65-F5344CB8AC3E}">
        <p14:creationId xmlns:p14="http://schemas.microsoft.com/office/powerpoint/2010/main" val="2550159426"/>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9224</TotalTime>
  <Words>3037</Words>
  <Application>Microsoft Macintosh PowerPoint</Application>
  <PresentationFormat>On-screen Show (4:3)</PresentationFormat>
  <Paragraphs>387</Paragraphs>
  <Slides>51</Slides>
  <Notes>33</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Office Theme</vt:lpstr>
      <vt:lpstr>3_Title &amp; Subtitle</vt:lpstr>
      <vt:lpstr>1_Title &amp; Subtitle</vt:lpstr>
      <vt:lpstr>PowerPoint Presentation</vt:lpstr>
      <vt:lpstr>PowerPoint Presentation</vt:lpstr>
      <vt:lpstr>Biblical Truths</vt:lpstr>
      <vt:lpstr>Methodist Creed Book</vt:lpstr>
      <vt:lpstr>Methodist Creed Book</vt:lpstr>
      <vt:lpstr>Defining “Marriage” And “Divorce”</vt:lpstr>
      <vt:lpstr>Defining “Marriage” And “Divorce”</vt:lpstr>
      <vt:lpstr>Defining “Marriage” And “Divorce”</vt:lpstr>
      <vt:lpstr>The Marriage Bond</vt:lpstr>
      <vt:lpstr>Married VS Bound</vt:lpstr>
      <vt:lpstr>The Marriage Bond</vt:lpstr>
      <vt:lpstr>The Marriage Bond</vt:lpstr>
      <vt:lpstr>The Marriage Bond</vt:lpstr>
      <vt:lpstr>The Marriage Bond</vt:lpstr>
      <vt:lpstr>The Marriage Bond</vt:lpstr>
      <vt:lpstr>The Marriage Bond</vt:lpstr>
      <vt:lpstr>The Marriage Bond</vt:lpstr>
      <vt:lpstr>PowerPoint Presentation</vt:lpstr>
      <vt:lpstr>PowerPoint Presentation</vt:lpstr>
      <vt:lpstr>PowerPoint Presentation</vt:lpstr>
      <vt:lpstr>PowerPoint Presentation</vt:lpstr>
      <vt:lpstr>God’s Attitude Toward Divorce</vt:lpstr>
      <vt:lpstr>God’s Attitude Toward Divorce</vt:lpstr>
      <vt:lpstr>God’s Attitude Toward Divorce</vt:lpstr>
      <vt:lpstr>God’s Attitude Toward Divorce</vt:lpstr>
      <vt:lpstr>God’s Attitude Toward Divorce</vt:lpstr>
      <vt:lpstr>God’s Attitude Toward Divorce</vt:lpstr>
      <vt:lpstr>Sound Familiar?</vt:lpstr>
      <vt:lpstr>God’s Attitude Toward Divorce</vt:lpstr>
      <vt:lpstr>God’s Attitude Toward Divorce</vt:lpstr>
      <vt:lpstr>God’s Attitude Toward Divorce</vt:lpstr>
      <vt:lpstr>God’s Attitude Toward Divorce</vt:lpstr>
      <vt:lpstr>PowerPoint Presentation</vt:lpstr>
      <vt:lpstr>Eligibility For Scriptural Marriage</vt:lpstr>
      <vt:lpstr>Eligibility For Scriptural Marriage</vt:lpstr>
      <vt:lpstr>Eligibility For Scriptural Marriage</vt:lpstr>
      <vt:lpstr>Eligibility For Scriptural Marriage</vt:lpstr>
      <vt:lpstr>Eligibility For Scriptural Marriage</vt:lpstr>
      <vt:lpstr>Eligibility For Scriptural Marriage</vt:lpstr>
      <vt:lpstr>Eligibility For Scriptural Marriage</vt:lpstr>
      <vt:lpstr>Eligibility For Scriptural Marriage</vt:lpstr>
      <vt:lpstr>Eligibility For Scriptural Marriage</vt:lpstr>
      <vt:lpstr>Eligibility For Scriptural Marriage</vt:lpstr>
      <vt:lpstr>Eligibility For Scriptural Marriage</vt:lpstr>
      <vt:lpstr>Eligibility For Scriptural Marriage</vt:lpstr>
      <vt:lpstr>Eligibility For Scriptural Marriage</vt:lpstr>
      <vt:lpstr>Eligibility For Scriptural Marriage</vt:lpstr>
      <vt:lpstr>Eligibility For Scriptural Marriage</vt:lpstr>
      <vt:lpstr>Biblical Truths</vt:lpstr>
      <vt:lpstr>Adulterers Have No Hope</vt:lpstr>
      <vt:lpstr>Do you have questions about your marriage?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Will For Marriage, Divorce &amp; Remarriage</dc:title>
  <dc:creator>Bryan Garlock</dc:creator>
  <cp:lastModifiedBy>Bryan Garlock</cp:lastModifiedBy>
  <cp:revision>90</cp:revision>
  <dcterms:created xsi:type="dcterms:W3CDTF">2013-03-31T04:19:36Z</dcterms:created>
  <dcterms:modified xsi:type="dcterms:W3CDTF">2014-12-07T14:24:10Z</dcterms:modified>
</cp:coreProperties>
</file>