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56"/>
  </p:notesMasterIdLst>
  <p:sldIdLst>
    <p:sldId id="256" r:id="rId3"/>
    <p:sldId id="257" r:id="rId4"/>
    <p:sldId id="258" r:id="rId5"/>
    <p:sldId id="284" r:id="rId6"/>
    <p:sldId id="285" r:id="rId7"/>
    <p:sldId id="286" r:id="rId8"/>
    <p:sldId id="259" r:id="rId9"/>
    <p:sldId id="260" r:id="rId10"/>
    <p:sldId id="261" r:id="rId11"/>
    <p:sldId id="287" r:id="rId12"/>
    <p:sldId id="262" r:id="rId13"/>
    <p:sldId id="263" r:id="rId14"/>
    <p:sldId id="296" r:id="rId15"/>
    <p:sldId id="305" r:id="rId16"/>
    <p:sldId id="297" r:id="rId17"/>
    <p:sldId id="298" r:id="rId18"/>
    <p:sldId id="288" r:id="rId19"/>
    <p:sldId id="265" r:id="rId20"/>
    <p:sldId id="267" r:id="rId21"/>
    <p:sldId id="299" r:id="rId22"/>
    <p:sldId id="289" r:id="rId23"/>
    <p:sldId id="266" r:id="rId24"/>
    <p:sldId id="268" r:id="rId25"/>
    <p:sldId id="269" r:id="rId26"/>
    <p:sldId id="301" r:id="rId27"/>
    <p:sldId id="290" r:id="rId28"/>
    <p:sldId id="270" r:id="rId29"/>
    <p:sldId id="309" r:id="rId30"/>
    <p:sldId id="271" r:id="rId31"/>
    <p:sldId id="272" r:id="rId32"/>
    <p:sldId id="291" r:id="rId33"/>
    <p:sldId id="292" r:id="rId34"/>
    <p:sldId id="273" r:id="rId35"/>
    <p:sldId id="274" r:id="rId36"/>
    <p:sldId id="275" r:id="rId37"/>
    <p:sldId id="293" r:id="rId38"/>
    <p:sldId id="276" r:id="rId39"/>
    <p:sldId id="310" r:id="rId40"/>
    <p:sldId id="311" r:id="rId41"/>
    <p:sldId id="279" r:id="rId42"/>
    <p:sldId id="294" r:id="rId43"/>
    <p:sldId id="312" r:id="rId44"/>
    <p:sldId id="302" r:id="rId45"/>
    <p:sldId id="295" r:id="rId46"/>
    <p:sldId id="306" r:id="rId47"/>
    <p:sldId id="307" r:id="rId48"/>
    <p:sldId id="280" r:id="rId49"/>
    <p:sldId id="281" r:id="rId50"/>
    <p:sldId id="282" r:id="rId51"/>
    <p:sldId id="283" r:id="rId52"/>
    <p:sldId id="308" r:id="rId53"/>
    <p:sldId id="303" r:id="rId54"/>
    <p:sldId id="304"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708" autoAdjust="0"/>
  </p:normalViewPr>
  <p:slideViewPr>
    <p:cSldViewPr snapToGrid="0" snapToObjects="1">
      <p:cViewPr varScale="1">
        <p:scale>
          <a:sx n="91" d="100"/>
          <a:sy n="91" d="100"/>
        </p:scale>
        <p:origin x="-1200" y="-112"/>
      </p:cViewPr>
      <p:guideLst>
        <p:guide orient="horz" pos="2160"/>
        <p:guide pos="2880"/>
      </p:guideLst>
    </p:cSldViewPr>
  </p:slideViewPr>
  <p:outlineViewPr>
    <p:cViewPr>
      <p:scale>
        <a:sx n="33" d="100"/>
        <a:sy n="33" d="100"/>
      </p:scale>
      <p:origin x="0" y="432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7F42C-F270-D04B-8DA5-87E438FCB905}" type="datetimeFigureOut">
              <a:rPr lang="en-US" smtClean="0"/>
              <a:t>12/28/14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CB899A-06A5-EE43-B39B-C0D17EDF36EA}" type="slidenum">
              <a:rPr lang="en-US" smtClean="0"/>
              <a:t>‹#›</a:t>
            </a:fld>
            <a:endParaRPr lang="en-US"/>
          </a:p>
        </p:txBody>
      </p:sp>
    </p:spTree>
    <p:extLst>
      <p:ext uri="{BB962C8B-B14F-4D97-AF65-F5344CB8AC3E}">
        <p14:creationId xmlns:p14="http://schemas.microsoft.com/office/powerpoint/2010/main" val="35860017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CB899A-06A5-EE43-B39B-C0D17EDF36EA}" type="slidenum">
              <a:rPr lang="en-US" smtClean="0"/>
              <a:t>51</a:t>
            </a:fld>
            <a:endParaRPr lang="en-US"/>
          </a:p>
        </p:txBody>
      </p:sp>
    </p:spTree>
    <p:extLst>
      <p:ext uri="{BB962C8B-B14F-4D97-AF65-F5344CB8AC3E}">
        <p14:creationId xmlns:p14="http://schemas.microsoft.com/office/powerpoint/2010/main" val="1521513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CB076D-07AD-7F44-BDD6-EE685FEB9C2E}" type="datetimeFigureOut">
              <a:rPr lang="en-US" smtClean="0"/>
              <a:t>12/27/14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99073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B076D-07AD-7F44-BDD6-EE685FEB9C2E}" type="datetimeFigureOut">
              <a:rPr lang="en-US" smtClean="0"/>
              <a:t>12/27/14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346204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B076D-07AD-7F44-BDD6-EE685FEB9C2E}" type="datetimeFigureOut">
              <a:rPr lang="en-US" smtClean="0"/>
              <a:t>12/27/14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3353473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94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93555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96265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68592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84660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63210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11534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0490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B076D-07AD-7F44-BDD6-EE685FEB9C2E}" type="datetimeFigureOut">
              <a:rPr lang="en-US" smtClean="0"/>
              <a:t>12/27/14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2056640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16261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49646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5206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B076D-07AD-7F44-BDD6-EE685FEB9C2E}" type="datetimeFigureOut">
              <a:rPr lang="en-US" smtClean="0"/>
              <a:t>12/27/14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241146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CB076D-07AD-7F44-BDD6-EE685FEB9C2E}" type="datetimeFigureOut">
              <a:rPr lang="en-US" smtClean="0"/>
              <a:t>12/27/14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360065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CB076D-07AD-7F44-BDD6-EE685FEB9C2E}" type="datetimeFigureOut">
              <a:rPr lang="en-US" smtClean="0"/>
              <a:t>12/27/14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213140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CB076D-07AD-7F44-BDD6-EE685FEB9C2E}" type="datetimeFigureOut">
              <a:rPr lang="en-US" smtClean="0"/>
              <a:t>12/27/14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254535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B076D-07AD-7F44-BDD6-EE685FEB9C2E}" type="datetimeFigureOut">
              <a:rPr lang="en-US" smtClean="0"/>
              <a:t>12/27/14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58343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B076D-07AD-7F44-BDD6-EE685FEB9C2E}" type="datetimeFigureOut">
              <a:rPr lang="en-US" smtClean="0"/>
              <a:t>12/27/14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267610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B076D-07AD-7F44-BDD6-EE685FEB9C2E}" type="datetimeFigureOut">
              <a:rPr lang="en-US" smtClean="0"/>
              <a:t>12/27/14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2119E-D7BA-514D-A667-44BB8F31F669}" type="slidenum">
              <a:rPr lang="en-US" smtClean="0"/>
              <a:t>‹#›</a:t>
            </a:fld>
            <a:endParaRPr lang="en-US"/>
          </a:p>
        </p:txBody>
      </p:sp>
    </p:spTree>
    <p:extLst>
      <p:ext uri="{BB962C8B-B14F-4D97-AF65-F5344CB8AC3E}">
        <p14:creationId xmlns:p14="http://schemas.microsoft.com/office/powerpoint/2010/main" val="28988292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B076D-07AD-7F44-BDD6-EE685FEB9C2E}" type="datetimeFigureOut">
              <a:rPr lang="en-US" smtClean="0"/>
              <a:t>12/27/14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2119E-D7BA-514D-A667-44BB8F31F669}" type="slidenum">
              <a:rPr lang="en-US" smtClean="0"/>
              <a:t>‹#›</a:t>
            </a:fld>
            <a:endParaRPr lang="en-US"/>
          </a:p>
        </p:txBody>
      </p:sp>
    </p:spTree>
    <p:extLst>
      <p:ext uri="{BB962C8B-B14F-4D97-AF65-F5344CB8AC3E}">
        <p14:creationId xmlns:p14="http://schemas.microsoft.com/office/powerpoint/2010/main" val="385641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B076D-07AD-7F44-BDD6-EE685FEB9C2E}" type="datetimeFigureOut">
              <a:rPr lang="en-US">
                <a:solidFill>
                  <a:prstClr val="black">
                    <a:tint val="75000"/>
                  </a:prstClr>
                </a:solidFill>
                <a:latin typeface="Calibri"/>
              </a:rPr>
              <a:pPr/>
              <a:t>12/27/14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2119E-D7BA-514D-A667-44BB8F31F669}"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63596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2831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53.4</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136587"/>
            <a:ext cx="7207624" cy="3989575"/>
          </a:xfrm>
        </p:spPr>
        <p:txBody>
          <a:bodyPr>
            <a:normAutofit lnSpcReduction="10000"/>
          </a:bodyPr>
          <a:lstStyle/>
          <a:p>
            <a:pPr marL="0" indent="0">
              <a:buNone/>
            </a:pPr>
            <a:r>
              <a:rPr lang="en-US" dirty="0" smtClean="0">
                <a:solidFill>
                  <a:schemeClr val="bg1"/>
                </a:solidFill>
                <a:latin typeface="Corbel"/>
                <a:cs typeface="Corbel"/>
              </a:rPr>
              <a:t>“Surely he has borne (</a:t>
            </a:r>
            <a:r>
              <a:rPr lang="en-US" dirty="0" err="1" smtClean="0">
                <a:solidFill>
                  <a:schemeClr val="bg1"/>
                </a:solidFill>
                <a:latin typeface="Corbel"/>
                <a:cs typeface="Corbel"/>
              </a:rPr>
              <a:t>nasa</a:t>
            </a:r>
            <a:r>
              <a:rPr lang="en-US" dirty="0" smtClean="0">
                <a:solidFill>
                  <a:schemeClr val="bg1"/>
                </a:solidFill>
                <a:latin typeface="Corbel"/>
                <a:cs typeface="Corbel"/>
              </a:rPr>
              <a:t>: “to remove”) our </a:t>
            </a:r>
            <a:r>
              <a:rPr lang="en-US" dirty="0" err="1" smtClean="0">
                <a:solidFill>
                  <a:schemeClr val="bg1"/>
                </a:solidFill>
                <a:latin typeface="Corbel"/>
                <a:cs typeface="Corbel"/>
              </a:rPr>
              <a:t>griefs</a:t>
            </a:r>
            <a:r>
              <a:rPr lang="en-US" dirty="0" smtClean="0">
                <a:solidFill>
                  <a:schemeClr val="bg1"/>
                </a:solidFill>
                <a:latin typeface="Corbel"/>
                <a:cs typeface="Corbel"/>
              </a:rPr>
              <a:t> and carried (</a:t>
            </a:r>
            <a:r>
              <a:rPr lang="en-US" dirty="0">
                <a:solidFill>
                  <a:schemeClr val="bg1"/>
                </a:solidFill>
                <a:latin typeface="Corbel"/>
                <a:cs typeface="Corbel"/>
              </a:rPr>
              <a:t>c</a:t>
            </a:r>
            <a:r>
              <a:rPr lang="en-US" dirty="0" smtClean="0">
                <a:solidFill>
                  <a:schemeClr val="bg1"/>
                </a:solidFill>
                <a:latin typeface="Corbel"/>
                <a:cs typeface="Corbel"/>
              </a:rPr>
              <a:t>abal: synonym of </a:t>
            </a:r>
            <a:r>
              <a:rPr lang="en-US" dirty="0" err="1" smtClean="0">
                <a:solidFill>
                  <a:schemeClr val="bg1"/>
                </a:solidFill>
                <a:latin typeface="Corbel"/>
                <a:cs typeface="Corbel"/>
              </a:rPr>
              <a:t>nasa</a:t>
            </a:r>
            <a:r>
              <a:rPr lang="en-US" dirty="0" smtClean="0">
                <a:solidFill>
                  <a:schemeClr val="bg1"/>
                </a:solidFill>
                <a:latin typeface="Corbel"/>
                <a:cs typeface="Corbel"/>
              </a:rPr>
              <a:t>: carry) our sorrows; yet we esteemed him stricken, smitten by God, and afflicted.”</a:t>
            </a:r>
          </a:p>
          <a:p>
            <a:pPr marL="0" indent="0">
              <a:buNone/>
            </a:pPr>
            <a:endParaRPr lang="en-US" dirty="0">
              <a:solidFill>
                <a:schemeClr val="bg1"/>
              </a:solidFill>
              <a:latin typeface="Corbel"/>
              <a:cs typeface="Corbel"/>
            </a:endParaRPr>
          </a:p>
          <a:p>
            <a:pPr marL="0" indent="0">
              <a:buNone/>
            </a:pPr>
            <a:r>
              <a:rPr lang="en-US" dirty="0" err="1" smtClean="0">
                <a:solidFill>
                  <a:schemeClr val="bg1"/>
                </a:solidFill>
                <a:latin typeface="Corbel"/>
                <a:cs typeface="Corbel"/>
              </a:rPr>
              <a:t>Nasa</a:t>
            </a:r>
            <a:r>
              <a:rPr lang="en-US" dirty="0" smtClean="0">
                <a:solidFill>
                  <a:schemeClr val="bg1"/>
                </a:solidFill>
                <a:latin typeface="Corbel"/>
                <a:cs typeface="Corbel"/>
              </a:rPr>
              <a:t>: “forgive” </a:t>
            </a:r>
            <a:r>
              <a:rPr lang="is-IS" dirty="0" smtClean="0">
                <a:solidFill>
                  <a:schemeClr val="bg1"/>
                </a:solidFill>
                <a:latin typeface="Corbel"/>
                <a:cs typeface="Corbel"/>
              </a:rPr>
              <a:t>Ex. 10.17; 32.32; 34.7;</a:t>
            </a:r>
          </a:p>
          <a:p>
            <a:pPr marL="0" indent="0">
              <a:buNone/>
            </a:pPr>
            <a:r>
              <a:rPr lang="is-IS" dirty="0" smtClean="0">
                <a:solidFill>
                  <a:schemeClr val="bg1"/>
                </a:solidFill>
                <a:latin typeface="Corbel"/>
                <a:cs typeface="Corbel"/>
              </a:rPr>
              <a:t>Num. 14.18; Gen. 50.17; 1 Sam. 15.25</a:t>
            </a:r>
          </a:p>
        </p:txBody>
      </p:sp>
    </p:spTree>
    <p:extLst>
      <p:ext uri="{BB962C8B-B14F-4D97-AF65-F5344CB8AC3E}">
        <p14:creationId xmlns:p14="http://schemas.microsoft.com/office/powerpoint/2010/main" val="31799677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53.4</a:t>
            </a:r>
            <a:br>
              <a:rPr lang="en-US" dirty="0" smtClean="0">
                <a:solidFill>
                  <a:srgbClr val="FFFFFF"/>
                </a:solidFill>
                <a:latin typeface="Corbel"/>
                <a:cs typeface="Corbel"/>
              </a:rPr>
            </a:br>
            <a:r>
              <a:rPr lang="en-US" dirty="0" smtClean="0">
                <a:solidFill>
                  <a:srgbClr val="FFFFFF"/>
                </a:solidFill>
                <a:latin typeface="Corbel"/>
                <a:cs typeface="Corbel"/>
              </a:rPr>
              <a:t>Matt. 8.16-17</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21646"/>
            <a:ext cx="6983505" cy="4213411"/>
          </a:xfrm>
        </p:spPr>
        <p:txBody>
          <a:bodyPr>
            <a:normAutofit fontScale="85000" lnSpcReduction="10000"/>
          </a:bodyPr>
          <a:lstStyle/>
          <a:p>
            <a:pPr marL="0" indent="0">
              <a:buNone/>
            </a:pPr>
            <a:r>
              <a:rPr lang="en-US" dirty="0" smtClean="0">
                <a:solidFill>
                  <a:srgbClr val="FFFFFF"/>
                </a:solidFill>
                <a:latin typeface="Corbel"/>
                <a:cs typeface="Corbel"/>
              </a:rPr>
              <a:t>“That evening they brought to him many who were oppressed by demons, and he cast out the spirits with a word and healed all who were sick. This was to fulfill what was spoken by the prophet Isaiah: ‘He took our illnesses and bore (“to bear away” or “remove”) our diseases.’”</a:t>
            </a:r>
          </a:p>
          <a:p>
            <a:pPr marL="0" indent="0">
              <a:buNone/>
            </a:pPr>
            <a:endParaRPr lang="en-US" dirty="0">
              <a:solidFill>
                <a:srgbClr val="FFFFFF"/>
              </a:solidFill>
              <a:latin typeface="Corbel"/>
              <a:cs typeface="Corbel"/>
            </a:endParaRPr>
          </a:p>
          <a:p>
            <a:pPr marL="0" indent="0">
              <a:buNone/>
            </a:pPr>
            <a:r>
              <a:rPr lang="en-US" dirty="0" smtClean="0">
                <a:solidFill>
                  <a:srgbClr val="FFFFFF"/>
                </a:solidFill>
                <a:latin typeface="Corbel"/>
                <a:cs typeface="Corbel"/>
              </a:rPr>
              <a:t>When Jesus casted out demons and healed leprosy, blindness or sickness, He </a:t>
            </a:r>
            <a:r>
              <a:rPr lang="en-US" dirty="0" smtClean="0">
                <a:solidFill>
                  <a:srgbClr val="FFFFFF"/>
                </a:solidFill>
                <a:latin typeface="Corbel"/>
                <a:cs typeface="Corbel"/>
              </a:rPr>
              <a:t>“BORE” them by taking</a:t>
            </a:r>
            <a:r>
              <a:rPr lang="en-US" dirty="0" smtClean="0">
                <a:solidFill>
                  <a:srgbClr val="FFFFFF"/>
                </a:solidFill>
                <a:latin typeface="Corbel"/>
                <a:cs typeface="Corbel"/>
              </a:rPr>
              <a:t> them AWAY!</a:t>
            </a:r>
          </a:p>
        </p:txBody>
      </p:sp>
    </p:spTree>
    <p:extLst>
      <p:ext uri="{BB962C8B-B14F-4D97-AF65-F5344CB8AC3E}">
        <p14:creationId xmlns:p14="http://schemas.microsoft.com/office/powerpoint/2010/main" val="11750445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53.4</a:t>
            </a:r>
            <a:br>
              <a:rPr lang="en-US" dirty="0" smtClean="0">
                <a:solidFill>
                  <a:srgbClr val="FFFFFF"/>
                </a:solidFill>
                <a:latin typeface="Corbel"/>
                <a:cs typeface="Corbel"/>
              </a:rPr>
            </a:br>
            <a:r>
              <a:rPr lang="en-US" dirty="0" smtClean="0">
                <a:solidFill>
                  <a:srgbClr val="FFFFFF"/>
                </a:solidFill>
                <a:latin typeface="Corbel"/>
                <a:cs typeface="Corbel"/>
              </a:rPr>
              <a:t>Matt. 26.67; 27.30</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21646"/>
            <a:ext cx="6983505" cy="4213411"/>
          </a:xfrm>
        </p:spPr>
        <p:txBody>
          <a:bodyPr>
            <a:normAutofit/>
          </a:bodyPr>
          <a:lstStyle/>
          <a:p>
            <a:pPr marL="0" indent="0">
              <a:buNone/>
            </a:pPr>
            <a:r>
              <a:rPr lang="en-US" dirty="0" smtClean="0">
                <a:solidFill>
                  <a:srgbClr val="FFFFFF"/>
                </a:solidFill>
                <a:latin typeface="Corbel"/>
                <a:cs typeface="Corbel"/>
              </a:rPr>
              <a:t>“Then they spit in his face and struck him. And some slapped him…”</a:t>
            </a:r>
          </a:p>
          <a:p>
            <a:pPr marL="0" indent="0">
              <a:buNone/>
            </a:pPr>
            <a:endParaRPr lang="en-US" dirty="0">
              <a:solidFill>
                <a:srgbClr val="FFFFFF"/>
              </a:solidFill>
              <a:latin typeface="Corbel"/>
              <a:cs typeface="Corbel"/>
            </a:endParaRPr>
          </a:p>
          <a:p>
            <a:pPr marL="0" indent="0">
              <a:buNone/>
            </a:pPr>
            <a:r>
              <a:rPr lang="en-US" dirty="0" smtClean="0">
                <a:solidFill>
                  <a:srgbClr val="FFFFFF"/>
                </a:solidFill>
                <a:latin typeface="Corbel"/>
                <a:cs typeface="Corbel"/>
              </a:rPr>
              <a:t>“And they spit on him and took the reed and struck him on the head.”</a:t>
            </a:r>
            <a:endParaRPr lang="en-US" dirty="0">
              <a:solidFill>
                <a:srgbClr val="FFFFFF"/>
              </a:solidFill>
              <a:latin typeface="Corbel"/>
              <a:cs typeface="Corbel"/>
            </a:endParaRPr>
          </a:p>
        </p:txBody>
      </p:sp>
    </p:spTree>
    <p:extLst>
      <p:ext uri="{BB962C8B-B14F-4D97-AF65-F5344CB8AC3E}">
        <p14:creationId xmlns:p14="http://schemas.microsoft.com/office/powerpoint/2010/main" val="22965571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91624" cy="1143000"/>
          </a:xfrm>
        </p:spPr>
        <p:txBody>
          <a:bodyPr>
            <a:noAutofit/>
          </a:bodyPr>
          <a:lstStyle/>
          <a:p>
            <a:pPr lvl="0"/>
            <a:r>
              <a:rPr lang="en-US" sz="2800" dirty="0" smtClean="0">
                <a:solidFill>
                  <a:schemeClr val="bg1"/>
                </a:solidFill>
                <a:latin typeface="Corbel"/>
                <a:cs typeface="Corbel"/>
              </a:rPr>
              <a:t>“stricken, smitten by God, and afflicted”</a:t>
            </a:r>
            <a:endParaRPr lang="en-US" sz="2800" dirty="0">
              <a:solidFill>
                <a:srgbClr val="FFFFFF"/>
              </a:solidFill>
              <a:latin typeface="Corbel"/>
              <a:cs typeface="Corbel"/>
            </a:endParaRPr>
          </a:p>
        </p:txBody>
      </p:sp>
      <p:sp>
        <p:nvSpPr>
          <p:cNvPr id="5" name="Content Placeholder 4"/>
          <p:cNvSpPr>
            <a:spLocks noGrp="1"/>
          </p:cNvSpPr>
          <p:nvPr>
            <p:ph idx="1"/>
          </p:nvPr>
        </p:nvSpPr>
        <p:spPr>
          <a:xfrm>
            <a:off x="228599" y="1927413"/>
            <a:ext cx="7331635" cy="4964361"/>
          </a:xfrm>
        </p:spPr>
        <p:txBody>
          <a:bodyPr>
            <a:noAutofit/>
          </a:bodyPr>
          <a:lstStyle/>
          <a:p>
            <a:pPr marL="0" indent="0">
              <a:spcBef>
                <a:spcPts val="1200"/>
              </a:spcBef>
              <a:buNone/>
            </a:pPr>
            <a:r>
              <a:rPr lang="en-US" sz="2800" dirty="0" smtClean="0">
                <a:solidFill>
                  <a:srgbClr val="FFFFFF"/>
                </a:solidFill>
                <a:latin typeface="Corbel"/>
                <a:cs typeface="Corbel"/>
              </a:rPr>
              <a:t>“</a:t>
            </a:r>
            <a:r>
              <a:rPr lang="en-US" sz="2800" dirty="0" smtClean="0">
                <a:solidFill>
                  <a:srgbClr val="FFFFFF"/>
                </a:solidFill>
                <a:latin typeface="Corbel"/>
                <a:cs typeface="Corbel"/>
              </a:rPr>
              <a:t>He </a:t>
            </a:r>
            <a:r>
              <a:rPr lang="en-US" sz="2800" dirty="0">
                <a:solidFill>
                  <a:srgbClr val="FFFFFF"/>
                </a:solidFill>
                <a:latin typeface="Corbel"/>
                <a:cs typeface="Corbel"/>
              </a:rPr>
              <a:t>was despised and </a:t>
            </a:r>
            <a:r>
              <a:rPr lang="en-US" sz="2800" dirty="0" smtClean="0">
                <a:solidFill>
                  <a:srgbClr val="FFFFFF"/>
                </a:solidFill>
                <a:latin typeface="Corbel"/>
                <a:cs typeface="Corbel"/>
              </a:rPr>
              <a:t>rejected</a:t>
            </a:r>
            <a:r>
              <a:rPr lang="en-US" sz="2800" dirty="0">
                <a:solidFill>
                  <a:srgbClr val="FFFFFF"/>
                </a:solidFill>
                <a:latin typeface="Corbel"/>
                <a:cs typeface="Corbel"/>
              </a:rPr>
              <a:t> </a:t>
            </a:r>
            <a:r>
              <a:rPr lang="en-US" sz="2800" dirty="0" smtClean="0">
                <a:solidFill>
                  <a:srgbClr val="FFFFFF"/>
                </a:solidFill>
                <a:latin typeface="Corbel"/>
                <a:cs typeface="Corbel"/>
              </a:rPr>
              <a:t>by </a:t>
            </a:r>
            <a:r>
              <a:rPr lang="en-US" sz="2800" u="sng" dirty="0" smtClean="0">
                <a:solidFill>
                  <a:srgbClr val="FFFFFF"/>
                </a:solidFill>
                <a:latin typeface="Corbel"/>
                <a:cs typeface="Corbel"/>
              </a:rPr>
              <a:t>men</a:t>
            </a:r>
            <a:r>
              <a:rPr lang="en-US" sz="2800" dirty="0" smtClean="0">
                <a:solidFill>
                  <a:srgbClr val="FFFFFF"/>
                </a:solidFill>
                <a:latin typeface="Corbel"/>
                <a:cs typeface="Corbel"/>
              </a:rPr>
              <a:t>…”</a:t>
            </a:r>
            <a:endParaRPr lang="en-US" sz="2800" dirty="0">
              <a:solidFill>
                <a:srgbClr val="FFFFFF"/>
              </a:solidFill>
              <a:latin typeface="Corbel"/>
              <a:cs typeface="Corbel"/>
            </a:endParaRPr>
          </a:p>
          <a:p>
            <a:pPr marL="0" indent="0">
              <a:lnSpc>
                <a:spcPct val="125000"/>
              </a:lnSpc>
              <a:spcBef>
                <a:spcPts val="1200"/>
              </a:spcBef>
              <a:buNone/>
            </a:pPr>
            <a:r>
              <a:rPr lang="en-US" sz="2800" dirty="0" smtClean="0">
                <a:solidFill>
                  <a:srgbClr val="FFFFFF"/>
                </a:solidFill>
                <a:latin typeface="Corbel"/>
                <a:cs typeface="Corbel"/>
              </a:rPr>
              <a:t>“…as </a:t>
            </a:r>
            <a:r>
              <a:rPr lang="en-US" sz="2800" dirty="0">
                <a:solidFill>
                  <a:srgbClr val="FFFFFF"/>
                </a:solidFill>
                <a:latin typeface="Corbel"/>
                <a:cs typeface="Corbel"/>
              </a:rPr>
              <a:t>one from whom </a:t>
            </a:r>
            <a:r>
              <a:rPr lang="en-US" sz="2800" u="sng" dirty="0">
                <a:solidFill>
                  <a:srgbClr val="FFFFFF"/>
                </a:solidFill>
                <a:latin typeface="Corbel"/>
                <a:cs typeface="Corbel"/>
              </a:rPr>
              <a:t>men</a:t>
            </a:r>
            <a:r>
              <a:rPr lang="en-US" sz="2800" dirty="0">
                <a:solidFill>
                  <a:srgbClr val="FFFFFF"/>
                </a:solidFill>
                <a:latin typeface="Corbel"/>
                <a:cs typeface="Corbel"/>
              </a:rPr>
              <a:t> hide their </a:t>
            </a:r>
            <a:r>
              <a:rPr lang="en-US" sz="2800" dirty="0" smtClean="0">
                <a:solidFill>
                  <a:srgbClr val="FFFFFF"/>
                </a:solidFill>
                <a:latin typeface="Corbel"/>
                <a:cs typeface="Corbel"/>
              </a:rPr>
              <a:t>faces…”</a:t>
            </a:r>
          </a:p>
          <a:p>
            <a:pPr marL="0" indent="0">
              <a:lnSpc>
                <a:spcPct val="125000"/>
              </a:lnSpc>
              <a:spcBef>
                <a:spcPts val="1200"/>
              </a:spcBef>
              <a:buNone/>
            </a:pPr>
            <a:r>
              <a:rPr lang="en-US" sz="2800" dirty="0" smtClean="0">
                <a:solidFill>
                  <a:srgbClr val="FFFFFF"/>
                </a:solidFill>
                <a:latin typeface="Corbel"/>
                <a:cs typeface="Corbel"/>
              </a:rPr>
              <a:t>“…he </a:t>
            </a:r>
            <a:r>
              <a:rPr lang="en-US" sz="2800" dirty="0">
                <a:solidFill>
                  <a:srgbClr val="FFFFFF"/>
                </a:solidFill>
                <a:latin typeface="Corbel"/>
                <a:cs typeface="Corbel"/>
              </a:rPr>
              <a:t>was despised, and </a:t>
            </a:r>
            <a:r>
              <a:rPr lang="en-US" sz="2800" u="sng" dirty="0">
                <a:solidFill>
                  <a:srgbClr val="FFFFFF"/>
                </a:solidFill>
                <a:latin typeface="Corbel"/>
                <a:cs typeface="Corbel"/>
              </a:rPr>
              <a:t>we</a:t>
            </a:r>
            <a:r>
              <a:rPr lang="en-US" sz="2800" dirty="0">
                <a:solidFill>
                  <a:srgbClr val="FFFFFF"/>
                </a:solidFill>
                <a:latin typeface="Corbel"/>
                <a:cs typeface="Corbel"/>
              </a:rPr>
              <a:t> esteemed him </a:t>
            </a:r>
            <a:r>
              <a:rPr lang="en-US" sz="2800" dirty="0" smtClean="0">
                <a:solidFill>
                  <a:srgbClr val="FFFFFF"/>
                </a:solidFill>
                <a:latin typeface="Corbel"/>
                <a:cs typeface="Corbel"/>
              </a:rPr>
              <a:t>not.”</a:t>
            </a:r>
          </a:p>
          <a:p>
            <a:pPr marL="0" indent="0">
              <a:lnSpc>
                <a:spcPct val="125000"/>
              </a:lnSpc>
              <a:spcBef>
                <a:spcPts val="1200"/>
              </a:spcBef>
              <a:buNone/>
            </a:pPr>
            <a:r>
              <a:rPr lang="en-US" sz="2800" dirty="0" smtClean="0">
                <a:solidFill>
                  <a:srgbClr val="FFFFFF"/>
                </a:solidFill>
                <a:latin typeface="Corbel"/>
                <a:cs typeface="Corbel"/>
              </a:rPr>
              <a:t>“…yet </a:t>
            </a:r>
            <a:r>
              <a:rPr lang="en-US" sz="2800" u="sng" dirty="0">
                <a:solidFill>
                  <a:srgbClr val="FFFFFF"/>
                </a:solidFill>
                <a:latin typeface="Corbel"/>
                <a:cs typeface="Corbel"/>
              </a:rPr>
              <a:t>we</a:t>
            </a:r>
            <a:r>
              <a:rPr lang="en-US" sz="2800" dirty="0">
                <a:solidFill>
                  <a:srgbClr val="FFFFFF"/>
                </a:solidFill>
                <a:latin typeface="Corbel"/>
                <a:cs typeface="Corbel"/>
              </a:rPr>
              <a:t> esteemed him stricken</a:t>
            </a:r>
            <a:r>
              <a:rPr lang="en-US" sz="2800" dirty="0" smtClean="0">
                <a:solidFill>
                  <a:srgbClr val="FFFFFF"/>
                </a:solidFill>
                <a:latin typeface="Corbel"/>
                <a:cs typeface="Corbel"/>
              </a:rPr>
              <a:t>, smitten </a:t>
            </a:r>
            <a:r>
              <a:rPr lang="en-US" sz="2800" dirty="0">
                <a:solidFill>
                  <a:srgbClr val="FFFFFF"/>
                </a:solidFill>
                <a:latin typeface="Corbel"/>
                <a:cs typeface="Corbel"/>
              </a:rPr>
              <a:t>by God, and afflicted</a:t>
            </a:r>
            <a:r>
              <a:rPr lang="en-US" sz="2800" dirty="0" smtClean="0">
                <a:solidFill>
                  <a:srgbClr val="FFFFFF"/>
                </a:solidFill>
                <a:latin typeface="Corbel"/>
                <a:cs typeface="Corbel"/>
              </a:rPr>
              <a:t>.</a:t>
            </a:r>
            <a:r>
              <a:rPr lang="en-US" sz="2800" dirty="0" smtClean="0">
                <a:solidFill>
                  <a:srgbClr val="FFFFFF"/>
                </a:solidFill>
                <a:latin typeface="Corbel"/>
                <a:cs typeface="Corbel"/>
              </a:rPr>
              <a:t>”</a:t>
            </a:r>
          </a:p>
          <a:p>
            <a:pPr marL="0" indent="0">
              <a:lnSpc>
                <a:spcPct val="25000"/>
              </a:lnSpc>
              <a:spcBef>
                <a:spcPts val="0"/>
              </a:spcBef>
              <a:buNone/>
            </a:pPr>
            <a:endParaRPr lang="en-US" sz="2800" dirty="0">
              <a:solidFill>
                <a:srgbClr val="FFFFFF"/>
              </a:solidFill>
              <a:latin typeface="Corbel"/>
              <a:cs typeface="Corbel"/>
            </a:endParaRPr>
          </a:p>
          <a:p>
            <a:pPr marL="0" indent="0">
              <a:lnSpc>
                <a:spcPct val="125000"/>
              </a:lnSpc>
              <a:spcBef>
                <a:spcPts val="1200"/>
              </a:spcBef>
              <a:buNone/>
            </a:pPr>
            <a:r>
              <a:rPr lang="en-US" sz="2800" dirty="0" smtClean="0">
                <a:solidFill>
                  <a:srgbClr val="FFFFFF"/>
                </a:solidFill>
                <a:latin typeface="Corbel"/>
                <a:cs typeface="Corbel"/>
              </a:rPr>
              <a:t>MAN despised, rejected, punished and forsook Jesus!</a:t>
            </a:r>
          </a:p>
        </p:txBody>
      </p:sp>
    </p:spTree>
    <p:extLst>
      <p:ext uri="{BB962C8B-B14F-4D97-AF65-F5344CB8AC3E}">
        <p14:creationId xmlns:p14="http://schemas.microsoft.com/office/powerpoint/2010/main" val="9507382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883" y="274638"/>
            <a:ext cx="6185647" cy="1143000"/>
          </a:xfrm>
        </p:spPr>
        <p:txBody>
          <a:bodyPr>
            <a:noAutofit/>
          </a:bodyPr>
          <a:lstStyle/>
          <a:p>
            <a:r>
              <a:rPr lang="en-US" sz="4000" dirty="0" smtClean="0">
                <a:solidFill>
                  <a:srgbClr val="FFFFFF"/>
                </a:solidFill>
                <a:latin typeface="Corbel"/>
                <a:cs typeface="Corbel"/>
              </a:rPr>
              <a:t>“…</a:t>
            </a:r>
            <a:r>
              <a:rPr lang="en-US" sz="4000" u="sng" dirty="0" smtClean="0">
                <a:solidFill>
                  <a:srgbClr val="FFFFFF"/>
                </a:solidFill>
                <a:latin typeface="Corbel"/>
                <a:cs typeface="Corbel"/>
              </a:rPr>
              <a:t>we esteemed</a:t>
            </a:r>
            <a:r>
              <a:rPr lang="en-US" sz="4000" dirty="0" smtClean="0">
                <a:solidFill>
                  <a:srgbClr val="FFFFFF"/>
                </a:solidFill>
                <a:latin typeface="Corbel"/>
                <a:cs typeface="Corbel"/>
              </a:rPr>
              <a:t> him stricken, smitten by God…”</a:t>
            </a:r>
            <a:endParaRPr lang="en-US" sz="4000" dirty="0">
              <a:solidFill>
                <a:srgbClr val="FFFFFF"/>
              </a:solidFill>
              <a:latin typeface="Corbel"/>
              <a:cs typeface="Corbel"/>
            </a:endParaRPr>
          </a:p>
        </p:txBody>
      </p:sp>
      <p:sp>
        <p:nvSpPr>
          <p:cNvPr id="5" name="Content Placeholder 4"/>
          <p:cNvSpPr>
            <a:spLocks noGrp="1"/>
          </p:cNvSpPr>
          <p:nvPr>
            <p:ph idx="1"/>
          </p:nvPr>
        </p:nvSpPr>
        <p:spPr>
          <a:xfrm>
            <a:off x="228599" y="2121647"/>
            <a:ext cx="6823636" cy="4571999"/>
          </a:xfrm>
        </p:spPr>
        <p:txBody>
          <a:bodyPr>
            <a:noAutofit/>
          </a:bodyPr>
          <a:lstStyle/>
          <a:p>
            <a:pPr marL="0" indent="0">
              <a:lnSpc>
                <a:spcPts val="3640"/>
              </a:lnSpc>
              <a:spcBef>
                <a:spcPts val="0"/>
              </a:spcBef>
              <a:buNone/>
            </a:pPr>
            <a:r>
              <a:rPr lang="en-US" dirty="0" smtClean="0">
                <a:solidFill>
                  <a:schemeClr val="bg1"/>
                </a:solidFill>
                <a:latin typeface="Corbel"/>
                <a:cs typeface="Corbel"/>
              </a:rPr>
              <a:t>Why was Jesus supposedly “smitten </a:t>
            </a:r>
            <a:r>
              <a:rPr lang="en-US" dirty="0">
                <a:solidFill>
                  <a:schemeClr val="bg1"/>
                </a:solidFill>
                <a:latin typeface="Corbel"/>
                <a:cs typeface="Corbel"/>
              </a:rPr>
              <a:t>b</a:t>
            </a:r>
            <a:r>
              <a:rPr lang="en-US" dirty="0" smtClean="0">
                <a:solidFill>
                  <a:schemeClr val="bg1"/>
                </a:solidFill>
                <a:latin typeface="Corbel"/>
                <a:cs typeface="Corbel"/>
              </a:rPr>
              <a:t>y God”?</a:t>
            </a:r>
          </a:p>
          <a:p>
            <a:pPr marL="0" indent="0">
              <a:lnSpc>
                <a:spcPts val="3640"/>
              </a:lnSpc>
              <a:spcBef>
                <a:spcPts val="0"/>
              </a:spcBef>
              <a:buNone/>
            </a:pPr>
            <a:endParaRPr lang="en-US" dirty="0" smtClean="0">
              <a:solidFill>
                <a:srgbClr val="FFFFFF"/>
              </a:solidFill>
              <a:latin typeface="Corbel"/>
              <a:cs typeface="Corbel"/>
            </a:endParaRPr>
          </a:p>
          <a:p>
            <a:pPr marL="0" indent="0">
              <a:lnSpc>
                <a:spcPts val="3640"/>
              </a:lnSpc>
              <a:spcBef>
                <a:spcPts val="0"/>
              </a:spcBef>
              <a:buNone/>
            </a:pPr>
            <a:r>
              <a:rPr lang="en-US" dirty="0" smtClean="0">
                <a:solidFill>
                  <a:srgbClr val="FFFFFF"/>
                </a:solidFill>
                <a:latin typeface="Corbel"/>
                <a:cs typeface="Corbel"/>
              </a:rPr>
              <a:t>It wasn’t God’s purpose to deliver Jesus FROM the cross, but deliver Him TO the cross!</a:t>
            </a:r>
          </a:p>
          <a:p>
            <a:pPr marL="0" indent="0">
              <a:lnSpc>
                <a:spcPts val="3640"/>
              </a:lnSpc>
              <a:spcBef>
                <a:spcPts val="0"/>
              </a:spcBef>
              <a:buNone/>
            </a:pPr>
            <a:endParaRPr lang="en-US" dirty="0">
              <a:solidFill>
                <a:srgbClr val="FFFFFF"/>
              </a:solidFill>
              <a:latin typeface="Corbel"/>
              <a:cs typeface="Corbel"/>
            </a:endParaRPr>
          </a:p>
          <a:p>
            <a:pPr marL="0" indent="0">
              <a:lnSpc>
                <a:spcPts val="3640"/>
              </a:lnSpc>
              <a:spcBef>
                <a:spcPts val="0"/>
              </a:spcBef>
              <a:buNone/>
            </a:pPr>
            <a:r>
              <a:rPr lang="en-US" dirty="0" smtClean="0">
                <a:solidFill>
                  <a:srgbClr val="FFFFFF"/>
                </a:solidFill>
                <a:latin typeface="Corbel"/>
                <a:cs typeface="Corbel"/>
              </a:rPr>
              <a:t>God could NOT save man if He had saved Jesus.</a:t>
            </a:r>
            <a:endParaRPr lang="en-US" dirty="0" smtClean="0">
              <a:solidFill>
                <a:srgbClr val="FFFFFF"/>
              </a:solidFill>
              <a:latin typeface="Corbel"/>
              <a:cs typeface="Corbel"/>
            </a:endParaRPr>
          </a:p>
        </p:txBody>
      </p:sp>
    </p:spTree>
    <p:extLst>
      <p:ext uri="{BB962C8B-B14F-4D97-AF65-F5344CB8AC3E}">
        <p14:creationId xmlns:p14="http://schemas.microsoft.com/office/powerpoint/2010/main" val="1788503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a:bodyPr>
          <a:lstStyle/>
          <a:p>
            <a:r>
              <a:rPr lang="en-US" dirty="0" smtClean="0">
                <a:solidFill>
                  <a:srgbClr val="FFFFFF"/>
                </a:solidFill>
                <a:latin typeface="Corbel"/>
                <a:cs typeface="Corbel"/>
              </a:rPr>
              <a:t>Who Afflicted Job?</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778006"/>
            <a:ext cx="6789269" cy="4691528"/>
          </a:xfrm>
        </p:spPr>
        <p:txBody>
          <a:bodyPr>
            <a:noAutofit/>
          </a:bodyPr>
          <a:lstStyle/>
          <a:p>
            <a:pPr marL="0" indent="0">
              <a:buNone/>
            </a:pPr>
            <a:endParaRPr lang="en-US" sz="2800" dirty="0" smtClean="0">
              <a:solidFill>
                <a:srgbClr val="FFFFFF"/>
              </a:solidFill>
              <a:latin typeface="Corbel"/>
              <a:cs typeface="Corbel"/>
            </a:endParaRPr>
          </a:p>
          <a:p>
            <a:pPr marL="0" indent="0">
              <a:buNone/>
            </a:pPr>
            <a:r>
              <a:rPr lang="en-US" sz="2800" dirty="0" smtClean="0">
                <a:solidFill>
                  <a:srgbClr val="FFFFFF"/>
                </a:solidFill>
                <a:latin typeface="Corbel"/>
                <a:cs typeface="Corbel"/>
              </a:rPr>
              <a:t>“And the LORD said to Satan, ‘Behold, all that he has is in your power; only do not lay a hand on his person.’ So Satan went out from the presence of the LORD” Job 1.12</a:t>
            </a:r>
          </a:p>
        </p:txBody>
      </p:sp>
    </p:spTree>
    <p:extLst>
      <p:ext uri="{BB962C8B-B14F-4D97-AF65-F5344CB8AC3E}">
        <p14:creationId xmlns:p14="http://schemas.microsoft.com/office/powerpoint/2010/main" val="11989128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a:bodyPr>
          <a:lstStyle/>
          <a:p>
            <a:r>
              <a:rPr lang="en-US" dirty="0" smtClean="0">
                <a:solidFill>
                  <a:srgbClr val="FFFFFF"/>
                </a:solidFill>
                <a:latin typeface="Corbel"/>
                <a:cs typeface="Corbel"/>
              </a:rPr>
              <a:t>Who Afflicted Job?</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778006"/>
            <a:ext cx="6789269" cy="4691528"/>
          </a:xfrm>
        </p:spPr>
        <p:txBody>
          <a:bodyPr>
            <a:noAutofit/>
          </a:bodyPr>
          <a:lstStyle/>
          <a:p>
            <a:pPr marL="0" indent="0">
              <a:buNone/>
            </a:pPr>
            <a:r>
              <a:rPr lang="en-US" sz="2800" dirty="0" smtClean="0">
                <a:solidFill>
                  <a:srgbClr val="FFFFFF"/>
                </a:solidFill>
                <a:latin typeface="Corbel"/>
                <a:cs typeface="Corbel"/>
              </a:rPr>
              <a:t>“Then the LORD said to Satan, ‘Have you considered My servant Job, that there is none like him on the earth, a blameless and upright man, one who fears God and shuns evil? And still he holds fast to his integrity, although you incited Me against him, to destroy him without cause.’” Job 2.3</a:t>
            </a:r>
          </a:p>
          <a:p>
            <a:pPr marL="0" indent="0">
              <a:buNone/>
            </a:pPr>
            <a:endParaRPr lang="en-US" sz="2800" dirty="0">
              <a:solidFill>
                <a:srgbClr val="FFFFFF"/>
              </a:solidFill>
              <a:latin typeface="Corbel"/>
              <a:cs typeface="Corbel"/>
            </a:endParaRPr>
          </a:p>
          <a:p>
            <a:pPr marL="0" indent="0">
              <a:buNone/>
            </a:pPr>
            <a:r>
              <a:rPr lang="en-US" sz="2800" dirty="0" smtClean="0">
                <a:solidFill>
                  <a:srgbClr val="FFFFFF"/>
                </a:solidFill>
                <a:latin typeface="Corbel"/>
                <a:cs typeface="Corbel"/>
              </a:rPr>
              <a:t>God afflicted Job through the agency of Satan</a:t>
            </a:r>
          </a:p>
        </p:txBody>
      </p:sp>
    </p:spTree>
    <p:extLst>
      <p:ext uri="{BB962C8B-B14F-4D97-AF65-F5344CB8AC3E}">
        <p14:creationId xmlns:p14="http://schemas.microsoft.com/office/powerpoint/2010/main" val="4127234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53.5</a:t>
            </a:r>
            <a:endParaRPr lang="en-US" dirty="0">
              <a:solidFill>
                <a:srgbClr val="FFFFFF"/>
              </a:solidFill>
              <a:latin typeface="Corbel"/>
              <a:cs typeface="Corbel"/>
            </a:endParaRPr>
          </a:p>
        </p:txBody>
      </p:sp>
      <p:sp>
        <p:nvSpPr>
          <p:cNvPr id="3" name="Content Placeholder 2"/>
          <p:cNvSpPr>
            <a:spLocks noGrp="1"/>
          </p:cNvSpPr>
          <p:nvPr>
            <p:ph idx="1"/>
          </p:nvPr>
        </p:nvSpPr>
        <p:spPr>
          <a:xfrm>
            <a:off x="143439" y="2032000"/>
            <a:ext cx="7207624" cy="4601884"/>
          </a:xfrm>
        </p:spPr>
        <p:txBody>
          <a:bodyPr>
            <a:normAutofit fontScale="92500"/>
          </a:bodyPr>
          <a:lstStyle/>
          <a:p>
            <a:pPr marL="0" indent="0">
              <a:buNone/>
            </a:pPr>
            <a:r>
              <a:rPr lang="en-US" dirty="0" smtClean="0">
                <a:solidFill>
                  <a:schemeClr val="bg1"/>
                </a:solidFill>
                <a:latin typeface="Corbel"/>
                <a:cs typeface="Corbel"/>
              </a:rPr>
              <a:t>“But he was pierced for our transgressions; he was crushed for our iniquities; upon him was the chastisement that brought us peace, and with his wounds we are healed.”</a:t>
            </a:r>
          </a:p>
          <a:p>
            <a:pPr marL="0" indent="0">
              <a:buNone/>
            </a:pPr>
            <a:endParaRPr lang="en-US" dirty="0">
              <a:solidFill>
                <a:schemeClr val="bg1"/>
              </a:solidFill>
              <a:latin typeface="Corbel"/>
              <a:cs typeface="Corbel"/>
            </a:endParaRPr>
          </a:p>
          <a:p>
            <a:pPr marL="0" indent="0">
              <a:lnSpc>
                <a:spcPts val="2760"/>
              </a:lnSpc>
              <a:spcBef>
                <a:spcPts val="0"/>
              </a:spcBef>
              <a:buNone/>
            </a:pPr>
            <a:r>
              <a:rPr lang="en-US" dirty="0" smtClean="0">
                <a:solidFill>
                  <a:srgbClr val="FFFFFF"/>
                </a:solidFill>
                <a:latin typeface="Corbel"/>
                <a:cs typeface="Corbel"/>
              </a:rPr>
              <a:t>He was PIERCED because of our rebellion.</a:t>
            </a:r>
          </a:p>
          <a:p>
            <a:pPr marL="0" indent="0">
              <a:lnSpc>
                <a:spcPts val="2760"/>
              </a:lnSpc>
              <a:spcBef>
                <a:spcPts val="0"/>
              </a:spcBef>
              <a:buNone/>
            </a:pPr>
            <a:endParaRPr lang="en-US" dirty="0" smtClean="0">
              <a:solidFill>
                <a:srgbClr val="FFFFFF"/>
              </a:solidFill>
              <a:latin typeface="Corbel"/>
              <a:cs typeface="Corbel"/>
            </a:endParaRPr>
          </a:p>
          <a:p>
            <a:pPr marL="0" indent="0">
              <a:lnSpc>
                <a:spcPts val="2760"/>
              </a:lnSpc>
              <a:spcBef>
                <a:spcPts val="0"/>
              </a:spcBef>
              <a:buNone/>
            </a:pPr>
            <a:r>
              <a:rPr lang="en-US" dirty="0" smtClean="0">
                <a:solidFill>
                  <a:srgbClr val="FFFFFF"/>
                </a:solidFill>
                <a:latin typeface="Corbel"/>
                <a:cs typeface="Corbel"/>
              </a:rPr>
              <a:t>He was CRUSHED because of our sins. </a:t>
            </a:r>
          </a:p>
          <a:p>
            <a:pPr marL="0" indent="0">
              <a:lnSpc>
                <a:spcPts val="2760"/>
              </a:lnSpc>
              <a:spcBef>
                <a:spcPts val="0"/>
              </a:spcBef>
              <a:buNone/>
            </a:pPr>
            <a:endParaRPr lang="en-US" dirty="0" smtClean="0">
              <a:solidFill>
                <a:srgbClr val="FFFFFF"/>
              </a:solidFill>
              <a:latin typeface="Corbel"/>
              <a:cs typeface="Corbel"/>
            </a:endParaRPr>
          </a:p>
          <a:p>
            <a:pPr marL="0" indent="0">
              <a:lnSpc>
                <a:spcPts val="2760"/>
              </a:lnSpc>
              <a:spcBef>
                <a:spcPts val="0"/>
              </a:spcBef>
              <a:buNone/>
            </a:pPr>
            <a:r>
              <a:rPr lang="en-US" dirty="0" smtClean="0">
                <a:solidFill>
                  <a:srgbClr val="FFFFFF"/>
                </a:solidFill>
                <a:latin typeface="Corbel"/>
                <a:cs typeface="Corbel"/>
              </a:rPr>
              <a:t>His chastisement was a PRELUDE to His crucifixion.</a:t>
            </a:r>
          </a:p>
        </p:txBody>
      </p:sp>
    </p:spTree>
    <p:extLst>
      <p:ext uri="{BB962C8B-B14F-4D97-AF65-F5344CB8AC3E}">
        <p14:creationId xmlns:p14="http://schemas.microsoft.com/office/powerpoint/2010/main" val="4288696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53.5</a:t>
            </a:r>
            <a:br>
              <a:rPr lang="en-US" dirty="0" smtClean="0">
                <a:solidFill>
                  <a:srgbClr val="FFFFFF"/>
                </a:solidFill>
                <a:latin typeface="Corbel"/>
                <a:cs typeface="Corbel"/>
              </a:rPr>
            </a:br>
            <a:r>
              <a:rPr lang="en-US" dirty="0" smtClean="0">
                <a:solidFill>
                  <a:srgbClr val="FFFFFF"/>
                </a:solidFill>
                <a:latin typeface="Corbel"/>
                <a:cs typeface="Corbel"/>
              </a:rPr>
              <a:t>Matt. 27.26</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21646"/>
            <a:ext cx="6983505" cy="4213411"/>
          </a:xfrm>
        </p:spPr>
        <p:txBody>
          <a:bodyPr>
            <a:normAutofit/>
          </a:bodyPr>
          <a:lstStyle/>
          <a:p>
            <a:pPr marL="0" indent="0">
              <a:buNone/>
            </a:pPr>
            <a:r>
              <a:rPr lang="en-US" dirty="0" smtClean="0">
                <a:solidFill>
                  <a:srgbClr val="FFFFFF"/>
                </a:solidFill>
                <a:latin typeface="Corbel"/>
                <a:cs typeface="Corbel"/>
              </a:rPr>
              <a:t>“Then he released for them Barabbas, and having scourged Jesus, delivered him to be crucified.”</a:t>
            </a:r>
            <a:endParaRPr lang="en-US" dirty="0">
              <a:solidFill>
                <a:srgbClr val="FFFFFF"/>
              </a:solidFill>
              <a:latin typeface="Corbel"/>
              <a:cs typeface="Corbel"/>
            </a:endParaRPr>
          </a:p>
        </p:txBody>
      </p:sp>
    </p:spTree>
    <p:extLst>
      <p:ext uri="{BB962C8B-B14F-4D97-AF65-F5344CB8AC3E}">
        <p14:creationId xmlns:p14="http://schemas.microsoft.com/office/powerpoint/2010/main" val="41968257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53.5</a:t>
            </a:r>
            <a:br>
              <a:rPr lang="en-US" dirty="0" smtClean="0">
                <a:solidFill>
                  <a:srgbClr val="FFFFFF"/>
                </a:solidFill>
                <a:latin typeface="Corbel"/>
                <a:cs typeface="Corbel"/>
              </a:rPr>
            </a:br>
            <a:r>
              <a:rPr lang="en-US" dirty="0" smtClean="0">
                <a:solidFill>
                  <a:srgbClr val="FFFFFF"/>
                </a:solidFill>
                <a:latin typeface="Corbel"/>
                <a:cs typeface="Corbel"/>
              </a:rPr>
              <a:t>1 Peter 2.24</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21646"/>
            <a:ext cx="6983505" cy="4213411"/>
          </a:xfrm>
        </p:spPr>
        <p:txBody>
          <a:bodyPr>
            <a:normAutofit/>
          </a:bodyPr>
          <a:lstStyle/>
          <a:p>
            <a:pPr marL="0" indent="0">
              <a:buNone/>
            </a:pPr>
            <a:r>
              <a:rPr lang="en-US" dirty="0" smtClean="0">
                <a:solidFill>
                  <a:srgbClr val="FFFFFF"/>
                </a:solidFill>
                <a:latin typeface="Corbel"/>
                <a:cs typeface="Corbel"/>
              </a:rPr>
              <a:t>“He himself bore our sins in his body on the tree, that we might die to sin and live to righteousness. By his wounds you have been healed.”</a:t>
            </a:r>
            <a:endParaRPr lang="en-US" dirty="0">
              <a:solidFill>
                <a:srgbClr val="FFFFFF"/>
              </a:solidFill>
              <a:latin typeface="Corbel"/>
              <a:cs typeface="Corbel"/>
            </a:endParaRPr>
          </a:p>
        </p:txBody>
      </p:sp>
    </p:spTree>
    <p:extLst>
      <p:ext uri="{BB962C8B-B14F-4D97-AF65-F5344CB8AC3E}">
        <p14:creationId xmlns:p14="http://schemas.microsoft.com/office/powerpoint/2010/main" val="32047852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22799"/>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6251388" cy="1143000"/>
          </a:xfrm>
        </p:spPr>
        <p:txBody>
          <a:bodyPr>
            <a:normAutofit/>
          </a:bodyPr>
          <a:lstStyle/>
          <a:p>
            <a:pPr lvl="1" algn="ctr" defTabSz="457200" rtl="0">
              <a:spcBef>
                <a:spcPct val="0"/>
              </a:spcBef>
            </a:pPr>
            <a:r>
              <a:rPr lang="en-US" sz="3200" dirty="0" smtClean="0">
                <a:solidFill>
                  <a:srgbClr val="FFFFFF"/>
                </a:solidFill>
                <a:latin typeface="Corbel"/>
                <a:cs typeface="Corbel"/>
              </a:rPr>
              <a:t>Inspired Commentary</a:t>
            </a:r>
            <a:endParaRPr lang="en-US" sz="3200" dirty="0">
              <a:solidFill>
                <a:srgbClr val="FFFFFF"/>
              </a:solidFill>
              <a:latin typeface="Corbel"/>
              <a:cs typeface="Corbel"/>
            </a:endParaRPr>
          </a:p>
        </p:txBody>
      </p:sp>
      <p:sp>
        <p:nvSpPr>
          <p:cNvPr id="2" name="Content Placeholder 1"/>
          <p:cNvSpPr>
            <a:spLocks noGrp="1"/>
          </p:cNvSpPr>
          <p:nvPr>
            <p:ph idx="1"/>
          </p:nvPr>
        </p:nvSpPr>
        <p:spPr>
          <a:xfrm>
            <a:off x="188260" y="2121648"/>
            <a:ext cx="7491506" cy="4572000"/>
          </a:xfrm>
        </p:spPr>
        <p:txBody>
          <a:bodyPr>
            <a:normAutofit/>
          </a:bodyPr>
          <a:lstStyle/>
          <a:p>
            <a:pPr marL="0" indent="0" defTabSz="642915" fontAlgn="base">
              <a:spcBef>
                <a:spcPts val="244"/>
              </a:spcBef>
              <a:spcAft>
                <a:spcPct val="0"/>
              </a:spcAft>
              <a:buNone/>
            </a:pPr>
            <a:r>
              <a:rPr lang="en-US" altLang="en-US" sz="2800" dirty="0" smtClean="0">
                <a:solidFill>
                  <a:schemeClr val="bg1"/>
                </a:solidFill>
                <a:latin typeface="Corbel"/>
                <a:ea typeface="Verdana Bold" panose="020B0804030504040204" pitchFamily="34" charset="0"/>
                <a:cs typeface="Corbel"/>
                <a:sym typeface="Verdana Bold" panose="020B0804030504040204" pitchFamily="34" charset="0"/>
              </a:rPr>
              <a:t>“…he has appeared once for all at the end of the ages to put away (</a:t>
            </a:r>
            <a:r>
              <a:rPr lang="en-US" altLang="en-US" sz="2800" dirty="0" err="1" smtClean="0">
                <a:solidFill>
                  <a:schemeClr val="bg1"/>
                </a:solidFill>
                <a:latin typeface="Corbel"/>
                <a:ea typeface="Verdana Bold" panose="020B0804030504040204" pitchFamily="34" charset="0"/>
                <a:cs typeface="Corbel"/>
                <a:sym typeface="Verdana Bold" panose="020B0804030504040204" pitchFamily="34" charset="0"/>
              </a:rPr>
              <a:t>athetesin</a:t>
            </a:r>
            <a:r>
              <a:rPr lang="en-US" altLang="en-US" sz="2800" dirty="0" smtClean="0">
                <a:solidFill>
                  <a:schemeClr val="bg1"/>
                </a:solidFill>
                <a:latin typeface="Corbel"/>
                <a:ea typeface="Verdana Bold" panose="020B0804030504040204" pitchFamily="34" charset="0"/>
                <a:cs typeface="Corbel"/>
                <a:sym typeface="Verdana Bold" panose="020B0804030504040204" pitchFamily="34" charset="0"/>
              </a:rPr>
              <a:t>: remove) sin by the sacrifice of himself.” Heb. 9.26</a:t>
            </a:r>
          </a:p>
          <a:p>
            <a:pPr marL="0" indent="0" defTabSz="642915" fontAlgn="base">
              <a:spcBef>
                <a:spcPts val="244"/>
              </a:spcBef>
              <a:spcAft>
                <a:spcPct val="0"/>
              </a:spcAft>
              <a:buNone/>
            </a:pPr>
            <a:endParaRPr lang="en-US" altLang="en-US" sz="2800" dirty="0">
              <a:solidFill>
                <a:schemeClr val="bg1"/>
              </a:solidFill>
              <a:latin typeface="Corbel"/>
              <a:ea typeface="Verdana Bold" panose="020B0804030504040204" pitchFamily="34" charset="0"/>
              <a:cs typeface="Corbel"/>
              <a:sym typeface="Verdana Bold" panose="020B0804030504040204" pitchFamily="34" charset="0"/>
            </a:endParaRPr>
          </a:p>
          <a:p>
            <a:pPr marL="0" indent="0" defTabSz="642915" fontAlgn="base">
              <a:spcBef>
                <a:spcPts val="244"/>
              </a:spcBef>
              <a:spcAft>
                <a:spcPct val="0"/>
              </a:spcAft>
              <a:buNone/>
            </a:pPr>
            <a:r>
              <a:rPr lang="en-US" altLang="en-US" sz="2800" dirty="0" smtClean="0">
                <a:solidFill>
                  <a:schemeClr val="bg1"/>
                </a:solidFill>
                <a:latin typeface="Corbel"/>
                <a:ea typeface="Verdana Bold" panose="020B0804030504040204" pitchFamily="34" charset="0"/>
                <a:cs typeface="Corbel"/>
                <a:sym typeface="Verdana Bold" panose="020B0804030504040204" pitchFamily="34" charset="0"/>
              </a:rPr>
              <a:t>“…so Christ, having been offered once to bear (</a:t>
            </a:r>
            <a:r>
              <a:rPr lang="en-US" altLang="en-US" sz="2800" dirty="0" err="1" smtClean="0">
                <a:solidFill>
                  <a:schemeClr val="bg1"/>
                </a:solidFill>
                <a:latin typeface="Corbel"/>
                <a:ea typeface="Verdana Bold" panose="020B0804030504040204" pitchFamily="34" charset="0"/>
                <a:cs typeface="Corbel"/>
                <a:sym typeface="Verdana Bold" panose="020B0804030504040204" pitchFamily="34" charset="0"/>
              </a:rPr>
              <a:t>anaphero</a:t>
            </a:r>
            <a:r>
              <a:rPr lang="en-US" altLang="en-US" sz="2800" dirty="0" smtClean="0">
                <a:solidFill>
                  <a:schemeClr val="bg1"/>
                </a:solidFill>
                <a:latin typeface="Corbel"/>
                <a:ea typeface="Verdana Bold" panose="020B0804030504040204" pitchFamily="34" charset="0"/>
                <a:cs typeface="Corbel"/>
                <a:sym typeface="Verdana Bold" panose="020B0804030504040204" pitchFamily="34" charset="0"/>
              </a:rPr>
              <a:t>; take away) the sins of many...” </a:t>
            </a:r>
          </a:p>
          <a:p>
            <a:pPr marL="0" indent="0" defTabSz="642915" fontAlgn="base">
              <a:spcBef>
                <a:spcPts val="244"/>
              </a:spcBef>
              <a:spcAft>
                <a:spcPct val="0"/>
              </a:spcAft>
              <a:buNone/>
            </a:pPr>
            <a:r>
              <a:rPr lang="en-US" altLang="en-US" sz="2800" dirty="0" smtClean="0">
                <a:solidFill>
                  <a:schemeClr val="bg1"/>
                </a:solidFill>
                <a:latin typeface="Corbel"/>
                <a:ea typeface="Verdana Bold" panose="020B0804030504040204" pitchFamily="34" charset="0"/>
                <a:cs typeface="Corbel"/>
                <a:sym typeface="Verdana Bold" panose="020B0804030504040204" pitchFamily="34" charset="0"/>
              </a:rPr>
              <a:t>Heb. 9.28</a:t>
            </a:r>
          </a:p>
          <a:p>
            <a:pPr marL="0" indent="0" defTabSz="642915" fontAlgn="base">
              <a:spcBef>
                <a:spcPts val="244"/>
              </a:spcBef>
              <a:spcAft>
                <a:spcPct val="0"/>
              </a:spcAft>
              <a:buNone/>
            </a:pPr>
            <a:endParaRPr lang="en-US" altLang="en-US" sz="2800" dirty="0">
              <a:solidFill>
                <a:schemeClr val="bg1"/>
              </a:solidFill>
              <a:latin typeface="Corbel"/>
              <a:ea typeface="Verdana Bold" panose="020B0804030504040204" pitchFamily="34" charset="0"/>
              <a:cs typeface="Corbel"/>
              <a:sym typeface="Verdana Bold" panose="020B0804030504040204" pitchFamily="34" charset="0"/>
            </a:endParaRPr>
          </a:p>
          <a:p>
            <a:pPr marL="0" indent="0" defTabSz="642915" fontAlgn="base">
              <a:spcBef>
                <a:spcPts val="244"/>
              </a:spcBef>
              <a:spcAft>
                <a:spcPct val="0"/>
              </a:spcAft>
              <a:buNone/>
            </a:pPr>
            <a:r>
              <a:rPr lang="en-US" altLang="en-US" sz="2400" dirty="0" smtClean="0">
                <a:solidFill>
                  <a:schemeClr val="bg1"/>
                </a:solidFill>
                <a:latin typeface="Corbel"/>
                <a:ea typeface="ヒラギノ角ゴ ProN W3" charset="0"/>
                <a:cs typeface="Corbel"/>
                <a:sym typeface="Arial Bold" panose="020B0704020202020204" pitchFamily="34" charset="0"/>
              </a:rPr>
              <a:t>Jesus “BORE” our sins in that He TOOK them away</a:t>
            </a:r>
            <a:endParaRPr lang="en-US" altLang="en-US" sz="2400" dirty="0">
              <a:solidFill>
                <a:schemeClr val="bg1"/>
              </a:solidFill>
              <a:latin typeface="Corbel"/>
              <a:ea typeface="Verdana Bold" panose="020B0804030504040204" pitchFamily="34" charset="0"/>
              <a:cs typeface="Corbel"/>
              <a:sym typeface="Verdana Bold" panose="020B0804030504040204" pitchFamily="34" charset="0"/>
            </a:endParaRPr>
          </a:p>
        </p:txBody>
      </p:sp>
    </p:spTree>
    <p:extLst>
      <p:ext uri="{BB962C8B-B14F-4D97-AF65-F5344CB8AC3E}">
        <p14:creationId xmlns:p14="http://schemas.microsoft.com/office/powerpoint/2010/main" val="3200371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53.6</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136587"/>
            <a:ext cx="7207624" cy="3989575"/>
          </a:xfrm>
        </p:spPr>
        <p:txBody>
          <a:bodyPr>
            <a:normAutofit/>
          </a:bodyPr>
          <a:lstStyle/>
          <a:p>
            <a:pPr marL="0" indent="0">
              <a:buNone/>
            </a:pPr>
            <a:r>
              <a:rPr lang="en-US" dirty="0" smtClean="0">
                <a:solidFill>
                  <a:schemeClr val="bg1"/>
                </a:solidFill>
                <a:latin typeface="Corbel"/>
                <a:cs typeface="Corbel"/>
              </a:rPr>
              <a:t>“All we like sheep have gone astray; we have turned—every one—to his own way; and the Lord has laid on him “the iniquity of us all.”</a:t>
            </a:r>
            <a:endParaRPr lang="en-US" dirty="0">
              <a:solidFill>
                <a:schemeClr val="bg1"/>
              </a:solidFill>
              <a:latin typeface="Corbel"/>
              <a:cs typeface="Corbel"/>
            </a:endParaRPr>
          </a:p>
        </p:txBody>
      </p:sp>
    </p:spTree>
    <p:extLst>
      <p:ext uri="{BB962C8B-B14F-4D97-AF65-F5344CB8AC3E}">
        <p14:creationId xmlns:p14="http://schemas.microsoft.com/office/powerpoint/2010/main" val="22040761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53.6</a:t>
            </a:r>
            <a:br>
              <a:rPr lang="en-US" dirty="0" smtClean="0">
                <a:solidFill>
                  <a:srgbClr val="FFFFFF"/>
                </a:solidFill>
                <a:latin typeface="Corbel"/>
                <a:cs typeface="Corbel"/>
              </a:rPr>
            </a:br>
            <a:r>
              <a:rPr lang="en-US" dirty="0" smtClean="0">
                <a:solidFill>
                  <a:srgbClr val="FFFFFF"/>
                </a:solidFill>
                <a:latin typeface="Corbel"/>
                <a:cs typeface="Corbel"/>
              </a:rPr>
              <a:t>Matt. 9.36</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21646"/>
            <a:ext cx="6983505" cy="4213411"/>
          </a:xfrm>
        </p:spPr>
        <p:txBody>
          <a:bodyPr>
            <a:normAutofit/>
          </a:bodyPr>
          <a:lstStyle/>
          <a:p>
            <a:pPr marL="0" indent="0">
              <a:buNone/>
            </a:pPr>
            <a:r>
              <a:rPr lang="en-US" dirty="0" smtClean="0">
                <a:solidFill>
                  <a:srgbClr val="FFFFFF"/>
                </a:solidFill>
                <a:latin typeface="Corbel"/>
                <a:cs typeface="Corbel"/>
              </a:rPr>
              <a:t>“When he saw the crowds, he had compassion for them, because they were harassed and helpless, like sheep without a shepherd…”</a:t>
            </a:r>
            <a:endParaRPr lang="en-US" dirty="0">
              <a:solidFill>
                <a:srgbClr val="FFFFFF"/>
              </a:solidFill>
              <a:latin typeface="Corbel"/>
              <a:cs typeface="Corbel"/>
            </a:endParaRPr>
          </a:p>
        </p:txBody>
      </p:sp>
    </p:spTree>
    <p:extLst>
      <p:ext uri="{BB962C8B-B14F-4D97-AF65-F5344CB8AC3E}">
        <p14:creationId xmlns:p14="http://schemas.microsoft.com/office/powerpoint/2010/main" val="23294140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53.6</a:t>
            </a:r>
            <a:br>
              <a:rPr lang="en-US" dirty="0" smtClean="0">
                <a:solidFill>
                  <a:srgbClr val="FFFFFF"/>
                </a:solidFill>
                <a:latin typeface="Corbel"/>
                <a:cs typeface="Corbel"/>
              </a:rPr>
            </a:br>
            <a:r>
              <a:rPr lang="en-US" dirty="0" smtClean="0">
                <a:solidFill>
                  <a:srgbClr val="FFFFFF"/>
                </a:solidFill>
                <a:latin typeface="Corbel"/>
                <a:cs typeface="Corbel"/>
              </a:rPr>
              <a:t>1 Peter 2.25</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405529"/>
            <a:ext cx="6983505" cy="3929528"/>
          </a:xfrm>
        </p:spPr>
        <p:txBody>
          <a:bodyPr>
            <a:normAutofit/>
          </a:bodyPr>
          <a:lstStyle/>
          <a:p>
            <a:pPr marL="0" indent="0">
              <a:buNone/>
            </a:pPr>
            <a:r>
              <a:rPr lang="en-US" dirty="0" smtClean="0">
                <a:solidFill>
                  <a:srgbClr val="FFFFFF"/>
                </a:solidFill>
                <a:latin typeface="Corbel"/>
                <a:cs typeface="Corbel"/>
              </a:rPr>
              <a:t>“For you were straying like sheep, but have now returned to the Shepherd and Overseer of your souls.”</a:t>
            </a:r>
            <a:endParaRPr lang="en-US" dirty="0">
              <a:solidFill>
                <a:srgbClr val="FFFFFF"/>
              </a:solidFill>
              <a:latin typeface="Corbel"/>
              <a:cs typeface="Corbel"/>
            </a:endParaRPr>
          </a:p>
        </p:txBody>
      </p:sp>
    </p:spTree>
    <p:extLst>
      <p:ext uri="{BB962C8B-B14F-4D97-AF65-F5344CB8AC3E}">
        <p14:creationId xmlns:p14="http://schemas.microsoft.com/office/powerpoint/2010/main" val="28620541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53.6</a:t>
            </a:r>
            <a:br>
              <a:rPr lang="en-US" dirty="0" smtClean="0">
                <a:solidFill>
                  <a:srgbClr val="FFFFFF"/>
                </a:solidFill>
                <a:latin typeface="Corbel"/>
                <a:cs typeface="Corbel"/>
              </a:rPr>
            </a:br>
            <a:r>
              <a:rPr lang="en-US" dirty="0" err="1" smtClean="0">
                <a:solidFill>
                  <a:srgbClr val="FFFFFF"/>
                </a:solidFill>
                <a:latin typeface="Corbel"/>
                <a:cs typeface="Corbel"/>
              </a:rPr>
              <a:t>Ecc</a:t>
            </a:r>
            <a:r>
              <a:rPr lang="en-US" dirty="0" smtClean="0">
                <a:solidFill>
                  <a:srgbClr val="FFFFFF"/>
                </a:solidFill>
                <a:latin typeface="Corbel"/>
                <a:cs typeface="Corbel"/>
              </a:rPr>
              <a:t>. 7.29</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405529"/>
            <a:ext cx="6983505" cy="3929528"/>
          </a:xfrm>
        </p:spPr>
        <p:txBody>
          <a:bodyPr>
            <a:normAutofit/>
          </a:bodyPr>
          <a:lstStyle/>
          <a:p>
            <a:pPr marL="0" indent="0">
              <a:buNone/>
            </a:pPr>
            <a:r>
              <a:rPr lang="en-US" dirty="0" smtClean="0">
                <a:solidFill>
                  <a:srgbClr val="FFFFFF"/>
                </a:solidFill>
                <a:latin typeface="Corbel"/>
                <a:cs typeface="Corbel"/>
              </a:rPr>
              <a:t>“See, this alone I found, that God made man upright, but they have sought out many schemes.”</a:t>
            </a:r>
            <a:endParaRPr lang="en-US" dirty="0">
              <a:solidFill>
                <a:srgbClr val="FFFFFF"/>
              </a:solidFill>
              <a:latin typeface="Corbel"/>
              <a:cs typeface="Corbel"/>
            </a:endParaRPr>
          </a:p>
        </p:txBody>
      </p:sp>
    </p:spTree>
    <p:extLst>
      <p:ext uri="{BB962C8B-B14F-4D97-AF65-F5344CB8AC3E}">
        <p14:creationId xmlns:p14="http://schemas.microsoft.com/office/powerpoint/2010/main" val="304758790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a:bodyPr>
          <a:lstStyle/>
          <a:p>
            <a:r>
              <a:rPr lang="en-US" dirty="0" smtClean="0">
                <a:solidFill>
                  <a:srgbClr val="FFFFFF"/>
                </a:solidFill>
                <a:latin typeface="Corbel"/>
                <a:cs typeface="Corbel"/>
              </a:rPr>
              <a:t>Laid On Him?</a:t>
            </a:r>
            <a:endParaRPr lang="en-US" dirty="0">
              <a:solidFill>
                <a:srgbClr val="FFFFFF"/>
              </a:solidFill>
              <a:latin typeface="Corbel"/>
              <a:cs typeface="Corbel"/>
            </a:endParaRPr>
          </a:p>
        </p:txBody>
      </p:sp>
      <p:sp>
        <p:nvSpPr>
          <p:cNvPr id="3" name="Content Placeholder 2"/>
          <p:cNvSpPr>
            <a:spLocks noGrp="1"/>
          </p:cNvSpPr>
          <p:nvPr>
            <p:ph idx="1"/>
          </p:nvPr>
        </p:nvSpPr>
        <p:spPr>
          <a:xfrm>
            <a:off x="188260" y="1837771"/>
            <a:ext cx="6744446" cy="5094934"/>
          </a:xfrm>
        </p:spPr>
        <p:txBody>
          <a:bodyPr>
            <a:noAutofit/>
          </a:bodyPr>
          <a:lstStyle/>
          <a:p>
            <a:pPr marL="0" indent="0">
              <a:buNone/>
            </a:pPr>
            <a:r>
              <a:rPr lang="en-US" sz="2400" dirty="0" smtClean="0">
                <a:solidFill>
                  <a:srgbClr val="FFFFFF"/>
                </a:solidFill>
                <a:latin typeface="Corbel"/>
                <a:cs typeface="Corbel"/>
              </a:rPr>
              <a:t>Isaiah 53.6 Septuagint “All we like sheep have gone astray; we have turned everyone to his own way; and the Lord gave him up for our sins” (</a:t>
            </a:r>
            <a:r>
              <a:rPr lang="en-US" sz="2400" dirty="0" smtClean="0">
                <a:solidFill>
                  <a:srgbClr val="FFFFFF"/>
                </a:solidFill>
                <a:latin typeface="Corbel"/>
                <a:cs typeface="Corbel"/>
              </a:rPr>
              <a:t>Heb. </a:t>
            </a:r>
            <a:r>
              <a:rPr lang="en-US" sz="2400" dirty="0" err="1" smtClean="0">
                <a:solidFill>
                  <a:srgbClr val="FFFFFF"/>
                </a:solidFill>
                <a:latin typeface="Corbel"/>
                <a:cs typeface="Corbel"/>
              </a:rPr>
              <a:t>Paga</a:t>
            </a:r>
            <a:r>
              <a:rPr lang="en-US" sz="2400" dirty="0" smtClean="0">
                <a:solidFill>
                  <a:srgbClr val="FFFFFF"/>
                </a:solidFill>
                <a:latin typeface="Corbel"/>
                <a:cs typeface="Corbel"/>
              </a:rPr>
              <a:t> = </a:t>
            </a:r>
            <a:r>
              <a:rPr lang="en-US" sz="2400" dirty="0" smtClean="0">
                <a:solidFill>
                  <a:srgbClr val="FFFFFF"/>
                </a:solidFill>
                <a:latin typeface="Corbel"/>
                <a:cs typeface="Corbel"/>
              </a:rPr>
              <a:t>Gk. </a:t>
            </a:r>
            <a:r>
              <a:rPr lang="en-US" sz="2400" dirty="0" err="1">
                <a:solidFill>
                  <a:srgbClr val="FFFFFF"/>
                </a:solidFill>
                <a:latin typeface="Corbel"/>
                <a:cs typeface="Corbel"/>
              </a:rPr>
              <a:t>p</a:t>
            </a:r>
            <a:r>
              <a:rPr lang="en-US" sz="2400" dirty="0" err="1" smtClean="0">
                <a:solidFill>
                  <a:srgbClr val="FFFFFF"/>
                </a:solidFill>
                <a:latin typeface="Corbel"/>
                <a:cs typeface="Corbel"/>
              </a:rPr>
              <a:t>aradidomi</a:t>
            </a:r>
            <a:r>
              <a:rPr lang="en-US" sz="2400" dirty="0" smtClean="0">
                <a:solidFill>
                  <a:srgbClr val="FFFFFF"/>
                </a:solidFill>
                <a:latin typeface="Corbel"/>
                <a:cs typeface="Corbel"/>
              </a:rPr>
              <a:t>).</a:t>
            </a:r>
          </a:p>
          <a:p>
            <a:pPr marL="0" indent="0">
              <a:buNone/>
            </a:pPr>
            <a:endParaRPr lang="en-US" sz="2400" dirty="0" smtClean="0">
              <a:solidFill>
                <a:srgbClr val="FFFFFF"/>
              </a:solidFill>
              <a:latin typeface="Corbel"/>
              <a:cs typeface="Corbel"/>
            </a:endParaRPr>
          </a:p>
          <a:p>
            <a:pPr marL="0" indent="0">
              <a:buNone/>
            </a:pPr>
            <a:r>
              <a:rPr lang="en-US" sz="2400" dirty="0" smtClean="0">
                <a:solidFill>
                  <a:srgbClr val="FFFFFF"/>
                </a:solidFill>
                <a:latin typeface="Corbel"/>
                <a:cs typeface="Corbel"/>
              </a:rPr>
              <a:t>Romans 8.32 ESV “He who did not spare his own Son but gave him up for us all (</a:t>
            </a:r>
            <a:r>
              <a:rPr lang="en-US" sz="2400" dirty="0" err="1" smtClean="0">
                <a:solidFill>
                  <a:srgbClr val="FFFFFF"/>
                </a:solidFill>
                <a:latin typeface="Corbel"/>
                <a:cs typeface="Corbel"/>
              </a:rPr>
              <a:t>paradidomi</a:t>
            </a:r>
            <a:r>
              <a:rPr lang="en-US" sz="2400" dirty="0" smtClean="0">
                <a:solidFill>
                  <a:srgbClr val="FFFFFF"/>
                </a:solidFill>
                <a:latin typeface="Corbel"/>
                <a:cs typeface="Corbel"/>
              </a:rPr>
              <a:t>), how will he not also with him graciously give us all things?</a:t>
            </a:r>
          </a:p>
          <a:p>
            <a:pPr marL="0" indent="0">
              <a:buNone/>
            </a:pPr>
            <a:endParaRPr lang="en-US" sz="2400" dirty="0" smtClean="0">
              <a:solidFill>
                <a:srgbClr val="FFFFFF"/>
              </a:solidFill>
              <a:latin typeface="Corbel"/>
              <a:cs typeface="Corbel"/>
            </a:endParaRPr>
          </a:p>
          <a:p>
            <a:pPr marL="0" indent="0">
              <a:buNone/>
            </a:pPr>
            <a:r>
              <a:rPr lang="en-US" sz="2400" dirty="0" smtClean="0">
                <a:solidFill>
                  <a:srgbClr val="FFFFFF"/>
                </a:solidFill>
                <a:latin typeface="Corbel"/>
                <a:cs typeface="Corbel"/>
              </a:rPr>
              <a:t>Ephesians 5.2 ESV “And walk in love, as Christ loved us and gave himself up for us (</a:t>
            </a:r>
            <a:r>
              <a:rPr lang="en-US" sz="2400" dirty="0" err="1" smtClean="0">
                <a:solidFill>
                  <a:srgbClr val="FFFFFF"/>
                </a:solidFill>
                <a:latin typeface="Corbel"/>
                <a:cs typeface="Corbel"/>
              </a:rPr>
              <a:t>paradidomi</a:t>
            </a:r>
            <a:r>
              <a:rPr lang="en-US" sz="2400" dirty="0" smtClean="0">
                <a:solidFill>
                  <a:srgbClr val="FFFFFF"/>
                </a:solidFill>
                <a:latin typeface="Corbel"/>
                <a:cs typeface="Corbel"/>
              </a:rPr>
              <a:t>), a fragrant offering and sacrifice to God.”</a:t>
            </a:r>
          </a:p>
        </p:txBody>
      </p:sp>
    </p:spTree>
    <p:extLst>
      <p:ext uri="{BB962C8B-B14F-4D97-AF65-F5344CB8AC3E}">
        <p14:creationId xmlns:p14="http://schemas.microsoft.com/office/powerpoint/2010/main" val="15528753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53.7</a:t>
            </a:r>
            <a:endParaRPr lang="en-US" dirty="0">
              <a:solidFill>
                <a:srgbClr val="FFFFFF"/>
              </a:solidFill>
              <a:latin typeface="Corbel"/>
              <a:cs typeface="Corbel"/>
            </a:endParaRPr>
          </a:p>
        </p:txBody>
      </p:sp>
      <p:sp>
        <p:nvSpPr>
          <p:cNvPr id="3" name="Content Placeholder 2"/>
          <p:cNvSpPr>
            <a:spLocks noGrp="1"/>
          </p:cNvSpPr>
          <p:nvPr>
            <p:ph idx="1"/>
          </p:nvPr>
        </p:nvSpPr>
        <p:spPr>
          <a:xfrm>
            <a:off x="262965" y="2151527"/>
            <a:ext cx="7207624" cy="4228354"/>
          </a:xfrm>
        </p:spPr>
        <p:txBody>
          <a:bodyPr>
            <a:normAutofit fontScale="92500" lnSpcReduction="20000"/>
          </a:bodyPr>
          <a:lstStyle/>
          <a:p>
            <a:pPr marL="0" indent="0">
              <a:buNone/>
            </a:pPr>
            <a:r>
              <a:rPr lang="en-US" dirty="0" smtClean="0">
                <a:solidFill>
                  <a:schemeClr val="bg1"/>
                </a:solidFill>
                <a:latin typeface="Corbel"/>
                <a:cs typeface="Corbel"/>
              </a:rPr>
              <a:t>“He was oppressed, and he was afflicted, yet he opened not his mouth; like a lamb that is led to the slaughter, and like a sheep that before its shearers is silent, so he opened not his mouth.”</a:t>
            </a:r>
          </a:p>
          <a:p>
            <a:pPr marL="0" indent="0">
              <a:buNone/>
            </a:pPr>
            <a:endParaRPr lang="en-US" dirty="0">
              <a:solidFill>
                <a:schemeClr val="bg1"/>
              </a:solidFill>
              <a:latin typeface="Corbel"/>
              <a:cs typeface="Corbel"/>
            </a:endParaRPr>
          </a:p>
          <a:p>
            <a:pPr marL="0" indent="0">
              <a:spcBef>
                <a:spcPts val="0"/>
              </a:spcBef>
              <a:buNone/>
            </a:pPr>
            <a:r>
              <a:rPr lang="en-US" altLang="en-US" sz="3100" dirty="0" smtClean="0">
                <a:solidFill>
                  <a:srgbClr val="FFFFFF"/>
                </a:solidFill>
                <a:latin typeface="Corbel"/>
                <a:cs typeface="Corbel"/>
                <a:sym typeface="Arial Bold" panose="020B0704020202020204" pitchFamily="34" charset="0"/>
              </a:rPr>
              <a:t>Jesus SUFFERED at the hands of tormentors</a:t>
            </a:r>
            <a:endParaRPr lang="en-US" altLang="en-US" sz="3100" dirty="0" smtClean="0">
              <a:solidFill>
                <a:srgbClr val="FFFFFF"/>
              </a:solidFill>
              <a:latin typeface="Corbel"/>
              <a:ea typeface="ヒラギノ角ゴ ProN W6" charset="0"/>
              <a:cs typeface="Corbel"/>
              <a:sym typeface="Arial Bold" panose="020B0704020202020204" pitchFamily="34" charset="0"/>
            </a:endParaRPr>
          </a:p>
          <a:p>
            <a:pPr marL="0" indent="0">
              <a:spcBef>
                <a:spcPts val="0"/>
              </a:spcBef>
              <a:buNone/>
            </a:pPr>
            <a:endParaRPr lang="en-US" altLang="en-US" sz="3100" dirty="0" smtClean="0">
              <a:solidFill>
                <a:srgbClr val="FFFFFF"/>
              </a:solidFill>
              <a:latin typeface="Corbel"/>
              <a:cs typeface="Corbel"/>
              <a:sym typeface="Arial Bold" panose="020B0704020202020204" pitchFamily="34" charset="0"/>
            </a:endParaRPr>
          </a:p>
          <a:p>
            <a:pPr marL="0" indent="0">
              <a:spcBef>
                <a:spcPts val="0"/>
              </a:spcBef>
              <a:buNone/>
            </a:pPr>
            <a:r>
              <a:rPr lang="en-US" altLang="en-US" sz="3100" dirty="0" smtClean="0">
                <a:solidFill>
                  <a:srgbClr val="FFFFFF"/>
                </a:solidFill>
                <a:latin typeface="Corbel"/>
                <a:cs typeface="Corbel"/>
                <a:sym typeface="Arial Bold" panose="020B0704020202020204" pitchFamily="34" charset="0"/>
              </a:rPr>
              <a:t>His silence </a:t>
            </a:r>
            <a:r>
              <a:rPr lang="en-US" altLang="en-US" sz="3100" dirty="0" smtClean="0">
                <a:solidFill>
                  <a:srgbClr val="FFFFFF"/>
                </a:solidFill>
                <a:latin typeface="Corbel"/>
                <a:cs typeface="Corbel"/>
                <a:sym typeface="Arial Bold" panose="020B0704020202020204" pitchFamily="34" charset="0"/>
              </a:rPr>
              <a:t>describes His REACTION to mistreatment</a:t>
            </a:r>
            <a:endParaRPr lang="en-US" altLang="en-US" sz="3100" dirty="0" smtClean="0">
              <a:solidFill>
                <a:srgbClr val="FFFFFF"/>
              </a:solidFill>
              <a:latin typeface="Corbel"/>
              <a:ea typeface="ヒラギノ角ゴ ProN W6" charset="0"/>
              <a:cs typeface="Corbel"/>
              <a:sym typeface="Arial Bold" panose="020B0704020202020204" pitchFamily="34" charset="0"/>
            </a:endParaRPr>
          </a:p>
        </p:txBody>
      </p:sp>
    </p:spTree>
    <p:extLst>
      <p:ext uri="{BB962C8B-B14F-4D97-AF65-F5344CB8AC3E}">
        <p14:creationId xmlns:p14="http://schemas.microsoft.com/office/powerpoint/2010/main" val="279067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53.7</a:t>
            </a:r>
            <a:br>
              <a:rPr lang="en-US" dirty="0" smtClean="0">
                <a:solidFill>
                  <a:srgbClr val="FFFFFF"/>
                </a:solidFill>
                <a:latin typeface="Corbel"/>
                <a:cs typeface="Corbel"/>
              </a:rPr>
            </a:br>
            <a:r>
              <a:rPr lang="en-US" dirty="0" smtClean="0">
                <a:solidFill>
                  <a:srgbClr val="FFFFFF"/>
                </a:solidFill>
                <a:latin typeface="Corbel"/>
                <a:cs typeface="Corbel"/>
              </a:rPr>
              <a:t>John 1.29</a:t>
            </a:r>
            <a:endParaRPr lang="en-US" dirty="0">
              <a:solidFill>
                <a:srgbClr val="FFFFFF"/>
              </a:solidFill>
              <a:latin typeface="Corbel"/>
              <a:cs typeface="Corbel"/>
            </a:endParaRPr>
          </a:p>
        </p:txBody>
      </p:sp>
      <p:sp>
        <p:nvSpPr>
          <p:cNvPr id="3" name="Content Placeholder 2"/>
          <p:cNvSpPr>
            <a:spLocks noGrp="1"/>
          </p:cNvSpPr>
          <p:nvPr>
            <p:ph idx="1"/>
          </p:nvPr>
        </p:nvSpPr>
        <p:spPr>
          <a:xfrm>
            <a:off x="173320" y="1807884"/>
            <a:ext cx="6819152" cy="4870822"/>
          </a:xfrm>
        </p:spPr>
        <p:txBody>
          <a:bodyPr>
            <a:normAutofit/>
          </a:bodyPr>
          <a:lstStyle/>
          <a:p>
            <a:pPr marL="0" indent="0">
              <a:buNone/>
            </a:pPr>
            <a:endParaRPr lang="en-US" dirty="0">
              <a:solidFill>
                <a:srgbClr val="FFFFFF"/>
              </a:solidFill>
              <a:latin typeface="Corbel"/>
              <a:cs typeface="Corbel"/>
            </a:endParaRPr>
          </a:p>
          <a:p>
            <a:pPr marL="0" indent="0">
              <a:buNone/>
            </a:pPr>
            <a:r>
              <a:rPr lang="en-US" dirty="0" smtClean="0">
                <a:solidFill>
                  <a:srgbClr val="FFFFFF"/>
                </a:solidFill>
                <a:latin typeface="Corbel"/>
                <a:cs typeface="Corbel"/>
              </a:rPr>
              <a:t>“Behold, the Lamb of God, who takes away the sin of the world!”</a:t>
            </a:r>
            <a:endParaRPr lang="en-US" dirty="0">
              <a:solidFill>
                <a:srgbClr val="FFFFFF"/>
              </a:solidFill>
              <a:latin typeface="Corbel"/>
              <a:cs typeface="Corbel"/>
            </a:endParaRPr>
          </a:p>
        </p:txBody>
      </p:sp>
    </p:spTree>
    <p:extLst>
      <p:ext uri="{BB962C8B-B14F-4D97-AF65-F5344CB8AC3E}">
        <p14:creationId xmlns:p14="http://schemas.microsoft.com/office/powerpoint/2010/main" val="302044518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53.7</a:t>
            </a:r>
            <a:br>
              <a:rPr lang="en-US" dirty="0" smtClean="0">
                <a:solidFill>
                  <a:srgbClr val="FFFFFF"/>
                </a:solidFill>
                <a:latin typeface="Corbel"/>
                <a:cs typeface="Corbel"/>
              </a:rPr>
            </a:br>
            <a:r>
              <a:rPr lang="en-US" dirty="0" smtClean="0">
                <a:solidFill>
                  <a:srgbClr val="FFFFFF"/>
                </a:solidFill>
                <a:latin typeface="Corbel"/>
                <a:cs typeface="Corbel"/>
              </a:rPr>
              <a:t>Matt. 27.27-31</a:t>
            </a:r>
            <a:endParaRPr lang="en-US" dirty="0">
              <a:solidFill>
                <a:srgbClr val="FFFFFF"/>
              </a:solidFill>
              <a:latin typeface="Corbel"/>
              <a:cs typeface="Corbel"/>
            </a:endParaRPr>
          </a:p>
        </p:txBody>
      </p:sp>
      <p:sp>
        <p:nvSpPr>
          <p:cNvPr id="3" name="Content Placeholder 2"/>
          <p:cNvSpPr>
            <a:spLocks noGrp="1"/>
          </p:cNvSpPr>
          <p:nvPr>
            <p:ph idx="1"/>
          </p:nvPr>
        </p:nvSpPr>
        <p:spPr>
          <a:xfrm>
            <a:off x="173320" y="1807884"/>
            <a:ext cx="6819152" cy="4870822"/>
          </a:xfrm>
        </p:spPr>
        <p:txBody>
          <a:bodyPr>
            <a:normAutofit fontScale="85000" lnSpcReduction="20000"/>
          </a:bodyPr>
          <a:lstStyle/>
          <a:p>
            <a:pPr marL="0" indent="0">
              <a:buNone/>
            </a:pPr>
            <a:r>
              <a:rPr lang="en-US" dirty="0" smtClean="0">
                <a:solidFill>
                  <a:srgbClr val="FFFFFF"/>
                </a:solidFill>
                <a:latin typeface="Corbel"/>
                <a:cs typeface="Corbel"/>
              </a:rPr>
              <a:t>“</a:t>
            </a:r>
            <a:r>
              <a:rPr lang="en-US" dirty="0">
                <a:solidFill>
                  <a:srgbClr val="FFFFFF"/>
                </a:solidFill>
                <a:latin typeface="Corbel"/>
                <a:cs typeface="Corbel"/>
              </a:rPr>
              <a:t>Then the soldiers of the governor took Jesus into the governor's headquarters</a:t>
            </a:r>
            <a:r>
              <a:rPr lang="en-US" dirty="0" smtClean="0">
                <a:solidFill>
                  <a:srgbClr val="FFFFFF"/>
                </a:solidFill>
                <a:latin typeface="Corbel"/>
                <a:cs typeface="Corbel"/>
              </a:rPr>
              <a:t>,</a:t>
            </a:r>
            <a:r>
              <a:rPr lang="en-US" dirty="0">
                <a:solidFill>
                  <a:srgbClr val="FFFFFF"/>
                </a:solidFill>
                <a:latin typeface="Corbel"/>
                <a:cs typeface="Corbel"/>
              </a:rPr>
              <a:t> </a:t>
            </a:r>
            <a:r>
              <a:rPr lang="en-US" dirty="0" smtClean="0">
                <a:solidFill>
                  <a:srgbClr val="FFFFFF"/>
                </a:solidFill>
                <a:latin typeface="Corbel"/>
                <a:cs typeface="Corbel"/>
              </a:rPr>
              <a:t>and </a:t>
            </a:r>
            <a:r>
              <a:rPr lang="en-US" dirty="0">
                <a:solidFill>
                  <a:srgbClr val="FFFFFF"/>
                </a:solidFill>
                <a:latin typeface="Corbel"/>
                <a:cs typeface="Corbel"/>
              </a:rPr>
              <a:t>they gathered the whole </a:t>
            </a:r>
            <a:r>
              <a:rPr lang="en-US" dirty="0" smtClean="0">
                <a:solidFill>
                  <a:srgbClr val="FFFFFF"/>
                </a:solidFill>
                <a:latin typeface="Corbel"/>
                <a:cs typeface="Corbel"/>
              </a:rPr>
              <a:t>battalion </a:t>
            </a:r>
            <a:r>
              <a:rPr lang="en-US" dirty="0">
                <a:solidFill>
                  <a:srgbClr val="FFFFFF"/>
                </a:solidFill>
                <a:latin typeface="Corbel"/>
                <a:cs typeface="Corbel"/>
              </a:rPr>
              <a:t>before him. </a:t>
            </a:r>
            <a:r>
              <a:rPr lang="en-US" dirty="0" smtClean="0">
                <a:solidFill>
                  <a:srgbClr val="FFFFFF"/>
                </a:solidFill>
                <a:latin typeface="Corbel"/>
                <a:cs typeface="Corbel"/>
              </a:rPr>
              <a:t>And </a:t>
            </a:r>
            <a:r>
              <a:rPr lang="en-US" dirty="0">
                <a:solidFill>
                  <a:srgbClr val="FFFFFF"/>
                </a:solidFill>
                <a:latin typeface="Corbel"/>
                <a:cs typeface="Corbel"/>
              </a:rPr>
              <a:t>they stripped him and put a scarlet robe on him, </a:t>
            </a:r>
            <a:r>
              <a:rPr lang="en-US" dirty="0" smtClean="0">
                <a:solidFill>
                  <a:srgbClr val="FFFFFF"/>
                </a:solidFill>
                <a:latin typeface="Corbel"/>
                <a:cs typeface="Corbel"/>
              </a:rPr>
              <a:t>and </a:t>
            </a:r>
            <a:r>
              <a:rPr lang="en-US" dirty="0">
                <a:solidFill>
                  <a:srgbClr val="FFFFFF"/>
                </a:solidFill>
                <a:latin typeface="Corbel"/>
                <a:cs typeface="Corbel"/>
              </a:rPr>
              <a:t>twisting together a crown of thorns, they put it on his head and put a reed in his right hand. And kneeling before him, they mocked him, saying, </a:t>
            </a:r>
            <a:r>
              <a:rPr lang="en-US" dirty="0" smtClean="0">
                <a:solidFill>
                  <a:srgbClr val="FFFFFF"/>
                </a:solidFill>
                <a:latin typeface="Corbel"/>
                <a:cs typeface="Corbel"/>
              </a:rPr>
              <a:t>‘Hail</a:t>
            </a:r>
            <a:r>
              <a:rPr lang="en-US" dirty="0">
                <a:solidFill>
                  <a:srgbClr val="FFFFFF"/>
                </a:solidFill>
                <a:latin typeface="Corbel"/>
                <a:cs typeface="Corbel"/>
              </a:rPr>
              <a:t>, King of the Jews</a:t>
            </a:r>
            <a:r>
              <a:rPr lang="en-US" dirty="0" smtClean="0">
                <a:solidFill>
                  <a:srgbClr val="FFFFFF"/>
                </a:solidFill>
                <a:latin typeface="Corbel"/>
                <a:cs typeface="Corbel"/>
              </a:rPr>
              <a:t>!’ And </a:t>
            </a:r>
            <a:r>
              <a:rPr lang="en-US" dirty="0">
                <a:solidFill>
                  <a:srgbClr val="FFFFFF"/>
                </a:solidFill>
                <a:latin typeface="Corbel"/>
                <a:cs typeface="Corbel"/>
              </a:rPr>
              <a:t>they spit on him and took the reed and struck him on the head. </a:t>
            </a:r>
            <a:r>
              <a:rPr lang="en-US" dirty="0" smtClean="0">
                <a:solidFill>
                  <a:srgbClr val="FFFFFF"/>
                </a:solidFill>
                <a:latin typeface="Corbel"/>
                <a:cs typeface="Corbel"/>
              </a:rPr>
              <a:t>And </a:t>
            </a:r>
            <a:r>
              <a:rPr lang="en-US" dirty="0">
                <a:solidFill>
                  <a:srgbClr val="FFFFFF"/>
                </a:solidFill>
                <a:latin typeface="Corbel"/>
                <a:cs typeface="Corbel"/>
              </a:rPr>
              <a:t>when they had mocked him, they stripped him of the robe and put his own clothes on him and led him away to crucify him</a:t>
            </a:r>
            <a:r>
              <a:rPr lang="en-US" dirty="0" smtClean="0">
                <a:solidFill>
                  <a:srgbClr val="FFFFFF"/>
                </a:solidFill>
                <a:latin typeface="Corbel"/>
                <a:cs typeface="Corbel"/>
              </a:rPr>
              <a:t>.”</a:t>
            </a:r>
            <a:endParaRPr lang="en-US" dirty="0">
              <a:solidFill>
                <a:srgbClr val="FFFFFF"/>
              </a:solidFill>
              <a:latin typeface="Corbel"/>
              <a:cs typeface="Corbel"/>
            </a:endParaRPr>
          </a:p>
        </p:txBody>
      </p:sp>
    </p:spTree>
    <p:extLst>
      <p:ext uri="{BB962C8B-B14F-4D97-AF65-F5344CB8AC3E}">
        <p14:creationId xmlns:p14="http://schemas.microsoft.com/office/powerpoint/2010/main" val="38806800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53.7</a:t>
            </a:r>
            <a:br>
              <a:rPr lang="en-US" dirty="0" smtClean="0">
                <a:solidFill>
                  <a:srgbClr val="FFFFFF"/>
                </a:solidFill>
                <a:latin typeface="Corbel"/>
                <a:cs typeface="Corbel"/>
              </a:rPr>
            </a:br>
            <a:r>
              <a:rPr lang="en-US" dirty="0" smtClean="0">
                <a:solidFill>
                  <a:srgbClr val="FFFFFF"/>
                </a:solidFill>
                <a:latin typeface="Corbel"/>
                <a:cs typeface="Corbel"/>
              </a:rPr>
              <a:t>Matthew 27.12-14</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66472"/>
            <a:ext cx="6983505" cy="4153647"/>
          </a:xfrm>
        </p:spPr>
        <p:txBody>
          <a:bodyPr>
            <a:normAutofit/>
          </a:bodyPr>
          <a:lstStyle/>
          <a:p>
            <a:pPr marL="0" indent="0">
              <a:buNone/>
            </a:pPr>
            <a:r>
              <a:rPr lang="en-US" dirty="0" smtClean="0">
                <a:solidFill>
                  <a:srgbClr val="FFFFFF"/>
                </a:solidFill>
                <a:latin typeface="Corbel"/>
                <a:cs typeface="Corbel"/>
              </a:rPr>
              <a:t>“But when he was accused by the chief priests and elders, he gave no answer. Then Pilate said to him, “Do you not hear how many things they testify against you?” But he gave him no answer, not even to a single charge, so that the governor was greatly amazed.”</a:t>
            </a:r>
            <a:endParaRPr lang="en-US" dirty="0">
              <a:solidFill>
                <a:srgbClr val="FFFFFF"/>
              </a:solidFill>
              <a:latin typeface="Corbel"/>
              <a:cs typeface="Corbel"/>
            </a:endParaRPr>
          </a:p>
        </p:txBody>
      </p:sp>
    </p:spTree>
    <p:extLst>
      <p:ext uri="{BB962C8B-B14F-4D97-AF65-F5344CB8AC3E}">
        <p14:creationId xmlns:p14="http://schemas.microsoft.com/office/powerpoint/2010/main" val="1746755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53.1</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136587"/>
            <a:ext cx="7207624" cy="3989575"/>
          </a:xfrm>
        </p:spPr>
        <p:txBody>
          <a:bodyPr/>
          <a:lstStyle/>
          <a:p>
            <a:pPr marL="0" indent="0">
              <a:buNone/>
            </a:pPr>
            <a:r>
              <a:rPr lang="en-US" dirty="0" smtClean="0">
                <a:solidFill>
                  <a:schemeClr val="bg1"/>
                </a:solidFill>
                <a:latin typeface="Corbel"/>
                <a:cs typeface="Corbel"/>
              </a:rPr>
              <a:t>“Who has believed what he has heard from us? And to whom has the arm of the Lord been revealed?”</a:t>
            </a:r>
            <a:endParaRPr lang="en-US" dirty="0">
              <a:solidFill>
                <a:schemeClr val="bg1"/>
              </a:solidFill>
              <a:latin typeface="Corbel"/>
              <a:cs typeface="Corbel"/>
            </a:endParaRPr>
          </a:p>
        </p:txBody>
      </p:sp>
    </p:spTree>
    <p:extLst>
      <p:ext uri="{BB962C8B-B14F-4D97-AF65-F5344CB8AC3E}">
        <p14:creationId xmlns:p14="http://schemas.microsoft.com/office/powerpoint/2010/main" val="339636166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53.7</a:t>
            </a:r>
            <a:br>
              <a:rPr lang="en-US" dirty="0" smtClean="0">
                <a:solidFill>
                  <a:srgbClr val="FFFFFF"/>
                </a:solidFill>
                <a:latin typeface="Corbel"/>
                <a:cs typeface="Corbel"/>
              </a:rPr>
            </a:br>
            <a:r>
              <a:rPr lang="en-US" dirty="0" smtClean="0">
                <a:solidFill>
                  <a:srgbClr val="FFFFFF"/>
                </a:solidFill>
                <a:latin typeface="Corbel"/>
                <a:cs typeface="Corbel"/>
              </a:rPr>
              <a:t>1 Peter 2.23</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66472"/>
            <a:ext cx="6983505" cy="4153647"/>
          </a:xfrm>
        </p:spPr>
        <p:txBody>
          <a:bodyPr>
            <a:normAutofit/>
          </a:bodyPr>
          <a:lstStyle/>
          <a:p>
            <a:pPr marL="0" indent="0">
              <a:buNone/>
            </a:pPr>
            <a:r>
              <a:rPr lang="en-US" dirty="0" smtClean="0">
                <a:solidFill>
                  <a:srgbClr val="FFFFFF"/>
                </a:solidFill>
                <a:latin typeface="Corbel"/>
                <a:cs typeface="Corbel"/>
              </a:rPr>
              <a:t>“…When he was reviled, he did not revile in return; when he suffered, he did not threaten…”</a:t>
            </a:r>
            <a:endParaRPr lang="en-US" dirty="0">
              <a:solidFill>
                <a:srgbClr val="FFFFFF"/>
              </a:solidFill>
              <a:latin typeface="Corbel"/>
              <a:cs typeface="Corbel"/>
            </a:endParaRPr>
          </a:p>
        </p:txBody>
      </p:sp>
    </p:spTree>
    <p:extLst>
      <p:ext uri="{BB962C8B-B14F-4D97-AF65-F5344CB8AC3E}">
        <p14:creationId xmlns:p14="http://schemas.microsoft.com/office/powerpoint/2010/main" val="7089687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53.8</a:t>
            </a:r>
            <a:endParaRPr lang="en-US" dirty="0">
              <a:solidFill>
                <a:srgbClr val="FFFFFF"/>
              </a:solidFill>
              <a:latin typeface="Corbel"/>
              <a:cs typeface="Corbel"/>
            </a:endParaRPr>
          </a:p>
        </p:txBody>
      </p:sp>
      <p:sp>
        <p:nvSpPr>
          <p:cNvPr id="3" name="Content Placeholder 2"/>
          <p:cNvSpPr>
            <a:spLocks noGrp="1"/>
          </p:cNvSpPr>
          <p:nvPr>
            <p:ph idx="1"/>
          </p:nvPr>
        </p:nvSpPr>
        <p:spPr>
          <a:xfrm>
            <a:off x="173318" y="2076823"/>
            <a:ext cx="7357035" cy="4616824"/>
          </a:xfrm>
        </p:spPr>
        <p:txBody>
          <a:bodyPr>
            <a:noAutofit/>
          </a:bodyPr>
          <a:lstStyle/>
          <a:p>
            <a:pPr marL="0" indent="0">
              <a:buNone/>
            </a:pPr>
            <a:r>
              <a:rPr lang="en-US" sz="2400" dirty="0" smtClean="0">
                <a:solidFill>
                  <a:srgbClr val="FFFFFF"/>
                </a:solidFill>
                <a:latin typeface="Corbel"/>
                <a:cs typeface="Corbel"/>
              </a:rPr>
              <a:t>“By oppression and judgment he was taken away; and as for his generation, who considered that he was cut off out of the land of the living, stricken for the transgression of my people?”</a:t>
            </a:r>
          </a:p>
          <a:p>
            <a:pPr marL="0" indent="0">
              <a:buNone/>
            </a:pPr>
            <a:endParaRPr lang="en-US" sz="2400" dirty="0">
              <a:solidFill>
                <a:srgbClr val="FFFFFF"/>
              </a:solidFill>
              <a:latin typeface="Corbel"/>
              <a:cs typeface="Corbel"/>
            </a:endParaRPr>
          </a:p>
          <a:p>
            <a:pPr marL="0" indent="0">
              <a:spcBef>
                <a:spcPts val="0"/>
              </a:spcBef>
              <a:buNone/>
            </a:pPr>
            <a:r>
              <a:rPr lang="en-US" altLang="en-US" sz="2400" dirty="0" smtClean="0">
                <a:solidFill>
                  <a:srgbClr val="FFFFFF"/>
                </a:solidFill>
                <a:latin typeface="Corbel"/>
                <a:cs typeface="Corbel"/>
                <a:sym typeface="Arial Bold" panose="020B0704020202020204" pitchFamily="34" charset="0"/>
              </a:rPr>
              <a:t>Jesus was IMPRISONED by the Jews</a:t>
            </a:r>
            <a:endParaRPr lang="en-US" altLang="en-US" sz="2400" dirty="0" smtClean="0">
              <a:solidFill>
                <a:srgbClr val="FFFFFF"/>
              </a:solidFill>
              <a:latin typeface="Corbel"/>
              <a:ea typeface="ヒラギノ角ゴ ProN W6" charset="0"/>
              <a:cs typeface="Corbel"/>
              <a:sym typeface="Arial Bold" panose="020B0704020202020204" pitchFamily="34" charset="0"/>
            </a:endParaRPr>
          </a:p>
          <a:p>
            <a:pPr marL="0" indent="0">
              <a:spcBef>
                <a:spcPts val="0"/>
              </a:spcBef>
              <a:buNone/>
            </a:pPr>
            <a:endParaRPr lang="en-US" altLang="en-US" sz="2400" dirty="0" smtClean="0">
              <a:solidFill>
                <a:srgbClr val="FFFFFF"/>
              </a:solidFill>
              <a:latin typeface="Corbel"/>
              <a:cs typeface="Corbel"/>
              <a:sym typeface="Arial Bold" panose="020B0704020202020204" pitchFamily="34" charset="0"/>
            </a:endParaRPr>
          </a:p>
          <a:p>
            <a:pPr marL="0" indent="0">
              <a:spcBef>
                <a:spcPts val="0"/>
              </a:spcBef>
              <a:buNone/>
            </a:pPr>
            <a:r>
              <a:rPr lang="en-US" altLang="en-US" sz="2400" dirty="0" smtClean="0">
                <a:solidFill>
                  <a:srgbClr val="FFFFFF"/>
                </a:solidFill>
                <a:latin typeface="Corbel"/>
                <a:cs typeface="Corbel"/>
                <a:sym typeface="Arial Bold" panose="020B0704020202020204" pitchFamily="34" charset="0"/>
              </a:rPr>
              <a:t>“Cut Off” from the land of the living in His DEATH</a:t>
            </a:r>
            <a:endParaRPr lang="en-US" altLang="en-US" sz="2400" dirty="0" smtClean="0">
              <a:solidFill>
                <a:srgbClr val="FFFFFF"/>
              </a:solidFill>
              <a:latin typeface="Corbel"/>
              <a:ea typeface="ヒラギノ角ゴ ProN W6" charset="0"/>
              <a:cs typeface="Corbel"/>
              <a:sym typeface="Arial Bold" panose="020B0704020202020204" pitchFamily="34" charset="0"/>
            </a:endParaRPr>
          </a:p>
          <a:p>
            <a:pPr marL="0" indent="0">
              <a:spcBef>
                <a:spcPts val="0"/>
              </a:spcBef>
              <a:buNone/>
            </a:pPr>
            <a:endParaRPr lang="en-US" altLang="en-US" sz="2400" dirty="0" smtClean="0">
              <a:solidFill>
                <a:srgbClr val="FFFFFF"/>
              </a:solidFill>
              <a:latin typeface="Corbel"/>
              <a:cs typeface="Corbel"/>
              <a:sym typeface="Arial Bold" panose="020B0704020202020204" pitchFamily="34" charset="0"/>
            </a:endParaRPr>
          </a:p>
          <a:p>
            <a:pPr marL="0" indent="0">
              <a:spcBef>
                <a:spcPts val="0"/>
              </a:spcBef>
              <a:buNone/>
            </a:pPr>
            <a:r>
              <a:rPr lang="en-US" altLang="en-US" sz="2400" dirty="0" smtClean="0">
                <a:solidFill>
                  <a:srgbClr val="FFFFFF"/>
                </a:solidFill>
                <a:latin typeface="Corbel"/>
                <a:cs typeface="Corbel"/>
                <a:sym typeface="Arial Bold" panose="020B0704020202020204" pitchFamily="34" charset="0"/>
              </a:rPr>
              <a:t>Because of SIN, Jesus was “</a:t>
            </a:r>
            <a:r>
              <a:rPr lang="en-US" altLang="en-US" sz="2400" dirty="0">
                <a:solidFill>
                  <a:srgbClr val="FFFFFF"/>
                </a:solidFill>
                <a:latin typeface="Corbel"/>
                <a:cs typeface="Corbel"/>
                <a:sym typeface="Arial Bold" panose="020B0704020202020204" pitchFamily="34" charset="0"/>
              </a:rPr>
              <a:t>s</a:t>
            </a:r>
            <a:r>
              <a:rPr lang="en-US" altLang="en-US" sz="2400" dirty="0" smtClean="0">
                <a:solidFill>
                  <a:srgbClr val="FFFFFF"/>
                </a:solidFill>
                <a:latin typeface="Corbel"/>
                <a:cs typeface="Corbel"/>
                <a:sym typeface="Arial Bold" panose="020B0704020202020204" pitchFamily="34" charset="0"/>
              </a:rPr>
              <a:t>tricken”: imprisoned, beaten, judged &amp; crucified</a:t>
            </a:r>
            <a:endParaRPr lang="en-US" altLang="en-US" sz="2400" dirty="0" smtClean="0">
              <a:solidFill>
                <a:srgbClr val="FFFFFF"/>
              </a:solidFill>
              <a:latin typeface="Corbel"/>
              <a:ea typeface="ヒラギノ角ゴ ProN W6" charset="0"/>
              <a:cs typeface="Corbel"/>
              <a:sym typeface="Arial Bold" panose="020B0704020202020204" pitchFamily="34" charset="0"/>
            </a:endParaRPr>
          </a:p>
        </p:txBody>
      </p:sp>
    </p:spTree>
    <p:extLst>
      <p:ext uri="{BB962C8B-B14F-4D97-AF65-F5344CB8AC3E}">
        <p14:creationId xmlns:p14="http://schemas.microsoft.com/office/powerpoint/2010/main" val="38084971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53.9</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495175"/>
            <a:ext cx="7207624" cy="3705691"/>
          </a:xfrm>
        </p:spPr>
        <p:txBody>
          <a:bodyPr>
            <a:noAutofit/>
          </a:bodyPr>
          <a:lstStyle/>
          <a:p>
            <a:pPr marL="0" indent="0">
              <a:buNone/>
            </a:pPr>
            <a:r>
              <a:rPr lang="en-US" dirty="0" smtClean="0">
                <a:solidFill>
                  <a:schemeClr val="bg1"/>
                </a:solidFill>
                <a:latin typeface="Corbel"/>
                <a:cs typeface="Corbel"/>
              </a:rPr>
              <a:t>“And they made his grave with the wicked and with a rich man in his death, although he had done no violence, and there was no deceit in his mouth.”</a:t>
            </a:r>
          </a:p>
        </p:txBody>
      </p:sp>
    </p:spTree>
    <p:extLst>
      <p:ext uri="{BB962C8B-B14F-4D97-AF65-F5344CB8AC3E}">
        <p14:creationId xmlns:p14="http://schemas.microsoft.com/office/powerpoint/2010/main" val="397900148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53.9</a:t>
            </a:r>
            <a:br>
              <a:rPr lang="en-US" dirty="0" smtClean="0">
                <a:solidFill>
                  <a:srgbClr val="FFFFFF"/>
                </a:solidFill>
                <a:latin typeface="Corbel"/>
                <a:cs typeface="Corbel"/>
              </a:rPr>
            </a:br>
            <a:r>
              <a:rPr lang="en-US" dirty="0" smtClean="0">
                <a:solidFill>
                  <a:srgbClr val="FFFFFF"/>
                </a:solidFill>
                <a:latin typeface="Corbel"/>
                <a:cs typeface="Corbel"/>
              </a:rPr>
              <a:t>Matt. 27.38</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66472"/>
            <a:ext cx="6983505" cy="4153647"/>
          </a:xfrm>
        </p:spPr>
        <p:txBody>
          <a:bodyPr>
            <a:normAutofit/>
          </a:bodyPr>
          <a:lstStyle/>
          <a:p>
            <a:pPr marL="0" indent="0">
              <a:buNone/>
            </a:pPr>
            <a:r>
              <a:rPr lang="en-US" dirty="0" smtClean="0">
                <a:solidFill>
                  <a:srgbClr val="FFFFFF"/>
                </a:solidFill>
                <a:latin typeface="Corbel"/>
                <a:cs typeface="Corbel"/>
              </a:rPr>
              <a:t>“Then two robbers were crucified with him, one on the right and one on the left.”</a:t>
            </a:r>
          </a:p>
        </p:txBody>
      </p:sp>
    </p:spTree>
    <p:extLst>
      <p:ext uri="{BB962C8B-B14F-4D97-AF65-F5344CB8AC3E}">
        <p14:creationId xmlns:p14="http://schemas.microsoft.com/office/powerpoint/2010/main" val="81020033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53.9</a:t>
            </a:r>
            <a:br>
              <a:rPr lang="en-US" dirty="0" smtClean="0">
                <a:solidFill>
                  <a:srgbClr val="FFFFFF"/>
                </a:solidFill>
                <a:latin typeface="Corbel"/>
                <a:cs typeface="Corbel"/>
              </a:rPr>
            </a:br>
            <a:r>
              <a:rPr lang="en-US" dirty="0" smtClean="0">
                <a:solidFill>
                  <a:srgbClr val="FFFFFF"/>
                </a:solidFill>
                <a:latin typeface="Corbel"/>
                <a:cs typeface="Corbel"/>
              </a:rPr>
              <a:t>Matt. 27.57-60</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66472"/>
            <a:ext cx="6789269" cy="4153647"/>
          </a:xfrm>
        </p:spPr>
        <p:txBody>
          <a:bodyPr>
            <a:normAutofit fontScale="92500" lnSpcReduction="20000"/>
          </a:bodyPr>
          <a:lstStyle/>
          <a:p>
            <a:pPr marL="0" indent="0">
              <a:buNone/>
            </a:pPr>
            <a:r>
              <a:rPr lang="en-US" dirty="0" smtClean="0">
                <a:solidFill>
                  <a:srgbClr val="FFFFFF"/>
                </a:solidFill>
                <a:latin typeface="Corbel"/>
                <a:cs typeface="Corbel"/>
              </a:rPr>
              <a:t>“</a:t>
            </a:r>
            <a:r>
              <a:rPr lang="en-US" dirty="0">
                <a:solidFill>
                  <a:srgbClr val="FFFFFF"/>
                </a:solidFill>
                <a:latin typeface="Corbel"/>
                <a:cs typeface="Corbel"/>
              </a:rPr>
              <a:t>When it was evening, there came a rich man from </a:t>
            </a:r>
            <a:r>
              <a:rPr lang="en-US" dirty="0" err="1">
                <a:solidFill>
                  <a:srgbClr val="FFFFFF"/>
                </a:solidFill>
                <a:latin typeface="Corbel"/>
                <a:cs typeface="Corbel"/>
              </a:rPr>
              <a:t>Arimathea</a:t>
            </a:r>
            <a:r>
              <a:rPr lang="en-US" dirty="0">
                <a:solidFill>
                  <a:srgbClr val="FFFFFF"/>
                </a:solidFill>
                <a:latin typeface="Corbel"/>
                <a:cs typeface="Corbel"/>
              </a:rPr>
              <a:t>, named Joseph, who also was a disciple of Jesus</a:t>
            </a:r>
            <a:r>
              <a:rPr lang="en-US" dirty="0" smtClean="0">
                <a:solidFill>
                  <a:srgbClr val="FFFFFF"/>
                </a:solidFill>
                <a:latin typeface="Corbel"/>
                <a:cs typeface="Corbel"/>
              </a:rPr>
              <a:t>.</a:t>
            </a:r>
            <a:r>
              <a:rPr lang="en-US" b="1" dirty="0">
                <a:solidFill>
                  <a:srgbClr val="FFFFFF"/>
                </a:solidFill>
                <a:latin typeface="Corbel"/>
                <a:cs typeface="Corbel"/>
              </a:rPr>
              <a:t> </a:t>
            </a:r>
            <a:r>
              <a:rPr lang="en-US" dirty="0">
                <a:solidFill>
                  <a:srgbClr val="FFFFFF"/>
                </a:solidFill>
                <a:latin typeface="Corbel"/>
                <a:cs typeface="Corbel"/>
              </a:rPr>
              <a:t>He went to Pilate and asked for the body of Jesus. Then Pilate ordered it to be given to </a:t>
            </a:r>
            <a:r>
              <a:rPr lang="en-US" dirty="0" smtClean="0">
                <a:solidFill>
                  <a:srgbClr val="FFFFFF"/>
                </a:solidFill>
                <a:latin typeface="Corbel"/>
                <a:cs typeface="Corbel"/>
              </a:rPr>
              <a:t>him. And </a:t>
            </a:r>
            <a:r>
              <a:rPr lang="en-US" dirty="0">
                <a:solidFill>
                  <a:srgbClr val="FFFFFF"/>
                </a:solidFill>
                <a:latin typeface="Corbel"/>
                <a:cs typeface="Corbel"/>
              </a:rPr>
              <a:t>Joseph took the body and wrapped it in a clean linen shroud </a:t>
            </a:r>
            <a:r>
              <a:rPr lang="en-US" dirty="0" smtClean="0">
                <a:solidFill>
                  <a:srgbClr val="FFFFFF"/>
                </a:solidFill>
                <a:latin typeface="Corbel"/>
                <a:cs typeface="Corbel"/>
              </a:rPr>
              <a:t>and </a:t>
            </a:r>
            <a:r>
              <a:rPr lang="en-US" dirty="0">
                <a:solidFill>
                  <a:srgbClr val="FFFFFF"/>
                </a:solidFill>
                <a:latin typeface="Corbel"/>
                <a:cs typeface="Corbel"/>
              </a:rPr>
              <a:t>laid it in his own new tomb, which he had cut in the rock. And he rolled a great stone to the entrance of the tomb and went away</a:t>
            </a:r>
            <a:r>
              <a:rPr lang="en-US" dirty="0" smtClean="0">
                <a:solidFill>
                  <a:srgbClr val="FFFFFF"/>
                </a:solidFill>
                <a:latin typeface="Corbel"/>
                <a:cs typeface="Corbel"/>
              </a:rPr>
              <a:t>.”</a:t>
            </a:r>
            <a:endParaRPr lang="en-US" dirty="0">
              <a:solidFill>
                <a:srgbClr val="FFFFFF"/>
              </a:solidFill>
              <a:latin typeface="Corbel"/>
              <a:cs typeface="Corbel"/>
            </a:endParaRPr>
          </a:p>
        </p:txBody>
      </p:sp>
    </p:spTree>
    <p:extLst>
      <p:ext uri="{BB962C8B-B14F-4D97-AF65-F5344CB8AC3E}">
        <p14:creationId xmlns:p14="http://schemas.microsoft.com/office/powerpoint/2010/main" val="40175454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53.9</a:t>
            </a:r>
            <a:br>
              <a:rPr lang="en-US" dirty="0" smtClean="0">
                <a:solidFill>
                  <a:srgbClr val="FFFFFF"/>
                </a:solidFill>
                <a:latin typeface="Corbel"/>
                <a:cs typeface="Corbel"/>
              </a:rPr>
            </a:br>
            <a:r>
              <a:rPr lang="en-US" dirty="0" smtClean="0">
                <a:solidFill>
                  <a:srgbClr val="FFFFFF"/>
                </a:solidFill>
                <a:latin typeface="Corbel"/>
                <a:cs typeface="Corbel"/>
              </a:rPr>
              <a:t>1 Peter 2.22</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166472"/>
            <a:ext cx="6789269" cy="4153647"/>
          </a:xfrm>
        </p:spPr>
        <p:txBody>
          <a:bodyPr>
            <a:normAutofit/>
          </a:bodyPr>
          <a:lstStyle/>
          <a:p>
            <a:pPr marL="0" indent="0">
              <a:buNone/>
            </a:pPr>
            <a:r>
              <a:rPr lang="en-US" dirty="0" smtClean="0">
                <a:solidFill>
                  <a:srgbClr val="FFFFFF"/>
                </a:solidFill>
                <a:latin typeface="Corbel"/>
                <a:cs typeface="Corbel"/>
              </a:rPr>
              <a:t>“He committed no sin, neither was deceit found in his mouth.”</a:t>
            </a:r>
          </a:p>
          <a:p>
            <a:pPr marL="0" indent="0">
              <a:buNone/>
            </a:pPr>
            <a:endParaRPr lang="en-US" dirty="0">
              <a:solidFill>
                <a:srgbClr val="FFFFFF"/>
              </a:solidFill>
              <a:latin typeface="Corbel"/>
              <a:cs typeface="Corbel"/>
            </a:endParaRPr>
          </a:p>
          <a:p>
            <a:pPr marL="0" indent="0">
              <a:buNone/>
            </a:pPr>
            <a:r>
              <a:rPr lang="en-US" altLang="en-US" dirty="0">
                <a:solidFill>
                  <a:srgbClr val="FFFFFF"/>
                </a:solidFill>
                <a:latin typeface="Corbel"/>
                <a:cs typeface="Corbel"/>
                <a:sym typeface="Arial Bold" panose="020B0704020202020204" pitchFamily="34" charset="0"/>
              </a:rPr>
              <a:t>N</a:t>
            </a:r>
            <a:r>
              <a:rPr lang="en-US" altLang="en-US" dirty="0" smtClean="0">
                <a:solidFill>
                  <a:srgbClr val="FFFFFF"/>
                </a:solidFill>
                <a:latin typeface="Corbel"/>
                <a:cs typeface="Corbel"/>
                <a:sym typeface="Arial Bold" panose="020B0704020202020204" pitchFamily="34" charset="0"/>
              </a:rPr>
              <a:t>o sin (Heb. 7.26) – entirely INNOCENT - PUNISHED unjustly</a:t>
            </a:r>
            <a:endParaRPr lang="en-US" altLang="en-US" dirty="0" smtClean="0">
              <a:solidFill>
                <a:srgbClr val="FFFFFF"/>
              </a:solidFill>
              <a:latin typeface="Corbel"/>
              <a:ea typeface="ヒラギノ角ゴ ProN W6" charset="0"/>
              <a:cs typeface="Corbel"/>
              <a:sym typeface="Arial Bold" panose="020B0704020202020204" pitchFamily="34" charset="0"/>
            </a:endParaRPr>
          </a:p>
        </p:txBody>
      </p:sp>
    </p:spTree>
    <p:extLst>
      <p:ext uri="{BB962C8B-B14F-4D97-AF65-F5344CB8AC3E}">
        <p14:creationId xmlns:p14="http://schemas.microsoft.com/office/powerpoint/2010/main" val="9010257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53.10</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420470"/>
            <a:ext cx="7207624" cy="3705691"/>
          </a:xfrm>
        </p:spPr>
        <p:txBody>
          <a:bodyPr>
            <a:normAutofit/>
          </a:bodyPr>
          <a:lstStyle/>
          <a:p>
            <a:pPr marL="0" indent="0">
              <a:buNone/>
            </a:pPr>
            <a:r>
              <a:rPr lang="en-US" dirty="0" smtClean="0">
                <a:solidFill>
                  <a:schemeClr val="bg1"/>
                </a:solidFill>
                <a:latin typeface="Corbel"/>
                <a:cs typeface="Corbel"/>
              </a:rPr>
              <a:t>“Yet it was the will of the Lord to crush him; he has put him to grief; when his soul makes an offering for guilt, he shall see his offspring; he shall prolong his days; the will of the Lord shall prosper in his hand.”</a:t>
            </a:r>
          </a:p>
          <a:p>
            <a:pPr marL="0" indent="0">
              <a:buNone/>
            </a:pPr>
            <a:endParaRPr lang="en-US" dirty="0">
              <a:solidFill>
                <a:schemeClr val="bg1"/>
              </a:solidFill>
              <a:latin typeface="Corbel"/>
              <a:cs typeface="Corbel"/>
            </a:endParaRPr>
          </a:p>
        </p:txBody>
      </p:sp>
    </p:spTree>
    <p:extLst>
      <p:ext uri="{BB962C8B-B14F-4D97-AF65-F5344CB8AC3E}">
        <p14:creationId xmlns:p14="http://schemas.microsoft.com/office/powerpoint/2010/main" val="259279247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53.10</a:t>
            </a:r>
            <a:br>
              <a:rPr lang="en-US" dirty="0" smtClean="0">
                <a:solidFill>
                  <a:srgbClr val="FFFFFF"/>
                </a:solidFill>
                <a:latin typeface="Corbel"/>
                <a:cs typeface="Corbel"/>
              </a:rPr>
            </a:br>
            <a:r>
              <a:rPr lang="en-US" dirty="0" smtClean="0">
                <a:solidFill>
                  <a:srgbClr val="FFFFFF"/>
                </a:solidFill>
                <a:latin typeface="Corbel"/>
                <a:cs typeface="Corbel"/>
              </a:rPr>
              <a:t>Luke 22.39-44</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778006"/>
            <a:ext cx="6789269" cy="4691528"/>
          </a:xfrm>
        </p:spPr>
        <p:txBody>
          <a:bodyPr>
            <a:noAutofit/>
          </a:bodyPr>
          <a:lstStyle/>
          <a:p>
            <a:pPr marL="0" indent="0">
              <a:buNone/>
            </a:pPr>
            <a:r>
              <a:rPr lang="en-US" sz="2400" dirty="0" smtClean="0">
                <a:solidFill>
                  <a:srgbClr val="FFFFFF"/>
                </a:solidFill>
                <a:latin typeface="Corbel"/>
                <a:cs typeface="Corbel"/>
              </a:rPr>
              <a:t>“And </a:t>
            </a:r>
            <a:r>
              <a:rPr lang="en-US" sz="2400" dirty="0">
                <a:solidFill>
                  <a:srgbClr val="FFFFFF"/>
                </a:solidFill>
                <a:latin typeface="Corbel"/>
                <a:cs typeface="Corbel"/>
              </a:rPr>
              <a:t>he came out and went, as was his custom, to the Mount of Olives, and the disciples followed him. </a:t>
            </a:r>
            <a:r>
              <a:rPr lang="en-US" sz="2400" dirty="0" smtClean="0">
                <a:solidFill>
                  <a:srgbClr val="FFFFFF"/>
                </a:solidFill>
                <a:latin typeface="Corbel"/>
                <a:cs typeface="Corbel"/>
              </a:rPr>
              <a:t>And </a:t>
            </a:r>
            <a:r>
              <a:rPr lang="en-US" sz="2400" dirty="0">
                <a:solidFill>
                  <a:srgbClr val="FFFFFF"/>
                </a:solidFill>
                <a:latin typeface="Corbel"/>
                <a:cs typeface="Corbel"/>
              </a:rPr>
              <a:t>when he came to the place, he said to them, “Pray that you may not enter into temptation.</a:t>
            </a:r>
            <a:r>
              <a:rPr lang="en-US" sz="2400" dirty="0" smtClean="0">
                <a:solidFill>
                  <a:srgbClr val="FFFFFF"/>
                </a:solidFill>
                <a:latin typeface="Corbel"/>
                <a:cs typeface="Corbel"/>
              </a:rPr>
              <a:t>” And </a:t>
            </a:r>
            <a:r>
              <a:rPr lang="en-US" sz="2400" dirty="0">
                <a:solidFill>
                  <a:srgbClr val="FFFFFF"/>
                </a:solidFill>
                <a:latin typeface="Corbel"/>
                <a:cs typeface="Corbel"/>
              </a:rPr>
              <a:t>he withdrew from them about a stone's throw, and knelt down and prayed</a:t>
            </a:r>
            <a:r>
              <a:rPr lang="en-US" sz="2400" dirty="0" smtClean="0">
                <a:solidFill>
                  <a:srgbClr val="FFFFFF"/>
                </a:solidFill>
                <a:latin typeface="Corbel"/>
                <a:cs typeface="Corbel"/>
              </a:rPr>
              <a:t>, saying</a:t>
            </a:r>
            <a:r>
              <a:rPr lang="en-US" sz="2400" dirty="0">
                <a:solidFill>
                  <a:srgbClr val="FFFFFF"/>
                </a:solidFill>
                <a:latin typeface="Corbel"/>
                <a:cs typeface="Corbel"/>
              </a:rPr>
              <a:t>, “Father, if you are willing, remove this cup from me. Nevertheless, not my will, but yours, be done.” </a:t>
            </a:r>
            <a:r>
              <a:rPr lang="en-US" sz="2400" dirty="0" smtClean="0">
                <a:solidFill>
                  <a:srgbClr val="FFFFFF"/>
                </a:solidFill>
                <a:latin typeface="Corbel"/>
                <a:cs typeface="Corbel"/>
              </a:rPr>
              <a:t>And </a:t>
            </a:r>
            <a:r>
              <a:rPr lang="en-US" sz="2400" dirty="0">
                <a:solidFill>
                  <a:srgbClr val="FFFFFF"/>
                </a:solidFill>
                <a:latin typeface="Corbel"/>
                <a:cs typeface="Corbel"/>
              </a:rPr>
              <a:t>there appeared to him an angel from heaven, strengthening </a:t>
            </a:r>
            <a:r>
              <a:rPr lang="en-US" sz="2400" dirty="0" smtClean="0">
                <a:solidFill>
                  <a:srgbClr val="FFFFFF"/>
                </a:solidFill>
                <a:latin typeface="Corbel"/>
                <a:cs typeface="Corbel"/>
              </a:rPr>
              <a:t>him. And </a:t>
            </a:r>
            <a:r>
              <a:rPr lang="en-US" sz="2400" dirty="0">
                <a:solidFill>
                  <a:srgbClr val="FFFFFF"/>
                </a:solidFill>
                <a:latin typeface="Corbel"/>
                <a:cs typeface="Corbel"/>
              </a:rPr>
              <a:t>being in an agony he prayed more earnestly; and his sweat became like great drops of blood falling down to the ground</a:t>
            </a:r>
            <a:r>
              <a:rPr lang="en-US" sz="2400" dirty="0" smtClean="0">
                <a:solidFill>
                  <a:srgbClr val="FFFFFF"/>
                </a:solidFill>
                <a:latin typeface="Corbel"/>
                <a:cs typeface="Corbel"/>
              </a:rPr>
              <a:t>.”</a:t>
            </a:r>
            <a:endParaRPr lang="en-US" sz="2400" dirty="0">
              <a:solidFill>
                <a:srgbClr val="FFFFFF"/>
              </a:solidFill>
              <a:latin typeface="Corbel"/>
              <a:cs typeface="Corbel"/>
            </a:endParaRPr>
          </a:p>
        </p:txBody>
      </p:sp>
    </p:spTree>
    <p:extLst>
      <p:ext uri="{BB962C8B-B14F-4D97-AF65-F5344CB8AC3E}">
        <p14:creationId xmlns:p14="http://schemas.microsoft.com/office/powerpoint/2010/main" val="204054373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53.10</a:t>
            </a:r>
            <a:br>
              <a:rPr lang="en-US" dirty="0" smtClean="0">
                <a:solidFill>
                  <a:srgbClr val="FFFFFF"/>
                </a:solidFill>
                <a:latin typeface="Corbel"/>
                <a:cs typeface="Corbel"/>
              </a:rPr>
            </a:br>
            <a:r>
              <a:rPr lang="en-US" dirty="0" smtClean="0">
                <a:solidFill>
                  <a:srgbClr val="FFFFFF"/>
                </a:solidFill>
                <a:latin typeface="Corbel"/>
                <a:cs typeface="Corbel"/>
              </a:rPr>
              <a:t>Mark 10.35-40</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778006"/>
            <a:ext cx="6789269" cy="4691528"/>
          </a:xfrm>
        </p:spPr>
        <p:txBody>
          <a:bodyPr>
            <a:noAutofit/>
          </a:bodyPr>
          <a:lstStyle/>
          <a:p>
            <a:pPr marL="0" indent="0">
              <a:buNone/>
            </a:pPr>
            <a:r>
              <a:rPr lang="en-US" sz="2200" dirty="0" smtClean="0">
                <a:solidFill>
                  <a:srgbClr val="FFFFFF"/>
                </a:solidFill>
                <a:latin typeface="Corbel"/>
                <a:cs typeface="Corbel"/>
              </a:rPr>
              <a:t>“And James and John, the sons of Zebedee, came up to him and said to him, “Teacher, we want you to do for us whatever we ask of you.” And he said to them, “What do you want me to do for you?” And they said to him, “Grant us to sit, one at your right hand and one at your left, in your glory.” Jesus said to them, “You do not know what you are asking. Are you able to drink the cup that I drink, or to be baptized with the baptism with which I am baptized?” And they said to him, “We are able.” And Jesus said to them, “The cup that I drink you will drink, and with the baptism with which I am baptized, you will be baptized, but to sit at my right hand or at my left is not mine to grant, but it is for those for whom it has been prepared.”</a:t>
            </a:r>
            <a:endParaRPr lang="en-US" sz="2200" dirty="0">
              <a:solidFill>
                <a:srgbClr val="FFFFFF"/>
              </a:solidFill>
              <a:latin typeface="Corbel"/>
              <a:cs typeface="Corbel"/>
            </a:endParaRPr>
          </a:p>
        </p:txBody>
      </p:sp>
    </p:spTree>
    <p:extLst>
      <p:ext uri="{BB962C8B-B14F-4D97-AF65-F5344CB8AC3E}">
        <p14:creationId xmlns:p14="http://schemas.microsoft.com/office/powerpoint/2010/main" val="407453265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53.10</a:t>
            </a:r>
            <a:br>
              <a:rPr lang="en-US" dirty="0" smtClean="0">
                <a:solidFill>
                  <a:srgbClr val="FFFFFF"/>
                </a:solidFill>
                <a:latin typeface="Corbel"/>
                <a:cs typeface="Corbel"/>
              </a:rPr>
            </a:br>
            <a:r>
              <a:rPr lang="en-US" dirty="0" smtClean="0">
                <a:solidFill>
                  <a:srgbClr val="FFFFFF"/>
                </a:solidFill>
                <a:latin typeface="Corbel"/>
                <a:cs typeface="Corbel"/>
              </a:rPr>
              <a:t>John 12.27-28</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778006"/>
            <a:ext cx="6789269" cy="4691528"/>
          </a:xfrm>
        </p:spPr>
        <p:txBody>
          <a:bodyPr>
            <a:noAutofit/>
          </a:bodyPr>
          <a:lstStyle/>
          <a:p>
            <a:pPr marL="0" indent="0">
              <a:buNone/>
            </a:pPr>
            <a:r>
              <a:rPr lang="en-US" sz="2200" dirty="0" smtClean="0">
                <a:solidFill>
                  <a:srgbClr val="FFFFFF"/>
                </a:solidFill>
                <a:latin typeface="Corbel"/>
                <a:cs typeface="Corbel"/>
              </a:rPr>
              <a:t>“Now is my soul troubled. And what shall I say? ‘Father, save me from this hour’? But for this purpose I have come to this hour. Father, glorify your name.” Then a voice came from heaven: “I have glorified it, and I will glorify it again.”</a:t>
            </a:r>
            <a:endParaRPr lang="en-US" sz="2200" dirty="0">
              <a:solidFill>
                <a:srgbClr val="FFFFFF"/>
              </a:solidFill>
              <a:latin typeface="Corbel"/>
              <a:cs typeface="Corbel"/>
            </a:endParaRPr>
          </a:p>
        </p:txBody>
      </p:sp>
    </p:spTree>
    <p:extLst>
      <p:ext uri="{BB962C8B-B14F-4D97-AF65-F5344CB8AC3E}">
        <p14:creationId xmlns:p14="http://schemas.microsoft.com/office/powerpoint/2010/main" val="27686005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fontScale="90000"/>
          </a:bodyPr>
          <a:lstStyle/>
          <a:p>
            <a:r>
              <a:rPr lang="en-US" dirty="0" smtClean="0">
                <a:solidFill>
                  <a:srgbClr val="FFFFFF"/>
                </a:solidFill>
                <a:latin typeface="Corbel"/>
                <a:cs typeface="Corbel"/>
              </a:rPr>
              <a:t>Isaiah 53.1</a:t>
            </a:r>
            <a:br>
              <a:rPr lang="en-US" dirty="0" smtClean="0">
                <a:solidFill>
                  <a:srgbClr val="FFFFFF"/>
                </a:solidFill>
                <a:latin typeface="Corbel"/>
                <a:cs typeface="Corbel"/>
              </a:rPr>
            </a:br>
            <a:r>
              <a:rPr lang="en-US" dirty="0" smtClean="0">
                <a:solidFill>
                  <a:srgbClr val="FFFFFF"/>
                </a:solidFill>
                <a:latin typeface="Corbel"/>
                <a:cs typeface="Corbel"/>
              </a:rPr>
              <a:t>John 12.37-38</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1792941"/>
            <a:ext cx="7207624" cy="4333222"/>
          </a:xfrm>
        </p:spPr>
        <p:txBody>
          <a:bodyPr/>
          <a:lstStyle/>
          <a:p>
            <a:pPr marL="0" indent="0">
              <a:buNone/>
            </a:pPr>
            <a:r>
              <a:rPr lang="en-US" dirty="0" smtClean="0">
                <a:solidFill>
                  <a:schemeClr val="bg1"/>
                </a:solidFill>
                <a:latin typeface="Corbel"/>
                <a:cs typeface="Corbel"/>
              </a:rPr>
              <a:t>“Though he had done so many signs before them, they still did not believe in him, so that the word spoken by the prophet Isaiah might be fulfilled: ‘Lord, who has believed what he heard from us, and to whom has the arm of the Lord been revealed?’”</a:t>
            </a:r>
            <a:endParaRPr lang="en-US" dirty="0">
              <a:solidFill>
                <a:schemeClr val="bg1"/>
              </a:solidFill>
              <a:latin typeface="Corbel"/>
              <a:cs typeface="Corbel"/>
            </a:endParaRPr>
          </a:p>
        </p:txBody>
      </p:sp>
    </p:spTree>
    <p:extLst>
      <p:ext uri="{BB962C8B-B14F-4D97-AF65-F5344CB8AC3E}">
        <p14:creationId xmlns:p14="http://schemas.microsoft.com/office/powerpoint/2010/main" val="114171874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53.10</a:t>
            </a:r>
            <a:br>
              <a:rPr lang="en-US" dirty="0" smtClean="0">
                <a:solidFill>
                  <a:srgbClr val="FFFFFF"/>
                </a:solidFill>
                <a:latin typeface="Corbel"/>
                <a:cs typeface="Corbel"/>
              </a:rPr>
            </a:br>
            <a:r>
              <a:rPr lang="en-US" dirty="0" smtClean="0">
                <a:solidFill>
                  <a:srgbClr val="FFFFFF"/>
                </a:solidFill>
                <a:latin typeface="Corbel"/>
                <a:cs typeface="Corbel"/>
              </a:rPr>
              <a:t>Rom. 6.9</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091764"/>
            <a:ext cx="7207622" cy="4377769"/>
          </a:xfrm>
        </p:spPr>
        <p:txBody>
          <a:bodyPr>
            <a:noAutofit/>
          </a:bodyPr>
          <a:lstStyle/>
          <a:p>
            <a:pPr marL="0" indent="0">
              <a:buNone/>
            </a:pPr>
            <a:r>
              <a:rPr lang="en-US" dirty="0" smtClean="0">
                <a:solidFill>
                  <a:srgbClr val="FFFFFF"/>
                </a:solidFill>
                <a:latin typeface="Corbel"/>
                <a:cs typeface="Corbel"/>
              </a:rPr>
              <a:t>“We know that Christ, being raised from the dead, will never die again; death no longer has dominion over him.”</a:t>
            </a:r>
            <a:endParaRPr lang="en-US" dirty="0">
              <a:solidFill>
                <a:srgbClr val="FFFFFF"/>
              </a:solidFill>
              <a:latin typeface="Corbel"/>
              <a:cs typeface="Corbel"/>
            </a:endParaRPr>
          </a:p>
        </p:txBody>
      </p:sp>
    </p:spTree>
    <p:extLst>
      <p:ext uri="{BB962C8B-B14F-4D97-AF65-F5344CB8AC3E}">
        <p14:creationId xmlns:p14="http://schemas.microsoft.com/office/powerpoint/2010/main" val="134605143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53.11</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360705"/>
            <a:ext cx="7207624" cy="3705691"/>
          </a:xfrm>
        </p:spPr>
        <p:txBody>
          <a:bodyPr>
            <a:normAutofit/>
          </a:bodyPr>
          <a:lstStyle/>
          <a:p>
            <a:pPr marL="0" indent="0">
              <a:buNone/>
            </a:pPr>
            <a:r>
              <a:rPr lang="en-US" dirty="0" smtClean="0">
                <a:solidFill>
                  <a:schemeClr val="bg1"/>
                </a:solidFill>
                <a:latin typeface="Corbel"/>
                <a:cs typeface="Corbel"/>
              </a:rPr>
              <a:t>“Out of the anguish of his soul he shall see and be satisfied; by his knowledge shall the righteous one, my servant, make many to be accounted righteous, and he shall bear (</a:t>
            </a:r>
            <a:r>
              <a:rPr lang="en-US" dirty="0">
                <a:solidFill>
                  <a:schemeClr val="bg1"/>
                </a:solidFill>
                <a:latin typeface="Corbel"/>
                <a:cs typeface="Corbel"/>
              </a:rPr>
              <a:t>c</a:t>
            </a:r>
            <a:r>
              <a:rPr lang="en-US" dirty="0" smtClean="0">
                <a:solidFill>
                  <a:schemeClr val="bg1"/>
                </a:solidFill>
                <a:latin typeface="Corbel"/>
                <a:cs typeface="Corbel"/>
              </a:rPr>
              <a:t>abal: to remove) their iniquities.”</a:t>
            </a:r>
          </a:p>
        </p:txBody>
      </p:sp>
    </p:spTree>
    <p:extLst>
      <p:ext uri="{BB962C8B-B14F-4D97-AF65-F5344CB8AC3E}">
        <p14:creationId xmlns:p14="http://schemas.microsoft.com/office/powerpoint/2010/main" val="358573234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53.11</a:t>
            </a:r>
            <a:br>
              <a:rPr lang="en-US" dirty="0" smtClean="0">
                <a:solidFill>
                  <a:srgbClr val="FFFFFF"/>
                </a:solidFill>
                <a:latin typeface="Corbel"/>
                <a:cs typeface="Corbel"/>
              </a:rPr>
            </a:br>
            <a:r>
              <a:rPr lang="en-US" dirty="0" smtClean="0">
                <a:solidFill>
                  <a:srgbClr val="FFFFFF"/>
                </a:solidFill>
                <a:latin typeface="Corbel"/>
                <a:cs typeface="Corbel"/>
              </a:rPr>
              <a:t>John 12.27-28</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778006"/>
            <a:ext cx="6789269" cy="4691528"/>
          </a:xfrm>
        </p:spPr>
        <p:txBody>
          <a:bodyPr>
            <a:noAutofit/>
          </a:bodyPr>
          <a:lstStyle/>
          <a:p>
            <a:pPr marL="0" indent="0">
              <a:buNone/>
            </a:pPr>
            <a:r>
              <a:rPr lang="en-US" sz="2200" dirty="0" smtClean="0">
                <a:solidFill>
                  <a:srgbClr val="FFFFFF"/>
                </a:solidFill>
                <a:latin typeface="Corbel"/>
                <a:cs typeface="Corbel"/>
              </a:rPr>
              <a:t>“Now is my soul troubled. And what shall I say? ‘Father, save me from this hour’? But for this purpose I have come to this hour. Father, glorify your name.” Then a voice came from heaven: “I have glorified it, and I will glorify it again.”</a:t>
            </a:r>
            <a:endParaRPr lang="en-US" sz="2200" dirty="0">
              <a:solidFill>
                <a:srgbClr val="FFFFFF"/>
              </a:solidFill>
              <a:latin typeface="Corbel"/>
              <a:cs typeface="Corbel"/>
            </a:endParaRPr>
          </a:p>
        </p:txBody>
      </p:sp>
    </p:spTree>
    <p:extLst>
      <p:ext uri="{BB962C8B-B14F-4D97-AF65-F5344CB8AC3E}">
        <p14:creationId xmlns:p14="http://schemas.microsoft.com/office/powerpoint/2010/main" val="336315200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53.11</a:t>
            </a:r>
            <a:endParaRPr lang="en-US" dirty="0">
              <a:solidFill>
                <a:srgbClr val="FFFFFF"/>
              </a:solidFill>
              <a:latin typeface="Corbel"/>
              <a:cs typeface="Corbel"/>
            </a:endParaRPr>
          </a:p>
        </p:txBody>
      </p:sp>
      <p:sp>
        <p:nvSpPr>
          <p:cNvPr id="3" name="Content Placeholder 2"/>
          <p:cNvSpPr>
            <a:spLocks noGrp="1"/>
          </p:cNvSpPr>
          <p:nvPr>
            <p:ph idx="1"/>
          </p:nvPr>
        </p:nvSpPr>
        <p:spPr>
          <a:xfrm>
            <a:off x="292849" y="1763062"/>
            <a:ext cx="6834094" cy="5229407"/>
          </a:xfrm>
        </p:spPr>
        <p:txBody>
          <a:bodyPr>
            <a:noAutofit/>
          </a:bodyPr>
          <a:lstStyle/>
          <a:p>
            <a:pPr marL="0" indent="0">
              <a:lnSpc>
                <a:spcPts val="3160"/>
              </a:lnSpc>
              <a:spcBef>
                <a:spcPts val="0"/>
              </a:spcBef>
              <a:buNone/>
            </a:pPr>
            <a:r>
              <a:rPr lang="en-US" altLang="en-US" sz="2800" dirty="0">
                <a:solidFill>
                  <a:schemeClr val="bg1"/>
                </a:solidFill>
                <a:latin typeface="Corbel"/>
                <a:ea typeface="ヒラギノ角ゴ ProN W6" charset="0"/>
                <a:cs typeface="Corbel"/>
                <a:sym typeface="Arial Bold" panose="020B0704020202020204" pitchFamily="34" charset="0"/>
              </a:rPr>
              <a:t>God was </a:t>
            </a:r>
            <a:r>
              <a:rPr lang="en-US" altLang="en-US" sz="2800" dirty="0" smtClean="0">
                <a:solidFill>
                  <a:schemeClr val="bg1"/>
                </a:solidFill>
                <a:latin typeface="Corbel"/>
                <a:ea typeface="ヒラギノ角ゴ ProN W6" charset="0"/>
                <a:cs typeface="Corbel"/>
                <a:sym typeface="Arial Bold" panose="020B0704020202020204" pitchFamily="34" charset="0"/>
              </a:rPr>
              <a:t>SATISFIED </a:t>
            </a:r>
            <a:r>
              <a:rPr lang="en-US" altLang="en-US" sz="2800" dirty="0">
                <a:solidFill>
                  <a:schemeClr val="bg1"/>
                </a:solidFill>
                <a:latin typeface="Corbel"/>
                <a:ea typeface="ヒラギノ角ゴ ProN W6" charset="0"/>
                <a:cs typeface="Corbel"/>
                <a:sym typeface="Arial Bold" panose="020B0704020202020204" pitchFamily="34" charset="0"/>
              </a:rPr>
              <a:t>because Christ was </a:t>
            </a:r>
            <a:r>
              <a:rPr lang="en-US" altLang="en-US" sz="2800" dirty="0" smtClean="0">
                <a:solidFill>
                  <a:schemeClr val="bg1"/>
                </a:solidFill>
                <a:latin typeface="Corbel"/>
                <a:ea typeface="ヒラギノ角ゴ ProN W6" charset="0"/>
                <a:cs typeface="Corbel"/>
                <a:sym typeface="Arial Bold" panose="020B0704020202020204" pitchFamily="34" charset="0"/>
              </a:rPr>
              <a:t>OBEDIENT </a:t>
            </a:r>
            <a:r>
              <a:rPr lang="en-US" altLang="en-US" sz="2800" dirty="0">
                <a:solidFill>
                  <a:schemeClr val="bg1"/>
                </a:solidFill>
                <a:latin typeface="Corbel"/>
                <a:ea typeface="ヒラギノ角ゴ ProN W6" charset="0"/>
                <a:cs typeface="Corbel"/>
                <a:sym typeface="Arial Bold" panose="020B0704020202020204" pitchFamily="34" charset="0"/>
              </a:rPr>
              <a:t>to the </a:t>
            </a:r>
            <a:r>
              <a:rPr lang="en-US" altLang="en-US" sz="2800" dirty="0" smtClean="0">
                <a:solidFill>
                  <a:schemeClr val="bg1"/>
                </a:solidFill>
                <a:latin typeface="Corbel"/>
                <a:ea typeface="ヒラギノ角ゴ ProN W6" charset="0"/>
                <a:cs typeface="Corbel"/>
                <a:sym typeface="Arial Bold" panose="020B0704020202020204" pitchFamily="34" charset="0"/>
              </a:rPr>
              <a:t>cross! The</a:t>
            </a:r>
            <a:r>
              <a:rPr lang="en-US" altLang="en-US" sz="2800" dirty="0" smtClean="0">
                <a:solidFill>
                  <a:schemeClr val="bg1"/>
                </a:solidFill>
                <a:latin typeface="Corbel"/>
                <a:ea typeface="ヒラギノ角ゴ ProN W6" charset="0"/>
                <a:cs typeface="Corbel"/>
                <a:sym typeface="Arial Bold" panose="020B0704020202020204" pitchFamily="34" charset="0"/>
              </a:rPr>
              <a:t> FATHER saw his Son doing the right thing in difficult circumstances.</a:t>
            </a:r>
          </a:p>
          <a:p>
            <a:pPr marL="0" indent="0">
              <a:lnSpc>
                <a:spcPts val="3160"/>
              </a:lnSpc>
              <a:spcBef>
                <a:spcPts val="0"/>
              </a:spcBef>
              <a:buNone/>
            </a:pPr>
            <a:endParaRPr lang="en-US" altLang="en-US" sz="2800" dirty="0">
              <a:solidFill>
                <a:schemeClr val="bg1"/>
              </a:solidFill>
              <a:latin typeface="Corbel"/>
              <a:ea typeface="ヒラギノ角ゴ ProN W6" charset="0"/>
              <a:cs typeface="Corbel"/>
              <a:sym typeface="Arial Bold" panose="020B0704020202020204" pitchFamily="34" charset="0"/>
            </a:endParaRPr>
          </a:p>
          <a:p>
            <a:pPr marL="0" indent="0">
              <a:lnSpc>
                <a:spcPts val="3160"/>
              </a:lnSpc>
              <a:spcBef>
                <a:spcPts val="0"/>
              </a:spcBef>
              <a:buNone/>
            </a:pPr>
            <a:r>
              <a:rPr lang="en-US" altLang="en-US" sz="2800" dirty="0">
                <a:solidFill>
                  <a:schemeClr val="bg1"/>
                </a:solidFill>
                <a:latin typeface="Corbel"/>
                <a:ea typeface="ヒラギノ角ゴ ProN W6" charset="0"/>
                <a:cs typeface="Corbel"/>
                <a:sym typeface="Arial Bold" panose="020B0704020202020204" pitchFamily="34" charset="0"/>
              </a:rPr>
              <a:t>“But we see Jesus…for the suffering of death crowned with glory and honor” Heb. 2.9</a:t>
            </a:r>
          </a:p>
          <a:p>
            <a:pPr marL="0" indent="0">
              <a:lnSpc>
                <a:spcPts val="3160"/>
              </a:lnSpc>
              <a:spcBef>
                <a:spcPts val="0"/>
              </a:spcBef>
              <a:buNone/>
            </a:pPr>
            <a:endParaRPr lang="en-US" altLang="en-US" sz="2800" dirty="0">
              <a:solidFill>
                <a:schemeClr val="bg1"/>
              </a:solidFill>
              <a:latin typeface="Corbel"/>
              <a:ea typeface="ヒラギノ角ゴ ProN W6" charset="0"/>
              <a:cs typeface="Corbel"/>
              <a:sym typeface="Arial Bold" panose="020B0704020202020204" pitchFamily="34" charset="0"/>
            </a:endParaRPr>
          </a:p>
          <a:p>
            <a:pPr marL="0" indent="0">
              <a:lnSpc>
                <a:spcPts val="3160"/>
              </a:lnSpc>
              <a:spcBef>
                <a:spcPts val="0"/>
              </a:spcBef>
              <a:buNone/>
            </a:pPr>
            <a:r>
              <a:rPr lang="en-US" altLang="en-US" sz="2800" dirty="0">
                <a:solidFill>
                  <a:schemeClr val="bg1"/>
                </a:solidFill>
                <a:latin typeface="Corbel"/>
                <a:ea typeface="ヒラギノ角ゴ ProN W6" charset="0"/>
                <a:cs typeface="Corbel"/>
                <a:sym typeface="Arial Bold" panose="020B0704020202020204" pitchFamily="34" charset="0"/>
              </a:rPr>
              <a:t>“…He learned obedience by the things which He suffered…” Heb. 5.8</a:t>
            </a:r>
          </a:p>
          <a:p>
            <a:pPr marL="0" indent="0">
              <a:lnSpc>
                <a:spcPts val="3160"/>
              </a:lnSpc>
              <a:spcBef>
                <a:spcPts val="0"/>
              </a:spcBef>
              <a:buNone/>
            </a:pPr>
            <a:endParaRPr lang="en-US" altLang="en-US" sz="2800" dirty="0">
              <a:solidFill>
                <a:schemeClr val="bg1"/>
              </a:solidFill>
              <a:latin typeface="Corbel"/>
              <a:ea typeface="ヒラギノ角ゴ ProN W6" charset="0"/>
              <a:cs typeface="Corbel"/>
              <a:sym typeface="Arial Bold" panose="020B0704020202020204" pitchFamily="34" charset="0"/>
            </a:endParaRPr>
          </a:p>
          <a:p>
            <a:pPr marL="0" indent="0">
              <a:lnSpc>
                <a:spcPts val="3160"/>
              </a:lnSpc>
              <a:spcBef>
                <a:spcPts val="0"/>
              </a:spcBef>
              <a:buNone/>
            </a:pPr>
            <a:r>
              <a:rPr lang="en-US" altLang="en-US" sz="2800" dirty="0" smtClean="0">
                <a:solidFill>
                  <a:schemeClr val="bg1"/>
                </a:solidFill>
                <a:latin typeface="Corbel"/>
                <a:ea typeface="ヒラギノ角ゴ ProN W6" charset="0"/>
                <a:cs typeface="Corbel"/>
                <a:sym typeface="Arial Bold" panose="020B0704020202020204" pitchFamily="34" charset="0"/>
              </a:rPr>
              <a:t>Phil</a:t>
            </a:r>
            <a:r>
              <a:rPr lang="en-US" altLang="en-US" sz="2800" dirty="0">
                <a:solidFill>
                  <a:schemeClr val="bg1"/>
                </a:solidFill>
                <a:latin typeface="Corbel"/>
                <a:ea typeface="ヒラギノ角ゴ ProN W6" charset="0"/>
                <a:cs typeface="Corbel"/>
                <a:sym typeface="Arial Bold" panose="020B0704020202020204" pitchFamily="34" charset="0"/>
              </a:rPr>
              <a:t>. 2.8-9</a:t>
            </a:r>
          </a:p>
        </p:txBody>
      </p:sp>
    </p:spTree>
    <p:extLst>
      <p:ext uri="{BB962C8B-B14F-4D97-AF65-F5344CB8AC3E}">
        <p14:creationId xmlns:p14="http://schemas.microsoft.com/office/powerpoint/2010/main" val="57658576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53.12</a:t>
            </a:r>
            <a:endParaRPr lang="en-US" dirty="0">
              <a:solidFill>
                <a:srgbClr val="FFFFFF"/>
              </a:solidFill>
              <a:latin typeface="Corbel"/>
              <a:cs typeface="Corbel"/>
            </a:endParaRPr>
          </a:p>
        </p:txBody>
      </p:sp>
      <p:sp>
        <p:nvSpPr>
          <p:cNvPr id="3" name="Content Placeholder 2"/>
          <p:cNvSpPr>
            <a:spLocks noGrp="1"/>
          </p:cNvSpPr>
          <p:nvPr>
            <p:ph idx="1"/>
          </p:nvPr>
        </p:nvSpPr>
        <p:spPr>
          <a:xfrm>
            <a:off x="307789" y="2241178"/>
            <a:ext cx="7207624" cy="3705691"/>
          </a:xfrm>
        </p:spPr>
        <p:txBody>
          <a:bodyPr>
            <a:normAutofit lnSpcReduction="10000"/>
          </a:bodyPr>
          <a:lstStyle/>
          <a:p>
            <a:pPr marL="0" indent="0">
              <a:buNone/>
            </a:pPr>
            <a:r>
              <a:rPr lang="en-US" dirty="0" smtClean="0">
                <a:solidFill>
                  <a:srgbClr val="FFFFFF"/>
                </a:solidFill>
                <a:latin typeface="Corbel"/>
                <a:cs typeface="Corbel"/>
              </a:rPr>
              <a:t>“</a:t>
            </a:r>
            <a:r>
              <a:rPr lang="en-US" dirty="0">
                <a:solidFill>
                  <a:srgbClr val="FFFFFF"/>
                </a:solidFill>
                <a:latin typeface="Corbel"/>
                <a:cs typeface="Corbel"/>
              </a:rPr>
              <a:t>Therefore I will divide him a portion with the many</a:t>
            </a:r>
            <a:r>
              <a:rPr lang="en-US" dirty="0" smtClean="0">
                <a:solidFill>
                  <a:srgbClr val="FFFFFF"/>
                </a:solidFill>
                <a:latin typeface="Corbel"/>
                <a:cs typeface="Corbel"/>
              </a:rPr>
              <a:t>,</a:t>
            </a:r>
            <a:r>
              <a:rPr lang="en-US" dirty="0">
                <a:solidFill>
                  <a:srgbClr val="FFFFFF"/>
                </a:solidFill>
                <a:latin typeface="Corbel"/>
                <a:cs typeface="Corbel"/>
              </a:rPr>
              <a:t> </a:t>
            </a:r>
            <a:r>
              <a:rPr lang="en-US" dirty="0" smtClean="0">
                <a:solidFill>
                  <a:srgbClr val="FFFFFF"/>
                </a:solidFill>
                <a:latin typeface="Corbel"/>
                <a:cs typeface="Corbel"/>
              </a:rPr>
              <a:t>and </a:t>
            </a:r>
            <a:r>
              <a:rPr lang="en-US" dirty="0">
                <a:solidFill>
                  <a:srgbClr val="FFFFFF"/>
                </a:solidFill>
                <a:latin typeface="Corbel"/>
                <a:cs typeface="Corbel"/>
              </a:rPr>
              <a:t>he shall divide the spoil with the strong</a:t>
            </a:r>
            <a:r>
              <a:rPr lang="en-US" dirty="0" smtClean="0">
                <a:solidFill>
                  <a:srgbClr val="FFFFFF"/>
                </a:solidFill>
                <a:latin typeface="Corbel"/>
                <a:cs typeface="Corbel"/>
              </a:rPr>
              <a:t>,</a:t>
            </a:r>
            <a:r>
              <a:rPr lang="en-US" dirty="0">
                <a:solidFill>
                  <a:srgbClr val="FFFFFF"/>
                </a:solidFill>
                <a:latin typeface="Corbel"/>
                <a:cs typeface="Corbel"/>
              </a:rPr>
              <a:t> </a:t>
            </a:r>
            <a:r>
              <a:rPr lang="en-US" dirty="0" smtClean="0">
                <a:solidFill>
                  <a:srgbClr val="FFFFFF"/>
                </a:solidFill>
                <a:latin typeface="Corbel"/>
                <a:cs typeface="Corbel"/>
              </a:rPr>
              <a:t>because </a:t>
            </a:r>
            <a:r>
              <a:rPr lang="en-US" dirty="0">
                <a:solidFill>
                  <a:srgbClr val="FFFFFF"/>
                </a:solidFill>
                <a:latin typeface="Corbel"/>
                <a:cs typeface="Corbel"/>
              </a:rPr>
              <a:t>he poured out his soul to </a:t>
            </a:r>
            <a:r>
              <a:rPr lang="en-US" dirty="0" smtClean="0">
                <a:solidFill>
                  <a:srgbClr val="FFFFFF"/>
                </a:solidFill>
                <a:latin typeface="Corbel"/>
                <a:cs typeface="Corbel"/>
              </a:rPr>
              <a:t>death and </a:t>
            </a:r>
            <a:r>
              <a:rPr lang="en-US" dirty="0">
                <a:solidFill>
                  <a:srgbClr val="FFFFFF"/>
                </a:solidFill>
                <a:latin typeface="Corbel"/>
                <a:cs typeface="Corbel"/>
              </a:rPr>
              <a:t>was numbered with the transgressors</a:t>
            </a:r>
            <a:r>
              <a:rPr lang="en-US" dirty="0" smtClean="0">
                <a:solidFill>
                  <a:srgbClr val="FFFFFF"/>
                </a:solidFill>
                <a:latin typeface="Corbel"/>
                <a:cs typeface="Corbel"/>
              </a:rPr>
              <a:t>; yet </a:t>
            </a:r>
            <a:r>
              <a:rPr lang="en-US" dirty="0">
                <a:solidFill>
                  <a:srgbClr val="FFFFFF"/>
                </a:solidFill>
                <a:latin typeface="Corbel"/>
                <a:cs typeface="Corbel"/>
              </a:rPr>
              <a:t>he </a:t>
            </a:r>
            <a:r>
              <a:rPr lang="en-US" dirty="0" smtClean="0">
                <a:solidFill>
                  <a:srgbClr val="FFFFFF"/>
                </a:solidFill>
                <a:latin typeface="Corbel"/>
                <a:cs typeface="Corbel"/>
              </a:rPr>
              <a:t>bore (“to take, take away, carry off, forgive”) </a:t>
            </a:r>
            <a:r>
              <a:rPr lang="en-US" dirty="0">
                <a:solidFill>
                  <a:srgbClr val="FFFFFF"/>
                </a:solidFill>
                <a:latin typeface="Corbel"/>
                <a:cs typeface="Corbel"/>
              </a:rPr>
              <a:t>the sin of many</a:t>
            </a:r>
            <a:r>
              <a:rPr lang="en-US" dirty="0" smtClean="0">
                <a:solidFill>
                  <a:srgbClr val="FFFFFF"/>
                </a:solidFill>
                <a:latin typeface="Corbel"/>
                <a:cs typeface="Corbel"/>
              </a:rPr>
              <a:t>, and </a:t>
            </a:r>
            <a:r>
              <a:rPr lang="en-US" dirty="0">
                <a:solidFill>
                  <a:srgbClr val="FFFFFF"/>
                </a:solidFill>
                <a:latin typeface="Corbel"/>
                <a:cs typeface="Corbel"/>
              </a:rPr>
              <a:t>makes intercession for the transgressors</a:t>
            </a:r>
            <a:r>
              <a:rPr lang="en-US" dirty="0" smtClean="0">
                <a:solidFill>
                  <a:srgbClr val="FFFFFF"/>
                </a:solidFill>
                <a:latin typeface="Corbel"/>
                <a:cs typeface="Corbel"/>
              </a:rPr>
              <a:t>.”</a:t>
            </a:r>
            <a:endParaRPr lang="en-US" dirty="0">
              <a:solidFill>
                <a:srgbClr val="FFFFFF"/>
              </a:solidFill>
              <a:latin typeface="Corbel"/>
              <a:cs typeface="Corbel"/>
            </a:endParaRPr>
          </a:p>
        </p:txBody>
      </p:sp>
    </p:spTree>
    <p:extLst>
      <p:ext uri="{BB962C8B-B14F-4D97-AF65-F5344CB8AC3E}">
        <p14:creationId xmlns:p14="http://schemas.microsoft.com/office/powerpoint/2010/main" val="266635123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fontScale="90000"/>
          </a:bodyPr>
          <a:lstStyle/>
          <a:p>
            <a:r>
              <a:rPr lang="en-US" dirty="0" smtClean="0">
                <a:solidFill>
                  <a:srgbClr val="FFFFFF"/>
                </a:solidFill>
                <a:latin typeface="Corbel"/>
                <a:cs typeface="Corbel"/>
              </a:rPr>
              <a:t>Isaiah 53.12</a:t>
            </a:r>
            <a:br>
              <a:rPr lang="en-US" dirty="0" smtClean="0">
                <a:solidFill>
                  <a:srgbClr val="FFFFFF"/>
                </a:solidFill>
                <a:latin typeface="Corbel"/>
                <a:cs typeface="Corbel"/>
              </a:rPr>
            </a:br>
            <a:r>
              <a:rPr lang="en-US" dirty="0" smtClean="0">
                <a:solidFill>
                  <a:srgbClr val="FFFFFF"/>
                </a:solidFill>
                <a:latin typeface="Corbel"/>
                <a:cs typeface="Corbel"/>
              </a:rPr>
              <a:t>Phil. 2.9-11</a:t>
            </a:r>
            <a:endParaRPr lang="en-US" dirty="0">
              <a:solidFill>
                <a:srgbClr val="FFFFFF"/>
              </a:solidFill>
              <a:latin typeface="Corbel"/>
              <a:cs typeface="Corbel"/>
            </a:endParaRPr>
          </a:p>
        </p:txBody>
      </p:sp>
      <p:sp>
        <p:nvSpPr>
          <p:cNvPr id="3" name="Content Placeholder 2"/>
          <p:cNvSpPr>
            <a:spLocks noGrp="1"/>
          </p:cNvSpPr>
          <p:nvPr>
            <p:ph idx="1"/>
          </p:nvPr>
        </p:nvSpPr>
        <p:spPr>
          <a:xfrm>
            <a:off x="322731" y="2241178"/>
            <a:ext cx="6834094" cy="4093881"/>
          </a:xfrm>
        </p:spPr>
        <p:txBody>
          <a:bodyPr>
            <a:normAutofit/>
          </a:bodyPr>
          <a:lstStyle/>
          <a:p>
            <a:pPr marL="0" indent="0">
              <a:buNone/>
            </a:pPr>
            <a:r>
              <a:rPr lang="en-US" dirty="0" smtClean="0">
                <a:solidFill>
                  <a:srgbClr val="FFFFFF"/>
                </a:solidFill>
                <a:latin typeface="Corbel"/>
                <a:cs typeface="Corbel"/>
              </a:rPr>
              <a:t>“Therefore God has highly exalted him and bestowed on him the name that is above every name, so that at the name of Jesus every knee should bow, in heaven and on earth and under the earth, and every tongue confess that Jesus Christ is Lord, to the glory of God the Father.”</a:t>
            </a:r>
            <a:endParaRPr lang="en-US" dirty="0">
              <a:solidFill>
                <a:srgbClr val="FFFFFF"/>
              </a:solidFill>
              <a:latin typeface="Corbel"/>
              <a:cs typeface="Corbel"/>
            </a:endParaRPr>
          </a:p>
        </p:txBody>
      </p:sp>
    </p:spTree>
    <p:extLst>
      <p:ext uri="{BB962C8B-B14F-4D97-AF65-F5344CB8AC3E}">
        <p14:creationId xmlns:p14="http://schemas.microsoft.com/office/powerpoint/2010/main" val="73472089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fontScale="90000"/>
          </a:bodyPr>
          <a:lstStyle/>
          <a:p>
            <a:r>
              <a:rPr lang="en-US" dirty="0" smtClean="0">
                <a:solidFill>
                  <a:srgbClr val="FFFFFF"/>
                </a:solidFill>
                <a:latin typeface="Corbel"/>
                <a:cs typeface="Corbel"/>
              </a:rPr>
              <a:t>Isaiah 53.12</a:t>
            </a:r>
            <a:br>
              <a:rPr lang="en-US" dirty="0" smtClean="0">
                <a:solidFill>
                  <a:srgbClr val="FFFFFF"/>
                </a:solidFill>
                <a:latin typeface="Corbel"/>
                <a:cs typeface="Corbel"/>
              </a:rPr>
            </a:br>
            <a:r>
              <a:rPr lang="en-US" dirty="0" smtClean="0">
                <a:solidFill>
                  <a:srgbClr val="FFFFFF"/>
                </a:solidFill>
                <a:latin typeface="Corbel"/>
                <a:cs typeface="Corbel"/>
              </a:rPr>
              <a:t>Eph. 1.3</a:t>
            </a:r>
            <a:endParaRPr lang="en-US" dirty="0">
              <a:solidFill>
                <a:srgbClr val="FFFFFF"/>
              </a:solidFill>
              <a:latin typeface="Corbel"/>
              <a:cs typeface="Corbel"/>
            </a:endParaRPr>
          </a:p>
        </p:txBody>
      </p:sp>
      <p:sp>
        <p:nvSpPr>
          <p:cNvPr id="3" name="Content Placeholder 2"/>
          <p:cNvSpPr>
            <a:spLocks noGrp="1"/>
          </p:cNvSpPr>
          <p:nvPr>
            <p:ph idx="1"/>
          </p:nvPr>
        </p:nvSpPr>
        <p:spPr>
          <a:xfrm>
            <a:off x="322731" y="2241178"/>
            <a:ext cx="6834094" cy="4093881"/>
          </a:xfrm>
        </p:spPr>
        <p:txBody>
          <a:bodyPr>
            <a:normAutofit/>
          </a:bodyPr>
          <a:lstStyle/>
          <a:p>
            <a:pPr marL="0" indent="0">
              <a:buNone/>
            </a:pPr>
            <a:r>
              <a:rPr lang="en-US" dirty="0" smtClean="0">
                <a:solidFill>
                  <a:srgbClr val="FFFFFF"/>
                </a:solidFill>
                <a:latin typeface="Corbel"/>
                <a:cs typeface="Corbel"/>
              </a:rPr>
              <a:t>“Blessed be the God and Father of our Lord Jesus Christ, who has blessed us in Christ with every spiritual blessing in the heavenly places…”</a:t>
            </a:r>
            <a:endParaRPr lang="en-US" dirty="0">
              <a:solidFill>
                <a:srgbClr val="FFFFFF"/>
              </a:solidFill>
              <a:latin typeface="Corbel"/>
              <a:cs typeface="Corbel"/>
            </a:endParaRPr>
          </a:p>
        </p:txBody>
      </p:sp>
    </p:spTree>
    <p:extLst>
      <p:ext uri="{BB962C8B-B14F-4D97-AF65-F5344CB8AC3E}">
        <p14:creationId xmlns:p14="http://schemas.microsoft.com/office/powerpoint/2010/main" val="342725634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53.12</a:t>
            </a:r>
            <a:br>
              <a:rPr lang="en-US" dirty="0" smtClean="0">
                <a:solidFill>
                  <a:srgbClr val="FFFFFF"/>
                </a:solidFill>
                <a:latin typeface="Corbel"/>
                <a:cs typeface="Corbel"/>
              </a:rPr>
            </a:br>
            <a:r>
              <a:rPr lang="en-US" dirty="0" smtClean="0">
                <a:solidFill>
                  <a:srgbClr val="FFFFFF"/>
                </a:solidFill>
                <a:latin typeface="Corbel"/>
                <a:cs typeface="Corbel"/>
              </a:rPr>
              <a:t>Luke 23.46</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091764"/>
            <a:ext cx="7207622" cy="4377769"/>
          </a:xfrm>
        </p:spPr>
        <p:txBody>
          <a:bodyPr>
            <a:noAutofit/>
          </a:bodyPr>
          <a:lstStyle/>
          <a:p>
            <a:pPr marL="0" indent="0">
              <a:buNone/>
            </a:pPr>
            <a:endParaRPr lang="en-US" dirty="0" smtClean="0">
              <a:solidFill>
                <a:srgbClr val="FFFFFF"/>
              </a:solidFill>
              <a:latin typeface="Corbel"/>
              <a:cs typeface="Corbel"/>
            </a:endParaRPr>
          </a:p>
          <a:p>
            <a:pPr marL="0" indent="0">
              <a:buNone/>
            </a:pPr>
            <a:r>
              <a:rPr lang="en-US" dirty="0" smtClean="0">
                <a:solidFill>
                  <a:srgbClr val="FFFFFF"/>
                </a:solidFill>
                <a:latin typeface="Corbel"/>
                <a:cs typeface="Corbel"/>
              </a:rPr>
              <a:t>“Then Jesus, calling out with a loud voice, said, ‘Father, into your hands I commit my spirit!’ And having said this he breathed his last.”</a:t>
            </a:r>
            <a:endParaRPr lang="en-US" dirty="0">
              <a:solidFill>
                <a:srgbClr val="FFFFFF"/>
              </a:solidFill>
              <a:latin typeface="Corbel"/>
              <a:cs typeface="Corbel"/>
            </a:endParaRPr>
          </a:p>
        </p:txBody>
      </p:sp>
    </p:spTree>
    <p:extLst>
      <p:ext uri="{BB962C8B-B14F-4D97-AF65-F5344CB8AC3E}">
        <p14:creationId xmlns:p14="http://schemas.microsoft.com/office/powerpoint/2010/main" val="410667091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53.12</a:t>
            </a:r>
            <a:br>
              <a:rPr lang="en-US" dirty="0" smtClean="0">
                <a:solidFill>
                  <a:srgbClr val="FFFFFF"/>
                </a:solidFill>
                <a:latin typeface="Corbel"/>
                <a:cs typeface="Corbel"/>
              </a:rPr>
            </a:br>
            <a:r>
              <a:rPr lang="en-US" dirty="0" smtClean="0">
                <a:solidFill>
                  <a:srgbClr val="FFFFFF"/>
                </a:solidFill>
                <a:latin typeface="Corbel"/>
                <a:cs typeface="Corbel"/>
              </a:rPr>
              <a:t>Luke 22.37</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091764"/>
            <a:ext cx="7207622" cy="4377769"/>
          </a:xfrm>
        </p:spPr>
        <p:txBody>
          <a:bodyPr>
            <a:noAutofit/>
          </a:bodyPr>
          <a:lstStyle/>
          <a:p>
            <a:pPr marL="0" indent="0">
              <a:buNone/>
            </a:pPr>
            <a:r>
              <a:rPr lang="en-US" dirty="0" smtClean="0">
                <a:solidFill>
                  <a:srgbClr val="FFFFFF"/>
                </a:solidFill>
                <a:latin typeface="Corbel"/>
                <a:cs typeface="Corbel"/>
              </a:rPr>
              <a:t>“For I tell you that this Scripture must be fulfilled in me: ‘And he was numbered with the transgressors.’ For what is written about me has its fulfillment.”</a:t>
            </a:r>
            <a:endParaRPr lang="en-US" dirty="0">
              <a:solidFill>
                <a:srgbClr val="FFFFFF"/>
              </a:solidFill>
              <a:latin typeface="Corbel"/>
              <a:cs typeface="Corbel"/>
            </a:endParaRPr>
          </a:p>
        </p:txBody>
      </p:sp>
    </p:spTree>
    <p:extLst>
      <p:ext uri="{BB962C8B-B14F-4D97-AF65-F5344CB8AC3E}">
        <p14:creationId xmlns:p14="http://schemas.microsoft.com/office/powerpoint/2010/main" val="421888270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53.12</a:t>
            </a:r>
            <a:br>
              <a:rPr lang="en-US" dirty="0" smtClean="0">
                <a:solidFill>
                  <a:srgbClr val="FFFFFF"/>
                </a:solidFill>
                <a:latin typeface="Corbel"/>
                <a:cs typeface="Corbel"/>
              </a:rPr>
            </a:br>
            <a:r>
              <a:rPr lang="en-US" dirty="0" smtClean="0">
                <a:solidFill>
                  <a:srgbClr val="FFFFFF"/>
                </a:solidFill>
                <a:latin typeface="Corbel"/>
                <a:cs typeface="Corbel"/>
              </a:rPr>
              <a:t>Heb. 9.28</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091764"/>
            <a:ext cx="7207622" cy="4377769"/>
          </a:xfrm>
        </p:spPr>
        <p:txBody>
          <a:bodyPr>
            <a:noAutofit/>
          </a:bodyPr>
          <a:lstStyle/>
          <a:p>
            <a:pPr marL="0" indent="0">
              <a:buNone/>
            </a:pPr>
            <a:r>
              <a:rPr lang="en-US" dirty="0" smtClean="0">
                <a:solidFill>
                  <a:srgbClr val="FFFFFF"/>
                </a:solidFill>
                <a:latin typeface="Corbel"/>
                <a:cs typeface="Corbel"/>
              </a:rPr>
              <a:t>“…so Christ, having been offered once to bear the sins of many, will appear a second time, not to deal with sin but to save those who are eagerly waiting for him.”</a:t>
            </a:r>
            <a:endParaRPr lang="en-US" dirty="0">
              <a:solidFill>
                <a:srgbClr val="FFFFFF"/>
              </a:solidFill>
              <a:latin typeface="Corbel"/>
              <a:cs typeface="Corbel"/>
            </a:endParaRPr>
          </a:p>
        </p:txBody>
      </p:sp>
    </p:spTree>
    <p:extLst>
      <p:ext uri="{BB962C8B-B14F-4D97-AF65-F5344CB8AC3E}">
        <p14:creationId xmlns:p14="http://schemas.microsoft.com/office/powerpoint/2010/main" val="21803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53.2</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136587"/>
            <a:ext cx="7207624" cy="3989575"/>
          </a:xfrm>
        </p:spPr>
        <p:txBody>
          <a:bodyPr/>
          <a:lstStyle/>
          <a:p>
            <a:pPr marL="0" indent="0">
              <a:buNone/>
            </a:pPr>
            <a:r>
              <a:rPr lang="en-US" dirty="0" smtClean="0">
                <a:solidFill>
                  <a:schemeClr val="bg1"/>
                </a:solidFill>
                <a:latin typeface="Corbel"/>
                <a:cs typeface="Corbel"/>
              </a:rPr>
              <a:t>“For he grew up before him like a young plant, and like a root out of dry ground; he had no form or majesty that we should look at him, and no beauty that we should desire him.”</a:t>
            </a:r>
            <a:endParaRPr lang="en-US" dirty="0">
              <a:solidFill>
                <a:schemeClr val="bg1"/>
              </a:solidFill>
              <a:latin typeface="Corbel"/>
              <a:cs typeface="Corbel"/>
            </a:endParaRPr>
          </a:p>
        </p:txBody>
      </p:sp>
    </p:spTree>
    <p:extLst>
      <p:ext uri="{BB962C8B-B14F-4D97-AF65-F5344CB8AC3E}">
        <p14:creationId xmlns:p14="http://schemas.microsoft.com/office/powerpoint/2010/main" val="421287051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53.12</a:t>
            </a:r>
            <a:br>
              <a:rPr lang="en-US" dirty="0" smtClean="0">
                <a:solidFill>
                  <a:srgbClr val="FFFFFF"/>
                </a:solidFill>
                <a:latin typeface="Corbel"/>
                <a:cs typeface="Corbel"/>
              </a:rPr>
            </a:br>
            <a:r>
              <a:rPr lang="en-US" dirty="0" smtClean="0">
                <a:solidFill>
                  <a:srgbClr val="FFFFFF"/>
                </a:solidFill>
                <a:latin typeface="Corbel"/>
                <a:cs typeface="Corbel"/>
              </a:rPr>
              <a:t>Luke 23.34</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2091764"/>
            <a:ext cx="7207622" cy="4377769"/>
          </a:xfrm>
        </p:spPr>
        <p:txBody>
          <a:bodyPr>
            <a:noAutofit/>
          </a:bodyPr>
          <a:lstStyle/>
          <a:p>
            <a:pPr marL="0" indent="0">
              <a:buNone/>
            </a:pPr>
            <a:r>
              <a:rPr lang="en-US" dirty="0" smtClean="0">
                <a:solidFill>
                  <a:srgbClr val="FFFFFF"/>
                </a:solidFill>
                <a:latin typeface="Corbel"/>
                <a:cs typeface="Corbel"/>
              </a:rPr>
              <a:t>“And Jesus said, ‘Father, forgive them, for they know not what they do.’…”</a:t>
            </a:r>
          </a:p>
          <a:p>
            <a:pPr marL="0" indent="0">
              <a:buNone/>
            </a:pPr>
            <a:endParaRPr lang="en-US" dirty="0">
              <a:solidFill>
                <a:srgbClr val="FFFFFF"/>
              </a:solidFill>
              <a:latin typeface="Corbel"/>
              <a:cs typeface="Corbel"/>
            </a:endParaRPr>
          </a:p>
          <a:p>
            <a:pPr marL="0" indent="0">
              <a:buNone/>
            </a:pPr>
            <a:r>
              <a:rPr lang="en-US" dirty="0" smtClean="0">
                <a:solidFill>
                  <a:srgbClr val="FFFFFF"/>
                </a:solidFill>
                <a:latin typeface="Corbel"/>
                <a:cs typeface="Corbel"/>
              </a:rPr>
              <a:t>Jesus EMOTIONALLY forgave on the cross; God LEGALLY forgave on Pentecost!</a:t>
            </a:r>
            <a:endParaRPr lang="en-US" dirty="0">
              <a:solidFill>
                <a:srgbClr val="FFFFFF"/>
              </a:solidFill>
              <a:latin typeface="Corbel"/>
              <a:cs typeface="Corbel"/>
            </a:endParaRPr>
          </a:p>
        </p:txBody>
      </p:sp>
    </p:spTree>
    <p:extLst>
      <p:ext uri="{BB962C8B-B14F-4D97-AF65-F5344CB8AC3E}">
        <p14:creationId xmlns:p14="http://schemas.microsoft.com/office/powerpoint/2010/main" val="4283035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319" y="418350"/>
            <a:ext cx="6624916" cy="6290238"/>
          </a:xfrm>
        </p:spPr>
        <p:txBody>
          <a:bodyPr>
            <a:noAutofit/>
          </a:bodyPr>
          <a:lstStyle/>
          <a:p>
            <a:pPr marL="0" indent="0">
              <a:buNone/>
            </a:pPr>
            <a:r>
              <a:rPr lang="en-US" sz="2800" dirty="0" smtClean="0">
                <a:solidFill>
                  <a:srgbClr val="FFFFFF"/>
                </a:solidFill>
                <a:latin typeface="Corbel"/>
                <a:cs typeface="Corbel"/>
              </a:rPr>
              <a:t>“…and the Lord has laid on him the iniquity of us all.” v6</a:t>
            </a:r>
          </a:p>
          <a:p>
            <a:pPr marL="0" indent="0">
              <a:buNone/>
            </a:pPr>
            <a:endParaRPr lang="en-US" sz="2800" dirty="0">
              <a:solidFill>
                <a:srgbClr val="FFFFFF"/>
              </a:solidFill>
              <a:latin typeface="Corbel"/>
              <a:cs typeface="Corbel"/>
            </a:endParaRPr>
          </a:p>
          <a:p>
            <a:pPr marL="0" indent="0">
              <a:buNone/>
            </a:pPr>
            <a:r>
              <a:rPr lang="en-US" sz="2800" dirty="0" smtClean="0">
                <a:solidFill>
                  <a:srgbClr val="FFFFFF"/>
                </a:solidFill>
                <a:latin typeface="Corbel"/>
                <a:cs typeface="Corbel"/>
              </a:rPr>
              <a:t>“…when his soul makes an offering for guilt,…” v10</a:t>
            </a:r>
          </a:p>
          <a:p>
            <a:pPr marL="0" indent="0">
              <a:buNone/>
            </a:pPr>
            <a:endParaRPr lang="en-US" sz="2800" dirty="0">
              <a:solidFill>
                <a:srgbClr val="FFFFFF"/>
              </a:solidFill>
              <a:latin typeface="Corbel"/>
              <a:cs typeface="Corbel"/>
            </a:endParaRPr>
          </a:p>
          <a:p>
            <a:pPr marL="0" indent="0">
              <a:buNone/>
            </a:pPr>
            <a:r>
              <a:rPr lang="en-US" sz="2800" dirty="0" smtClean="0">
                <a:solidFill>
                  <a:srgbClr val="FFFFFF"/>
                </a:solidFill>
                <a:latin typeface="Corbel"/>
                <a:cs typeface="Corbel"/>
              </a:rPr>
              <a:t>“…yet he bore the sin of many, and makes intercession for the transgressors…” v12</a:t>
            </a:r>
          </a:p>
          <a:p>
            <a:pPr marL="0" indent="0">
              <a:buNone/>
            </a:pPr>
            <a:endParaRPr lang="en-US" sz="2800" dirty="0">
              <a:solidFill>
                <a:srgbClr val="FFFFFF"/>
              </a:solidFill>
              <a:latin typeface="Corbel"/>
              <a:cs typeface="Corbel"/>
            </a:endParaRPr>
          </a:p>
          <a:p>
            <a:pPr marL="0" indent="0">
              <a:buNone/>
            </a:pPr>
            <a:r>
              <a:rPr lang="en-US" sz="2800" dirty="0" smtClean="0">
                <a:solidFill>
                  <a:srgbClr val="FFFFFF"/>
                </a:solidFill>
                <a:latin typeface="Corbel"/>
                <a:cs typeface="Corbel"/>
              </a:rPr>
              <a:t>For Jesus to take the iniquity of us all was to OFFER Himself up for sin to remove sin PROVISIONALLY and remove ACTUALLY when conditions are met.</a:t>
            </a:r>
            <a:endParaRPr lang="en-US" sz="2800" dirty="0">
              <a:solidFill>
                <a:srgbClr val="FFFFFF"/>
              </a:solidFill>
              <a:latin typeface="Corbel"/>
              <a:cs typeface="Corbel"/>
            </a:endParaRPr>
          </a:p>
        </p:txBody>
      </p:sp>
    </p:spTree>
    <p:extLst>
      <p:ext uri="{BB962C8B-B14F-4D97-AF65-F5344CB8AC3E}">
        <p14:creationId xmlns:p14="http://schemas.microsoft.com/office/powerpoint/2010/main" val="2279319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57156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91624" cy="1143000"/>
          </a:xfrm>
        </p:spPr>
        <p:txBody>
          <a:bodyPr/>
          <a:lstStyle/>
          <a:p>
            <a:r>
              <a:rPr lang="en-US" dirty="0" smtClean="0">
                <a:solidFill>
                  <a:srgbClr val="FFFFFF"/>
                </a:solidFill>
                <a:latin typeface="Corbel"/>
                <a:cs typeface="Corbel"/>
              </a:rPr>
              <a:t>God’s Plan For Salvation</a:t>
            </a:r>
            <a:endParaRPr lang="en-US" dirty="0">
              <a:solidFill>
                <a:srgbClr val="FFFFFF"/>
              </a:solidFill>
              <a:latin typeface="Corbel"/>
              <a:cs typeface="Corbe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rgbClr val="FFFFFF"/>
                </a:solidFill>
                <a:latin typeface="Corbel"/>
                <a:cs typeface="Corbel"/>
              </a:rPr>
              <a:t>Hear the Word, Acts 8.35</a:t>
            </a:r>
          </a:p>
          <a:p>
            <a:pPr marL="0" indent="0">
              <a:buNone/>
            </a:pPr>
            <a:r>
              <a:rPr lang="en-US" sz="4000" dirty="0" smtClean="0">
                <a:solidFill>
                  <a:srgbClr val="FFFFFF"/>
                </a:solidFill>
                <a:latin typeface="Corbel"/>
                <a:cs typeface="Corbel"/>
              </a:rPr>
              <a:t>Believe In Jesus, Acts 8.37</a:t>
            </a:r>
          </a:p>
          <a:p>
            <a:pPr marL="0" indent="0">
              <a:buNone/>
            </a:pPr>
            <a:r>
              <a:rPr lang="en-US" sz="4000" dirty="0" smtClean="0">
                <a:solidFill>
                  <a:srgbClr val="FFFFFF"/>
                </a:solidFill>
                <a:latin typeface="Corbel"/>
                <a:cs typeface="Corbel"/>
              </a:rPr>
              <a:t>Repent Of Sins, Acts 17.30</a:t>
            </a:r>
          </a:p>
          <a:p>
            <a:pPr marL="0" indent="0">
              <a:buNone/>
            </a:pPr>
            <a:r>
              <a:rPr lang="en-US" sz="4000" dirty="0" smtClean="0">
                <a:solidFill>
                  <a:srgbClr val="FFFFFF"/>
                </a:solidFill>
                <a:latin typeface="Corbel"/>
                <a:cs typeface="Corbel"/>
              </a:rPr>
              <a:t>Confess Faith In Christ, Acts 8.37</a:t>
            </a:r>
          </a:p>
          <a:p>
            <a:pPr marL="0" indent="0">
              <a:buNone/>
            </a:pPr>
            <a:r>
              <a:rPr lang="en-US" sz="4000" dirty="0" smtClean="0">
                <a:solidFill>
                  <a:srgbClr val="FFFFFF"/>
                </a:solidFill>
                <a:latin typeface="Corbel"/>
                <a:cs typeface="Corbel"/>
              </a:rPr>
              <a:t>Be Baptized, Acts 8.38</a:t>
            </a:r>
          </a:p>
          <a:p>
            <a:pPr marL="0" indent="0">
              <a:buNone/>
            </a:pPr>
            <a:r>
              <a:rPr lang="en-US" sz="4000" dirty="0" smtClean="0">
                <a:solidFill>
                  <a:srgbClr val="FFFFFF"/>
                </a:solidFill>
                <a:latin typeface="Corbel"/>
                <a:cs typeface="Corbel"/>
              </a:rPr>
              <a:t>Remain faithful, Acts 8.22</a:t>
            </a:r>
            <a:endParaRPr lang="en-US" sz="4000" dirty="0">
              <a:solidFill>
                <a:srgbClr val="FFFFFF"/>
              </a:solidFill>
              <a:latin typeface="Corbel"/>
              <a:cs typeface="Corbel"/>
            </a:endParaRPr>
          </a:p>
        </p:txBody>
      </p:sp>
    </p:spTree>
    <p:extLst>
      <p:ext uri="{BB962C8B-B14F-4D97-AF65-F5344CB8AC3E}">
        <p14:creationId xmlns:p14="http://schemas.microsoft.com/office/powerpoint/2010/main" val="39405209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36447" cy="1143000"/>
          </a:xfrm>
        </p:spPr>
        <p:txBody>
          <a:bodyPr>
            <a:normAutofit/>
          </a:bodyPr>
          <a:lstStyle/>
          <a:p>
            <a:r>
              <a:rPr lang="en-US" dirty="0" smtClean="0">
                <a:solidFill>
                  <a:srgbClr val="FFFFFF"/>
                </a:solidFill>
                <a:latin typeface="Corbel"/>
                <a:cs typeface="Corbel"/>
              </a:rPr>
              <a:t>Isaiah 53.3</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136587"/>
            <a:ext cx="7207624" cy="3989575"/>
          </a:xfrm>
        </p:spPr>
        <p:txBody>
          <a:bodyPr>
            <a:normAutofit/>
          </a:bodyPr>
          <a:lstStyle/>
          <a:p>
            <a:pPr marL="0" indent="0">
              <a:buNone/>
            </a:pPr>
            <a:r>
              <a:rPr lang="en-US" dirty="0" smtClean="0">
                <a:solidFill>
                  <a:schemeClr val="bg1"/>
                </a:solidFill>
                <a:latin typeface="Corbel"/>
                <a:cs typeface="Corbel"/>
              </a:rPr>
              <a:t>“He was despised and rejected by men; a man of sorrows, and acquainted with grief; and as one from whom men hide their faces he was despised, and we esteemed him not.”</a:t>
            </a:r>
            <a:endParaRPr lang="en-US" dirty="0">
              <a:solidFill>
                <a:schemeClr val="bg1"/>
              </a:solidFill>
              <a:latin typeface="Corbel"/>
              <a:cs typeface="Corbel"/>
            </a:endParaRPr>
          </a:p>
        </p:txBody>
      </p:sp>
    </p:spTree>
    <p:extLst>
      <p:ext uri="{BB962C8B-B14F-4D97-AF65-F5344CB8AC3E}">
        <p14:creationId xmlns:p14="http://schemas.microsoft.com/office/powerpoint/2010/main" val="9664091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66329" cy="1143000"/>
          </a:xfrm>
        </p:spPr>
        <p:txBody>
          <a:bodyPr>
            <a:normAutofit fontScale="90000"/>
          </a:bodyPr>
          <a:lstStyle/>
          <a:p>
            <a:r>
              <a:rPr lang="en-US" dirty="0" smtClean="0">
                <a:solidFill>
                  <a:srgbClr val="FFFFFF"/>
                </a:solidFill>
                <a:latin typeface="Corbel"/>
                <a:cs typeface="Corbel"/>
              </a:rPr>
              <a:t>Isaiah 53.3</a:t>
            </a:r>
            <a:br>
              <a:rPr lang="en-US" dirty="0" smtClean="0">
                <a:solidFill>
                  <a:srgbClr val="FFFFFF"/>
                </a:solidFill>
                <a:latin typeface="Corbel"/>
                <a:cs typeface="Corbel"/>
              </a:rPr>
            </a:br>
            <a:r>
              <a:rPr lang="en-US" dirty="0" smtClean="0">
                <a:solidFill>
                  <a:srgbClr val="FFFFFF"/>
                </a:solidFill>
                <a:latin typeface="Corbel"/>
                <a:cs typeface="Corbel"/>
              </a:rPr>
              <a:t>John 1.10-12</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076824"/>
            <a:ext cx="7192682" cy="3944751"/>
          </a:xfrm>
        </p:spPr>
        <p:txBody>
          <a:bodyPr>
            <a:normAutofit/>
          </a:bodyPr>
          <a:lstStyle/>
          <a:p>
            <a:pPr marL="0" indent="0">
              <a:buNone/>
            </a:pPr>
            <a:r>
              <a:rPr lang="en-US" dirty="0" smtClean="0">
                <a:solidFill>
                  <a:schemeClr val="bg1"/>
                </a:solidFill>
                <a:latin typeface="Corbel"/>
                <a:cs typeface="Corbel"/>
              </a:rPr>
              <a:t>“He was in the world, and the world was made through him, yet the world did not know him. He came to his own, and his own people did not receive him. But to all who did receive him, who believed in his name, he gave the right to become children of God…”</a:t>
            </a:r>
            <a:endParaRPr lang="en-US" dirty="0">
              <a:solidFill>
                <a:schemeClr val="bg1"/>
              </a:solidFill>
              <a:latin typeface="Corbel"/>
              <a:cs typeface="Corbel"/>
            </a:endParaRPr>
          </a:p>
        </p:txBody>
      </p:sp>
    </p:spTree>
    <p:extLst>
      <p:ext uri="{BB962C8B-B14F-4D97-AF65-F5344CB8AC3E}">
        <p14:creationId xmlns:p14="http://schemas.microsoft.com/office/powerpoint/2010/main" val="2691890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21506" cy="1143000"/>
          </a:xfrm>
        </p:spPr>
        <p:txBody>
          <a:bodyPr>
            <a:normAutofit fontScale="90000"/>
          </a:bodyPr>
          <a:lstStyle/>
          <a:p>
            <a:r>
              <a:rPr lang="en-US" dirty="0" smtClean="0">
                <a:solidFill>
                  <a:srgbClr val="FFFFFF"/>
                </a:solidFill>
                <a:latin typeface="Corbel"/>
                <a:cs typeface="Corbel"/>
              </a:rPr>
              <a:t>Isaiah 53.3</a:t>
            </a:r>
            <a:br>
              <a:rPr lang="en-US" dirty="0" smtClean="0">
                <a:solidFill>
                  <a:srgbClr val="FFFFFF"/>
                </a:solidFill>
                <a:latin typeface="Corbel"/>
                <a:cs typeface="Corbel"/>
              </a:rPr>
            </a:br>
            <a:r>
              <a:rPr lang="en-US" dirty="0" smtClean="0">
                <a:solidFill>
                  <a:srgbClr val="FFFFFF"/>
                </a:solidFill>
                <a:latin typeface="Corbel"/>
                <a:cs typeface="Corbel"/>
              </a:rPr>
              <a:t>John 6.66-68</a:t>
            </a:r>
            <a:endParaRPr lang="en-US" dirty="0">
              <a:solidFill>
                <a:srgbClr val="FFFFFF"/>
              </a:solidFill>
              <a:latin typeface="Corbel"/>
              <a:cs typeface="Corbel"/>
            </a:endParaRPr>
          </a:p>
        </p:txBody>
      </p:sp>
      <p:sp>
        <p:nvSpPr>
          <p:cNvPr id="3" name="Content Placeholder 2"/>
          <p:cNvSpPr>
            <a:spLocks noGrp="1"/>
          </p:cNvSpPr>
          <p:nvPr>
            <p:ph idx="1"/>
          </p:nvPr>
        </p:nvSpPr>
        <p:spPr>
          <a:xfrm>
            <a:off x="457200" y="2286000"/>
            <a:ext cx="7192682" cy="3735575"/>
          </a:xfrm>
        </p:spPr>
        <p:txBody>
          <a:bodyPr>
            <a:normAutofit/>
          </a:bodyPr>
          <a:lstStyle/>
          <a:p>
            <a:pPr marL="0" indent="0">
              <a:buNone/>
            </a:pPr>
            <a:r>
              <a:rPr lang="en-US" dirty="0" smtClean="0">
                <a:solidFill>
                  <a:schemeClr val="bg1"/>
                </a:solidFill>
                <a:latin typeface="Corbel"/>
                <a:cs typeface="Corbel"/>
              </a:rPr>
              <a:t>“After this many of his disciples turned back and no longer walked with him. So Jesus said to the Twelve, “Do you want to go away as well?” Simon Peter answered him, “Lord, to whom shall we go? You have the words of eternal life…’”</a:t>
            </a:r>
            <a:endParaRPr lang="en-US" dirty="0">
              <a:solidFill>
                <a:schemeClr val="bg1"/>
              </a:solidFill>
              <a:latin typeface="Corbel"/>
              <a:cs typeface="Corbel"/>
            </a:endParaRPr>
          </a:p>
        </p:txBody>
      </p:sp>
    </p:spTree>
    <p:extLst>
      <p:ext uri="{BB962C8B-B14F-4D97-AF65-F5344CB8AC3E}">
        <p14:creationId xmlns:p14="http://schemas.microsoft.com/office/powerpoint/2010/main" val="33629822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51388" cy="1143000"/>
          </a:xfrm>
        </p:spPr>
        <p:txBody>
          <a:bodyPr>
            <a:normAutofit fontScale="90000"/>
          </a:bodyPr>
          <a:lstStyle/>
          <a:p>
            <a:r>
              <a:rPr lang="en-US" dirty="0" smtClean="0">
                <a:solidFill>
                  <a:srgbClr val="FFFFFF"/>
                </a:solidFill>
                <a:latin typeface="Corbel"/>
                <a:cs typeface="Corbel"/>
              </a:rPr>
              <a:t>Isaiah 53.3</a:t>
            </a:r>
            <a:br>
              <a:rPr lang="en-US" dirty="0" smtClean="0">
                <a:solidFill>
                  <a:srgbClr val="FFFFFF"/>
                </a:solidFill>
                <a:latin typeface="Corbel"/>
                <a:cs typeface="Corbel"/>
              </a:rPr>
            </a:br>
            <a:r>
              <a:rPr lang="en-US" dirty="0" smtClean="0">
                <a:solidFill>
                  <a:srgbClr val="FFFFFF"/>
                </a:solidFill>
                <a:latin typeface="Corbel"/>
                <a:cs typeface="Corbel"/>
              </a:rPr>
              <a:t>Luke 13.3, 5; </a:t>
            </a:r>
            <a:r>
              <a:rPr lang="en-US" dirty="0" smtClean="0">
                <a:solidFill>
                  <a:srgbClr val="FFFFFF"/>
                </a:solidFill>
                <a:latin typeface="Corbel"/>
                <a:cs typeface="Corbel"/>
              </a:rPr>
              <a:t>19.41-44</a:t>
            </a:r>
            <a:endParaRPr lang="en-US" dirty="0">
              <a:solidFill>
                <a:srgbClr val="FFFFFF"/>
              </a:solidFill>
              <a:latin typeface="Corbel"/>
              <a:cs typeface="Corbel"/>
            </a:endParaRPr>
          </a:p>
        </p:txBody>
      </p:sp>
      <p:sp>
        <p:nvSpPr>
          <p:cNvPr id="3" name="Content Placeholder 2"/>
          <p:cNvSpPr>
            <a:spLocks noGrp="1"/>
          </p:cNvSpPr>
          <p:nvPr>
            <p:ph idx="1"/>
          </p:nvPr>
        </p:nvSpPr>
        <p:spPr>
          <a:xfrm>
            <a:off x="173319" y="1942352"/>
            <a:ext cx="7147859" cy="4332941"/>
          </a:xfrm>
        </p:spPr>
        <p:txBody>
          <a:bodyPr>
            <a:normAutofit fontScale="85000" lnSpcReduction="10000"/>
          </a:bodyPr>
          <a:lstStyle/>
          <a:p>
            <a:pPr marL="0" indent="0">
              <a:buNone/>
            </a:pPr>
            <a:r>
              <a:rPr lang="en-US" dirty="0" smtClean="0">
                <a:solidFill>
                  <a:srgbClr val="FFFFFF"/>
                </a:solidFill>
                <a:latin typeface="Corbel"/>
                <a:cs typeface="Corbel"/>
              </a:rPr>
              <a:t>“</a:t>
            </a:r>
            <a:r>
              <a:rPr lang="en-US" dirty="0">
                <a:solidFill>
                  <a:srgbClr val="FFFFFF"/>
                </a:solidFill>
                <a:latin typeface="Corbel"/>
                <a:cs typeface="Corbel"/>
              </a:rPr>
              <a:t>And when he drew near and saw the city, he wept over it, </a:t>
            </a:r>
            <a:r>
              <a:rPr lang="en-US" dirty="0" smtClean="0">
                <a:solidFill>
                  <a:srgbClr val="FFFFFF"/>
                </a:solidFill>
                <a:latin typeface="Corbel"/>
                <a:cs typeface="Corbel"/>
              </a:rPr>
              <a:t>saying</a:t>
            </a:r>
            <a:r>
              <a:rPr lang="en-US" dirty="0">
                <a:solidFill>
                  <a:srgbClr val="FFFFFF"/>
                </a:solidFill>
                <a:latin typeface="Corbel"/>
                <a:cs typeface="Corbel"/>
              </a:rPr>
              <a:t>, “Would that you, even you, had known on this day the things that make for peace! But now they are hidden from your </a:t>
            </a:r>
            <a:r>
              <a:rPr lang="en-US" dirty="0" smtClean="0">
                <a:solidFill>
                  <a:srgbClr val="FFFFFF"/>
                </a:solidFill>
                <a:latin typeface="Corbel"/>
                <a:cs typeface="Corbel"/>
              </a:rPr>
              <a:t>eyes. For </a:t>
            </a:r>
            <a:r>
              <a:rPr lang="en-US" dirty="0">
                <a:solidFill>
                  <a:srgbClr val="FFFFFF"/>
                </a:solidFill>
                <a:latin typeface="Corbel"/>
                <a:cs typeface="Corbel"/>
              </a:rPr>
              <a:t>the days will come upon you, when your enemies will set up a barricade around you and surround you and hem you in on every side </a:t>
            </a:r>
            <a:r>
              <a:rPr lang="en-US" dirty="0" smtClean="0">
                <a:solidFill>
                  <a:srgbClr val="FFFFFF"/>
                </a:solidFill>
                <a:latin typeface="Corbel"/>
                <a:cs typeface="Corbel"/>
              </a:rPr>
              <a:t>and </a:t>
            </a:r>
            <a:r>
              <a:rPr lang="en-US" dirty="0">
                <a:solidFill>
                  <a:srgbClr val="FFFFFF"/>
                </a:solidFill>
                <a:latin typeface="Corbel"/>
                <a:cs typeface="Corbel"/>
              </a:rPr>
              <a:t>tear you down to the ground, you and your children within you. And they will not leave one stone upon another in you, because you did not know the time of your visitation.”</a:t>
            </a:r>
          </a:p>
        </p:txBody>
      </p:sp>
    </p:spTree>
    <p:extLst>
      <p:ext uri="{BB962C8B-B14F-4D97-AF65-F5344CB8AC3E}">
        <p14:creationId xmlns:p14="http://schemas.microsoft.com/office/powerpoint/2010/main" val="20381386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827</TotalTime>
  <Words>2811</Words>
  <Application>Microsoft Macintosh PowerPoint</Application>
  <PresentationFormat>On-screen Show (4:3)</PresentationFormat>
  <Paragraphs>167</Paragraphs>
  <Slides>53</Slides>
  <Notes>1</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Office Theme</vt:lpstr>
      <vt:lpstr>1_Office Theme</vt:lpstr>
      <vt:lpstr>PowerPoint Presentation</vt:lpstr>
      <vt:lpstr>PowerPoint Presentation</vt:lpstr>
      <vt:lpstr>Isaiah 53.1</vt:lpstr>
      <vt:lpstr>Isaiah 53.1 John 12.37-38</vt:lpstr>
      <vt:lpstr>Isaiah 53.2</vt:lpstr>
      <vt:lpstr>Isaiah 53.3</vt:lpstr>
      <vt:lpstr>Isaiah 53.3 John 1.10-12</vt:lpstr>
      <vt:lpstr>Isaiah 53.3 John 6.66-68</vt:lpstr>
      <vt:lpstr>Isaiah 53.3 Luke 13.3, 5; 19.41-44</vt:lpstr>
      <vt:lpstr>Isaiah 53.4</vt:lpstr>
      <vt:lpstr>Isaiah 53.4 Matt. 8.16-17</vt:lpstr>
      <vt:lpstr>Isaiah 53.4 Matt. 26.67; 27.30</vt:lpstr>
      <vt:lpstr>“stricken, smitten by God, and afflicted”</vt:lpstr>
      <vt:lpstr>“…we esteemed him stricken, smitten by God…”</vt:lpstr>
      <vt:lpstr>Who Afflicted Job?</vt:lpstr>
      <vt:lpstr>Who Afflicted Job?</vt:lpstr>
      <vt:lpstr>Isaiah 53.5</vt:lpstr>
      <vt:lpstr>Isaiah 53.5 Matt. 27.26</vt:lpstr>
      <vt:lpstr>Isaiah 53.5 1 Peter 2.24</vt:lpstr>
      <vt:lpstr>Inspired Commentary</vt:lpstr>
      <vt:lpstr>Isaiah 53.6</vt:lpstr>
      <vt:lpstr>Isaiah 53.6 Matt. 9.36</vt:lpstr>
      <vt:lpstr>Isaiah 53.6 1 Peter 2.25</vt:lpstr>
      <vt:lpstr>Isaiah 53.6 Ecc. 7.29</vt:lpstr>
      <vt:lpstr>Laid On Him?</vt:lpstr>
      <vt:lpstr>Isaiah 53.7</vt:lpstr>
      <vt:lpstr>Isaiah 53.7 John 1.29</vt:lpstr>
      <vt:lpstr>Isaiah 53.7 Matt. 27.27-31</vt:lpstr>
      <vt:lpstr>Isaiah 53.7 Matthew 27.12-14</vt:lpstr>
      <vt:lpstr>Isaiah 53.7 1 Peter 2.23</vt:lpstr>
      <vt:lpstr>Isaiah 53.8</vt:lpstr>
      <vt:lpstr>Isaiah 53.9</vt:lpstr>
      <vt:lpstr>Isaiah 53.9 Matt. 27.38</vt:lpstr>
      <vt:lpstr>Isaiah 53.9 Matt. 27.57-60</vt:lpstr>
      <vt:lpstr>Isaiah 53.9 1 Peter 2.22</vt:lpstr>
      <vt:lpstr>Isaiah 53.10</vt:lpstr>
      <vt:lpstr>Isaiah 53.10 Luke 22.39-44</vt:lpstr>
      <vt:lpstr>Isaiah 53.10 Mark 10.35-40</vt:lpstr>
      <vt:lpstr>Isaiah 53.10 John 12.27-28</vt:lpstr>
      <vt:lpstr>Isaiah 53.10 Rom. 6.9</vt:lpstr>
      <vt:lpstr>Isaiah 53.11</vt:lpstr>
      <vt:lpstr>Isaiah 53.11 John 12.27-28</vt:lpstr>
      <vt:lpstr>Isaiah 53.11</vt:lpstr>
      <vt:lpstr>Isaiah 53.12</vt:lpstr>
      <vt:lpstr>Isaiah 53.12 Phil. 2.9-11</vt:lpstr>
      <vt:lpstr>Isaiah 53.12 Eph. 1.3</vt:lpstr>
      <vt:lpstr>Isaiah 53.12 Luke 23.46</vt:lpstr>
      <vt:lpstr>Isaiah 53.12 Luke 22.37</vt:lpstr>
      <vt:lpstr>Isaiah 53.12 Heb. 9.28</vt:lpstr>
      <vt:lpstr>Isaiah 53.12 Luke 23.34</vt:lpstr>
      <vt:lpstr>PowerPoint Presentation</vt:lpstr>
      <vt:lpstr>PowerPoint Presentation</vt:lpstr>
      <vt:lpstr>God’s Plan For Salvation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160</cp:revision>
  <dcterms:created xsi:type="dcterms:W3CDTF">2014-12-28T00:14:41Z</dcterms:created>
  <dcterms:modified xsi:type="dcterms:W3CDTF">2014-12-28T14:02:41Z</dcterms:modified>
</cp:coreProperties>
</file>