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73" r:id="rId2"/>
    <p:sldId id="256" r:id="rId3"/>
    <p:sldId id="258" r:id="rId4"/>
    <p:sldId id="259" r:id="rId5"/>
    <p:sldId id="261" r:id="rId6"/>
    <p:sldId id="263" r:id="rId7"/>
    <p:sldId id="265" r:id="rId8"/>
    <p:sldId id="267" r:id="rId9"/>
    <p:sldId id="275" r:id="rId10"/>
    <p:sldId id="269" r:id="rId11"/>
    <p:sldId id="270" r:id="rId12"/>
    <p:sldId id="271"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2" autoAdjust="0"/>
    <p:restoredTop sz="88283" autoAdjust="0"/>
  </p:normalViewPr>
  <p:slideViewPr>
    <p:cSldViewPr snapToGrid="0" snapToObjects="1">
      <p:cViewPr varScale="1">
        <p:scale>
          <a:sx n="87" d="100"/>
          <a:sy n="87" d="100"/>
        </p:scale>
        <p:origin x="-8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2358FC-90E9-5A43-B225-B359161BE83F}" type="datetimeFigureOut">
              <a:rPr lang="en-US" smtClean="0"/>
              <a:t>11/16/14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0F76FB-287A-A549-9110-FCA409C7FC2A}" type="slidenum">
              <a:rPr lang="en-US" smtClean="0"/>
              <a:t>‹#›</a:t>
            </a:fld>
            <a:endParaRPr lang="en-US"/>
          </a:p>
        </p:txBody>
      </p:sp>
    </p:spTree>
    <p:extLst>
      <p:ext uri="{BB962C8B-B14F-4D97-AF65-F5344CB8AC3E}">
        <p14:creationId xmlns:p14="http://schemas.microsoft.com/office/powerpoint/2010/main" val="13837639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0E958-A4AA-F54A-9724-E629445C3CFC}" type="datetimeFigureOut">
              <a:rPr lang="en-US" smtClean="0"/>
              <a:t>11/16/14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9FE3E-419E-214D-B82C-E0B11E8A8903}" type="slidenum">
              <a:rPr lang="en-US" smtClean="0"/>
              <a:t>‹#›</a:t>
            </a:fld>
            <a:endParaRPr lang="en-US"/>
          </a:p>
        </p:txBody>
      </p:sp>
    </p:spTree>
    <p:extLst>
      <p:ext uri="{BB962C8B-B14F-4D97-AF65-F5344CB8AC3E}">
        <p14:creationId xmlns:p14="http://schemas.microsoft.com/office/powerpoint/2010/main" val="20531172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2</a:t>
            </a:fld>
            <a:endParaRPr lang="en-US"/>
          </a:p>
        </p:txBody>
      </p:sp>
    </p:spTree>
    <p:extLst>
      <p:ext uri="{BB962C8B-B14F-4D97-AF65-F5344CB8AC3E}">
        <p14:creationId xmlns:p14="http://schemas.microsoft.com/office/powerpoint/2010/main" val="3334475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11</a:t>
            </a:fld>
            <a:endParaRPr lang="en-US"/>
          </a:p>
        </p:txBody>
      </p:sp>
    </p:spTree>
    <p:extLst>
      <p:ext uri="{BB962C8B-B14F-4D97-AF65-F5344CB8AC3E}">
        <p14:creationId xmlns:p14="http://schemas.microsoft.com/office/powerpoint/2010/main" val="2904649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12</a:t>
            </a:fld>
            <a:endParaRPr lang="en-US"/>
          </a:p>
        </p:txBody>
      </p:sp>
    </p:spTree>
    <p:extLst>
      <p:ext uri="{BB962C8B-B14F-4D97-AF65-F5344CB8AC3E}">
        <p14:creationId xmlns:p14="http://schemas.microsoft.com/office/powerpoint/2010/main" val="409351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3</a:t>
            </a:fld>
            <a:endParaRPr lang="en-US"/>
          </a:p>
        </p:txBody>
      </p:sp>
    </p:spTree>
    <p:extLst>
      <p:ext uri="{BB962C8B-B14F-4D97-AF65-F5344CB8AC3E}">
        <p14:creationId xmlns:p14="http://schemas.microsoft.com/office/powerpoint/2010/main" val="2724389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4</a:t>
            </a:fld>
            <a:endParaRPr lang="en-US"/>
          </a:p>
        </p:txBody>
      </p:sp>
    </p:spTree>
    <p:extLst>
      <p:ext uri="{BB962C8B-B14F-4D97-AF65-F5344CB8AC3E}">
        <p14:creationId xmlns:p14="http://schemas.microsoft.com/office/powerpoint/2010/main" val="2097862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19FE3E-419E-214D-B82C-E0B11E8A8903}" type="slidenum">
              <a:rPr lang="en-US" smtClean="0"/>
              <a:t>5</a:t>
            </a:fld>
            <a:endParaRPr lang="en-US"/>
          </a:p>
        </p:txBody>
      </p:sp>
    </p:spTree>
    <p:extLst>
      <p:ext uri="{BB962C8B-B14F-4D97-AF65-F5344CB8AC3E}">
        <p14:creationId xmlns:p14="http://schemas.microsoft.com/office/powerpoint/2010/main" val="3898188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19FE3E-419E-214D-B82C-E0B11E8A8903}" type="slidenum">
              <a:rPr lang="en-US" smtClean="0"/>
              <a:t>6</a:t>
            </a:fld>
            <a:endParaRPr lang="en-US"/>
          </a:p>
        </p:txBody>
      </p:sp>
    </p:spTree>
    <p:extLst>
      <p:ext uri="{BB962C8B-B14F-4D97-AF65-F5344CB8AC3E}">
        <p14:creationId xmlns:p14="http://schemas.microsoft.com/office/powerpoint/2010/main" val="175115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19FE3E-419E-214D-B82C-E0B11E8A8903}" type="slidenum">
              <a:rPr lang="en-US" smtClean="0"/>
              <a:t>7</a:t>
            </a:fld>
            <a:endParaRPr lang="en-US"/>
          </a:p>
        </p:txBody>
      </p:sp>
    </p:spTree>
    <p:extLst>
      <p:ext uri="{BB962C8B-B14F-4D97-AF65-F5344CB8AC3E}">
        <p14:creationId xmlns:p14="http://schemas.microsoft.com/office/powerpoint/2010/main" val="3099808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8</a:t>
            </a:fld>
            <a:endParaRPr lang="en-US"/>
          </a:p>
        </p:txBody>
      </p:sp>
    </p:spTree>
    <p:extLst>
      <p:ext uri="{BB962C8B-B14F-4D97-AF65-F5344CB8AC3E}">
        <p14:creationId xmlns:p14="http://schemas.microsoft.com/office/powerpoint/2010/main" val="3904386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9FE3E-419E-214D-B82C-E0B11E8A8903}" type="slidenum">
              <a:rPr lang="en-US" smtClean="0"/>
              <a:t>9</a:t>
            </a:fld>
            <a:endParaRPr lang="en-US"/>
          </a:p>
        </p:txBody>
      </p:sp>
    </p:spTree>
    <p:extLst>
      <p:ext uri="{BB962C8B-B14F-4D97-AF65-F5344CB8AC3E}">
        <p14:creationId xmlns:p14="http://schemas.microsoft.com/office/powerpoint/2010/main" val="3904386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19FE3E-419E-214D-B82C-E0B11E8A8903}" type="slidenum">
              <a:rPr lang="en-US" smtClean="0"/>
              <a:t>10</a:t>
            </a:fld>
            <a:endParaRPr lang="en-US"/>
          </a:p>
        </p:txBody>
      </p:sp>
    </p:spTree>
    <p:extLst>
      <p:ext uri="{BB962C8B-B14F-4D97-AF65-F5344CB8AC3E}">
        <p14:creationId xmlns:p14="http://schemas.microsoft.com/office/powerpoint/2010/main" val="609456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49F747A3-FE00-6F4E-859B-CB3D38D7838B}" type="datetime1">
              <a:rPr lang="en-US" smtClean="0"/>
              <a:t>11/16/14</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r>
              <a:rPr lang="en-US" smtClean="0"/>
              <a:t>Crisp County Church Of Christ</a:t>
            </a:r>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2470A-BFB8-E34C-A6BC-1D0378E9BFC8}" type="datetime1">
              <a:rPr lang="en-US" smtClean="0"/>
              <a:t>11/16/14</a:t>
            </a:fld>
            <a:endParaRPr lang="en-US"/>
          </a:p>
        </p:txBody>
      </p:sp>
      <p:sp>
        <p:nvSpPr>
          <p:cNvPr id="6" name="Footer Placeholder 5"/>
          <p:cNvSpPr>
            <a:spLocks noGrp="1"/>
          </p:cNvSpPr>
          <p:nvPr>
            <p:ph type="ftr" sz="quarter" idx="11"/>
          </p:nvPr>
        </p:nvSpPr>
        <p:spPr/>
        <p:txBody>
          <a:bodyPr/>
          <a:lstStyle/>
          <a:p>
            <a:r>
              <a:rPr lang="en-US" smtClean="0"/>
              <a:t>Crisp County Church Of Christ</a:t>
            </a:r>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DBBA372-2206-384A-86F2-ADB2445B2B67}" type="datetime1">
              <a:rPr lang="en-US" smtClean="0"/>
              <a:t>11/16/14</a:t>
            </a:fld>
            <a:endParaRPr lang="en-US"/>
          </a:p>
        </p:txBody>
      </p:sp>
      <p:sp>
        <p:nvSpPr>
          <p:cNvPr id="5" name="Footer Placeholder 4"/>
          <p:cNvSpPr>
            <a:spLocks noGrp="1"/>
          </p:cNvSpPr>
          <p:nvPr>
            <p:ph type="ftr" sz="quarter" idx="11"/>
          </p:nvPr>
        </p:nvSpPr>
        <p:spPr/>
        <p:txBody>
          <a:bodyPr/>
          <a:lstStyle/>
          <a:p>
            <a:r>
              <a:rPr lang="en-US" smtClean="0"/>
              <a:t>Crisp County Church Of Christ</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160971-CE5A-C541-94E9-BD954C5813CC}" type="datetime1">
              <a:rPr lang="en-US" smtClean="0"/>
              <a:t>11/16/14</a:t>
            </a:fld>
            <a:endParaRPr lang="en-US"/>
          </a:p>
        </p:txBody>
      </p:sp>
      <p:sp>
        <p:nvSpPr>
          <p:cNvPr id="5" name="Footer Placeholder 4"/>
          <p:cNvSpPr>
            <a:spLocks noGrp="1"/>
          </p:cNvSpPr>
          <p:nvPr>
            <p:ph type="ftr" sz="quarter" idx="11"/>
          </p:nvPr>
        </p:nvSpPr>
        <p:spPr/>
        <p:txBody>
          <a:bodyPr/>
          <a:lstStyle/>
          <a:p>
            <a:r>
              <a:rPr lang="en-US" smtClean="0"/>
              <a:t>Crisp County Church Of Christ</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9457EB89-4E99-0B40-BD51-FBC722D753A2}" type="datetime1">
              <a:rPr lang="en-US" smtClean="0"/>
              <a:t>11/16/14</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r>
              <a:rPr lang="en-US" smtClean="0"/>
              <a:t>Crisp County Church Of Christ</a:t>
            </a:r>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2F99255-5273-A946-8BE6-153160C48EA6}" type="datetime1">
              <a:rPr lang="en-US" smtClean="0"/>
              <a:t>11/16/14</a:t>
            </a:fld>
            <a:endParaRPr lang="en-US"/>
          </a:p>
        </p:txBody>
      </p:sp>
      <p:sp>
        <p:nvSpPr>
          <p:cNvPr id="5" name="Footer Placeholder 4"/>
          <p:cNvSpPr>
            <a:spLocks noGrp="1"/>
          </p:cNvSpPr>
          <p:nvPr>
            <p:ph type="ftr" sz="quarter" idx="11"/>
          </p:nvPr>
        </p:nvSpPr>
        <p:spPr/>
        <p:txBody>
          <a:bodyPr/>
          <a:lstStyle/>
          <a:p>
            <a:r>
              <a:rPr lang="en-US" smtClean="0"/>
              <a:t>Crisp County Church Of Christ</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9063591-AC9E-7A4F-9950-CAE3EC6CBE7F}" type="datetime1">
              <a:rPr lang="en-US" smtClean="0"/>
              <a:t>11/16/14</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r>
              <a:rPr lang="en-US" smtClean="0"/>
              <a:t>Crisp County Church Of Christ</a:t>
            </a:r>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6BD992-B1AC-2E4D-BBA6-F5AFC9FDF516}" type="datetime1">
              <a:rPr lang="en-US" smtClean="0"/>
              <a:t>11/16/14</a:t>
            </a:fld>
            <a:endParaRPr lang="en-US"/>
          </a:p>
        </p:txBody>
      </p:sp>
      <p:sp>
        <p:nvSpPr>
          <p:cNvPr id="5" name="Footer Placeholder 4"/>
          <p:cNvSpPr>
            <a:spLocks noGrp="1"/>
          </p:cNvSpPr>
          <p:nvPr>
            <p:ph type="ftr" sz="quarter" idx="11"/>
          </p:nvPr>
        </p:nvSpPr>
        <p:spPr/>
        <p:txBody>
          <a:bodyPr/>
          <a:lstStyle/>
          <a:p>
            <a:r>
              <a:rPr lang="en-US" smtClean="0"/>
              <a:t>Crisp County Church Of Christ</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6FB81CB-EE75-1E48-92D7-A5345A889749}" type="datetime1">
              <a:rPr lang="en-US" smtClean="0"/>
              <a:t>11/16/14</a:t>
            </a:fld>
            <a:endParaRPr lang="en-US"/>
          </a:p>
        </p:txBody>
      </p:sp>
      <p:sp>
        <p:nvSpPr>
          <p:cNvPr id="6" name="Footer Placeholder 5"/>
          <p:cNvSpPr>
            <a:spLocks noGrp="1"/>
          </p:cNvSpPr>
          <p:nvPr>
            <p:ph type="ftr" sz="quarter" idx="11"/>
          </p:nvPr>
        </p:nvSpPr>
        <p:spPr/>
        <p:txBody>
          <a:bodyPr/>
          <a:lstStyle/>
          <a:p>
            <a:r>
              <a:rPr lang="en-US" smtClean="0"/>
              <a:t>Crisp County Church Of Christ</a:t>
            </a:r>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7450747-BED2-2742-BB64-7FEDA9EBE21F}" type="datetime1">
              <a:rPr lang="en-US" smtClean="0"/>
              <a:t>11/16/14</a:t>
            </a:fld>
            <a:endParaRPr lang="en-US"/>
          </a:p>
        </p:txBody>
      </p:sp>
      <p:sp>
        <p:nvSpPr>
          <p:cNvPr id="8" name="Footer Placeholder 7"/>
          <p:cNvSpPr>
            <a:spLocks noGrp="1"/>
          </p:cNvSpPr>
          <p:nvPr>
            <p:ph type="ftr" sz="quarter" idx="11"/>
          </p:nvPr>
        </p:nvSpPr>
        <p:spPr/>
        <p:txBody>
          <a:bodyPr/>
          <a:lstStyle/>
          <a:p>
            <a:r>
              <a:rPr lang="en-US" smtClean="0"/>
              <a:t>Crisp County Church Of Christ</a:t>
            </a:r>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3943905-A666-9442-BCDD-B7748F08887E}" type="datetime1">
              <a:rPr lang="en-US" smtClean="0"/>
              <a:t>11/16/14</a:t>
            </a:fld>
            <a:endParaRPr lang="en-US"/>
          </a:p>
        </p:txBody>
      </p:sp>
      <p:sp>
        <p:nvSpPr>
          <p:cNvPr id="4" name="Footer Placeholder 3"/>
          <p:cNvSpPr>
            <a:spLocks noGrp="1"/>
          </p:cNvSpPr>
          <p:nvPr>
            <p:ph type="ftr" sz="quarter" idx="11"/>
          </p:nvPr>
        </p:nvSpPr>
        <p:spPr/>
        <p:txBody>
          <a:bodyPr/>
          <a:lstStyle/>
          <a:p>
            <a:r>
              <a:rPr lang="en-US" smtClean="0"/>
              <a:t>Crisp County Church Of Christ</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709E0-DBB1-F24E-9541-ECA061187347}" type="datetime1">
              <a:rPr lang="en-US" smtClean="0"/>
              <a:t>11/16/14</a:t>
            </a:fld>
            <a:endParaRPr lang="en-US"/>
          </a:p>
        </p:txBody>
      </p:sp>
      <p:sp>
        <p:nvSpPr>
          <p:cNvPr id="3" name="Footer Placeholder 2"/>
          <p:cNvSpPr>
            <a:spLocks noGrp="1"/>
          </p:cNvSpPr>
          <p:nvPr>
            <p:ph type="ftr" sz="quarter" idx="11"/>
          </p:nvPr>
        </p:nvSpPr>
        <p:spPr/>
        <p:txBody>
          <a:bodyPr/>
          <a:lstStyle/>
          <a:p>
            <a:r>
              <a:rPr lang="en-US" smtClean="0"/>
              <a:t>Crisp County Church Of Christ</a:t>
            </a:r>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EAACB-A1BC-6844-BB17-34D1F06607A6}" type="datetime1">
              <a:rPr lang="en-US" smtClean="0"/>
              <a:t>11/16/14</a:t>
            </a:fld>
            <a:endParaRPr lang="en-US"/>
          </a:p>
        </p:txBody>
      </p:sp>
      <p:sp>
        <p:nvSpPr>
          <p:cNvPr id="6" name="Footer Placeholder 5"/>
          <p:cNvSpPr>
            <a:spLocks noGrp="1"/>
          </p:cNvSpPr>
          <p:nvPr>
            <p:ph type="ftr" sz="quarter" idx="11"/>
          </p:nvPr>
        </p:nvSpPr>
        <p:spPr/>
        <p:txBody>
          <a:bodyPr/>
          <a:lstStyle/>
          <a:p>
            <a:r>
              <a:rPr lang="en-US" smtClean="0"/>
              <a:t>Crisp County Church Of Christ</a:t>
            </a:r>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4B46B5A7-2ABC-EC4A-843E-E840F65A90D7}" type="datetime1">
              <a:rPr lang="en-US" smtClean="0"/>
              <a:t>11/16/14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r>
              <a:rPr lang="en-US" smtClean="0"/>
              <a:t>Crisp County Church Of Christ</a:t>
            </a:r>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47557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p:txBody>
          <a:bodyPr>
            <a:noAutofit/>
          </a:bodyPr>
          <a:lstStyle/>
          <a:p>
            <a:pPr marL="0" indent="0">
              <a:spcBef>
                <a:spcPts val="0"/>
              </a:spcBef>
              <a:buNone/>
            </a:pPr>
            <a:r>
              <a:rPr lang="en-US" sz="2800" dirty="0" smtClean="0">
                <a:solidFill>
                  <a:srgbClr val="302C24"/>
                </a:solidFill>
                <a:latin typeface="Corbel"/>
                <a:cs typeface="Corbel"/>
              </a:rPr>
              <a:t>What about </a:t>
            </a:r>
            <a:r>
              <a:rPr lang="en-US" sz="2800" dirty="0">
                <a:solidFill>
                  <a:srgbClr val="302C24"/>
                </a:solidFill>
                <a:latin typeface="Corbel"/>
                <a:cs typeface="Corbel"/>
              </a:rPr>
              <a:t>financially supporting sin?</a:t>
            </a:r>
          </a:p>
          <a:p>
            <a:pPr marL="457200" lvl="1" indent="0">
              <a:spcBef>
                <a:spcPts val="0"/>
              </a:spcBef>
              <a:buNone/>
            </a:pPr>
            <a:r>
              <a:rPr lang="en-US" sz="2800" dirty="0" smtClean="0">
                <a:solidFill>
                  <a:srgbClr val="302C24"/>
                </a:solidFill>
                <a:latin typeface="Corbel"/>
                <a:cs typeface="Corbel"/>
              </a:rPr>
              <a:t>Too </a:t>
            </a:r>
            <a:r>
              <a:rPr lang="en-US" sz="2800" dirty="0">
                <a:solidFill>
                  <a:srgbClr val="302C24"/>
                </a:solidFill>
                <a:latin typeface="Corbel"/>
                <a:cs typeface="Corbel"/>
              </a:rPr>
              <a:t>many Christians are paying for sin</a:t>
            </a:r>
            <a:r>
              <a:rPr lang="en-US" sz="2800" dirty="0" smtClean="0">
                <a:solidFill>
                  <a:srgbClr val="302C24"/>
                </a:solidFill>
                <a:latin typeface="Corbel"/>
                <a:cs typeface="Corbel"/>
              </a:rPr>
              <a:t>.</a:t>
            </a:r>
          </a:p>
          <a:p>
            <a:pPr marL="914400" lvl="2" indent="0">
              <a:spcBef>
                <a:spcPts val="0"/>
              </a:spcBef>
              <a:buNone/>
            </a:pPr>
            <a:r>
              <a:rPr lang="en-US" sz="2000" dirty="0">
                <a:solidFill>
                  <a:srgbClr val="302C24"/>
                </a:solidFill>
                <a:latin typeface="Corbel"/>
                <a:cs typeface="Corbel"/>
              </a:rPr>
              <a:t>Paying to watch movies that we know are full of inappropriate scenes, profanity, nudity, and so forth?</a:t>
            </a:r>
          </a:p>
          <a:p>
            <a:pPr marL="914400" lvl="2" indent="0">
              <a:spcBef>
                <a:spcPts val="0"/>
              </a:spcBef>
              <a:buNone/>
            </a:pPr>
            <a:endParaRPr lang="en-US" sz="2000" dirty="0" smtClean="0">
              <a:solidFill>
                <a:srgbClr val="302C24"/>
              </a:solidFill>
              <a:latin typeface="Corbel"/>
              <a:cs typeface="Corbel"/>
            </a:endParaRPr>
          </a:p>
          <a:p>
            <a:pPr marL="914400" lvl="2" indent="0">
              <a:spcBef>
                <a:spcPts val="0"/>
              </a:spcBef>
              <a:buNone/>
            </a:pPr>
            <a:r>
              <a:rPr lang="en-US" sz="2000" dirty="0" smtClean="0">
                <a:solidFill>
                  <a:srgbClr val="302C24"/>
                </a:solidFill>
                <a:latin typeface="Corbel"/>
                <a:cs typeface="Corbel"/>
              </a:rPr>
              <a:t>Then </a:t>
            </a:r>
            <a:r>
              <a:rPr lang="en-US" sz="2000" dirty="0">
                <a:solidFill>
                  <a:srgbClr val="302C24"/>
                </a:solidFill>
                <a:latin typeface="Corbel"/>
                <a:cs typeface="Corbel"/>
              </a:rPr>
              <a:t>buying these movies when they go to DVD?</a:t>
            </a:r>
          </a:p>
          <a:p>
            <a:pPr marL="914400" lvl="2" indent="0">
              <a:spcBef>
                <a:spcPts val="0"/>
              </a:spcBef>
              <a:buNone/>
            </a:pPr>
            <a:endParaRPr lang="en-US" sz="2000" dirty="0" smtClean="0">
              <a:solidFill>
                <a:srgbClr val="302C24"/>
              </a:solidFill>
              <a:latin typeface="Corbel"/>
              <a:cs typeface="Corbel"/>
            </a:endParaRPr>
          </a:p>
          <a:p>
            <a:pPr marL="914400" lvl="2" indent="0">
              <a:spcBef>
                <a:spcPts val="0"/>
              </a:spcBef>
              <a:buNone/>
            </a:pPr>
            <a:r>
              <a:rPr lang="en-US" sz="2000" dirty="0" smtClean="0">
                <a:solidFill>
                  <a:srgbClr val="302C24"/>
                </a:solidFill>
                <a:latin typeface="Corbel"/>
                <a:cs typeface="Corbel"/>
              </a:rPr>
              <a:t>What </a:t>
            </a:r>
            <a:r>
              <a:rPr lang="en-US" sz="2000" dirty="0">
                <a:solidFill>
                  <a:srgbClr val="302C24"/>
                </a:solidFill>
                <a:latin typeface="Corbel"/>
                <a:cs typeface="Corbel"/>
              </a:rPr>
              <a:t>about paying for music with inappropriate lyrics and profanity</a:t>
            </a:r>
            <a:r>
              <a:rPr lang="en-US" sz="2000" dirty="0" smtClean="0">
                <a:solidFill>
                  <a:srgbClr val="302C24"/>
                </a:solidFill>
                <a:latin typeface="Corbel"/>
                <a:cs typeface="Corbel"/>
              </a:rPr>
              <a:t>?</a:t>
            </a:r>
            <a:endParaRPr lang="en-US" sz="2800" dirty="0">
              <a:solidFill>
                <a:srgbClr val="302C24"/>
              </a:solidFill>
              <a:latin typeface="Corbel"/>
              <a:cs typeface="Corbel"/>
            </a:endParaRPr>
          </a:p>
          <a:p>
            <a:pPr marL="457200" lvl="1" indent="0">
              <a:spcBef>
                <a:spcPts val="0"/>
              </a:spcBef>
              <a:buNone/>
            </a:pPr>
            <a:endParaRPr lang="en-US" sz="2800" dirty="0" smtClean="0">
              <a:solidFill>
                <a:srgbClr val="302C24"/>
              </a:solidFill>
              <a:latin typeface="Corbel"/>
              <a:cs typeface="Corbel"/>
            </a:endParaRPr>
          </a:p>
          <a:p>
            <a:pPr marL="457200" lvl="1" indent="0">
              <a:spcBef>
                <a:spcPts val="0"/>
              </a:spcBef>
              <a:buNone/>
            </a:pPr>
            <a:r>
              <a:rPr lang="en-US" sz="2800" dirty="0" smtClean="0">
                <a:solidFill>
                  <a:srgbClr val="302C24"/>
                </a:solidFill>
                <a:latin typeface="Corbel"/>
                <a:cs typeface="Corbel"/>
              </a:rPr>
              <a:t>Does </a:t>
            </a:r>
            <a:r>
              <a:rPr lang="en-US" sz="2800" dirty="0">
                <a:solidFill>
                  <a:srgbClr val="302C24"/>
                </a:solidFill>
                <a:latin typeface="Corbel"/>
                <a:cs typeface="Corbel"/>
              </a:rPr>
              <a:t>this make us just as guilty as those who actually practice sin</a:t>
            </a:r>
            <a:r>
              <a:rPr lang="en-US" sz="2800" dirty="0" smtClean="0">
                <a:solidFill>
                  <a:srgbClr val="302C24"/>
                </a:solidFill>
                <a:latin typeface="Corbel"/>
                <a:cs typeface="Corbel"/>
              </a:rPr>
              <a:t>?</a:t>
            </a:r>
            <a:endParaRPr lang="en-US" sz="2800" dirty="0">
              <a:solidFill>
                <a:srgbClr val="302C24"/>
              </a:solidFill>
              <a:latin typeface="Corbel"/>
              <a:cs typeface="Corbel"/>
            </a:endParaRPr>
          </a:p>
        </p:txBody>
      </p:sp>
    </p:spTree>
    <p:extLst>
      <p:ext uri="{BB962C8B-B14F-4D97-AF65-F5344CB8AC3E}">
        <p14:creationId xmlns:p14="http://schemas.microsoft.com/office/powerpoint/2010/main" val="42014063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p:txBody>
          <a:bodyPr>
            <a:noAutofit/>
          </a:bodyPr>
          <a:lstStyle/>
          <a:p>
            <a:pPr marL="0" indent="0">
              <a:buNone/>
            </a:pPr>
            <a:r>
              <a:rPr lang="en-US" sz="2800" dirty="0" smtClean="0">
                <a:solidFill>
                  <a:srgbClr val="302C24"/>
                </a:solidFill>
                <a:latin typeface="Corbel"/>
                <a:cs typeface="Corbel"/>
              </a:rPr>
              <a:t>Are </a:t>
            </a:r>
            <a:r>
              <a:rPr lang="en-US" sz="2800" dirty="0">
                <a:solidFill>
                  <a:srgbClr val="302C24"/>
                </a:solidFill>
                <a:latin typeface="Corbel"/>
                <a:cs typeface="Corbel"/>
              </a:rPr>
              <a:t>we working iniquity with those men who do such things by purchasing their </a:t>
            </a:r>
            <a:r>
              <a:rPr lang="en-US" sz="2800" dirty="0" smtClean="0">
                <a:solidFill>
                  <a:srgbClr val="302C24"/>
                </a:solidFill>
                <a:latin typeface="Corbel"/>
                <a:cs typeface="Corbel"/>
              </a:rPr>
              <a:t>works?, Psalm 141.4</a:t>
            </a:r>
            <a:r>
              <a:rPr lang="en-US" sz="2800" dirty="0">
                <a:solidFill>
                  <a:srgbClr val="302C24"/>
                </a:solidFill>
                <a:latin typeface="Corbel"/>
                <a:cs typeface="Corbel"/>
              </a:rPr>
              <a:t>; </a:t>
            </a:r>
            <a:r>
              <a:rPr lang="en-US" sz="2800" dirty="0" smtClean="0">
                <a:solidFill>
                  <a:srgbClr val="302C24"/>
                </a:solidFill>
                <a:latin typeface="Corbel"/>
                <a:cs typeface="Corbel"/>
              </a:rPr>
              <a:t>Rom. 1.32</a:t>
            </a:r>
            <a:endParaRPr lang="en-US" sz="4800" dirty="0">
              <a:solidFill>
                <a:srgbClr val="302C24"/>
              </a:solidFill>
              <a:latin typeface="Corbel"/>
              <a:cs typeface="Corbel"/>
            </a:endParaRPr>
          </a:p>
        </p:txBody>
      </p:sp>
    </p:spTree>
    <p:extLst>
      <p:ext uri="{BB962C8B-B14F-4D97-AF65-F5344CB8AC3E}">
        <p14:creationId xmlns:p14="http://schemas.microsoft.com/office/powerpoint/2010/main" val="543396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Corbel"/>
                <a:cs typeface="Corbel"/>
              </a:rPr>
              <a:t>Nor Share In Other People’s Sins</a:t>
            </a:r>
            <a:endParaRPr lang="en-US" sz="4000" b="1" dirty="0">
              <a:solidFill>
                <a:srgbClr val="302C24"/>
              </a:solidFill>
              <a:latin typeface="Corbel"/>
              <a:cs typeface="Corbel"/>
            </a:endParaRPr>
          </a:p>
        </p:txBody>
      </p:sp>
      <p:sp>
        <p:nvSpPr>
          <p:cNvPr id="3" name="Content Placeholder 2"/>
          <p:cNvSpPr>
            <a:spLocks noGrp="1"/>
          </p:cNvSpPr>
          <p:nvPr>
            <p:ph idx="1"/>
          </p:nvPr>
        </p:nvSpPr>
        <p:spPr/>
        <p:txBody>
          <a:bodyPr>
            <a:noAutofit/>
          </a:bodyPr>
          <a:lstStyle/>
          <a:p>
            <a:pPr marL="0" lvl="1" indent="0">
              <a:spcBef>
                <a:spcPts val="2000"/>
              </a:spcBef>
              <a:buClr>
                <a:schemeClr val="tx1">
                  <a:lumMod val="75000"/>
                  <a:lumOff val="25000"/>
                </a:schemeClr>
              </a:buClr>
              <a:buNone/>
            </a:pPr>
            <a:r>
              <a:rPr lang="en-US" sz="2800" dirty="0">
                <a:solidFill>
                  <a:srgbClr val="302C24"/>
                </a:solidFill>
                <a:latin typeface="Corbel"/>
                <a:cs typeface="Corbel"/>
              </a:rPr>
              <a:t>Let us work to not "be partakers with the wicked," but "be partakers with the righteous”</a:t>
            </a:r>
            <a:r>
              <a:rPr lang="en-US" sz="2800" dirty="0" smtClean="0">
                <a:solidFill>
                  <a:srgbClr val="302C24"/>
                </a:solidFill>
                <a:latin typeface="Corbel"/>
                <a:cs typeface="Corbel"/>
              </a:rPr>
              <a:t>!</a:t>
            </a:r>
          </a:p>
          <a:p>
            <a:pPr marL="0" lvl="1" indent="0">
              <a:spcBef>
                <a:spcPts val="2000"/>
              </a:spcBef>
              <a:buClr>
                <a:schemeClr val="tx1">
                  <a:lumMod val="75000"/>
                  <a:lumOff val="25000"/>
                </a:schemeClr>
              </a:buClr>
              <a:buNone/>
            </a:pPr>
            <a:endParaRPr lang="en-US" sz="2800" dirty="0">
              <a:solidFill>
                <a:srgbClr val="302C24"/>
              </a:solidFill>
              <a:latin typeface="Corbel"/>
              <a:cs typeface="Corbel"/>
            </a:endParaRPr>
          </a:p>
          <a:p>
            <a:pPr marL="0" indent="0">
              <a:buNone/>
            </a:pPr>
            <a:r>
              <a:rPr lang="en-US" sz="2800" dirty="0">
                <a:solidFill>
                  <a:srgbClr val="302C24"/>
                </a:solidFill>
                <a:latin typeface="Corbel"/>
                <a:cs typeface="Corbel"/>
              </a:rPr>
              <a:t>We can’t have it both </a:t>
            </a:r>
            <a:r>
              <a:rPr lang="en-US" sz="2800" dirty="0" smtClean="0">
                <a:solidFill>
                  <a:srgbClr val="302C24"/>
                </a:solidFill>
                <a:latin typeface="Corbel"/>
                <a:cs typeface="Corbel"/>
              </a:rPr>
              <a:t>ways, 1 Cor. 10.21</a:t>
            </a:r>
            <a:r>
              <a:rPr lang="en-US" sz="2800" dirty="0">
                <a:solidFill>
                  <a:srgbClr val="302C24"/>
                </a:solidFill>
                <a:latin typeface="Corbel"/>
                <a:cs typeface="Corbel"/>
              </a:rPr>
              <a:t>; 2 </a:t>
            </a:r>
            <a:r>
              <a:rPr lang="en-US" sz="2800" dirty="0" smtClean="0">
                <a:solidFill>
                  <a:srgbClr val="302C24"/>
                </a:solidFill>
                <a:latin typeface="Corbel"/>
                <a:cs typeface="Corbel"/>
              </a:rPr>
              <a:t>Cor. 6.14</a:t>
            </a:r>
            <a:endParaRPr lang="en-US" sz="2800" dirty="0" smtClean="0">
              <a:solidFill>
                <a:srgbClr val="302C24"/>
              </a:solidFill>
              <a:latin typeface="Corbel"/>
              <a:cs typeface="Corbel"/>
            </a:endParaRPr>
          </a:p>
          <a:p>
            <a:pPr marL="0" indent="0">
              <a:buNone/>
            </a:pPr>
            <a:endParaRPr lang="en-US" sz="2800" dirty="0">
              <a:solidFill>
                <a:srgbClr val="302C24"/>
              </a:solidFill>
              <a:latin typeface="Corbel"/>
              <a:cs typeface="Corbel"/>
            </a:endParaRPr>
          </a:p>
          <a:p>
            <a:pPr marL="0" indent="0">
              <a:buNone/>
            </a:pPr>
            <a:r>
              <a:rPr lang="en-US" sz="2800" dirty="0">
                <a:solidFill>
                  <a:srgbClr val="302C24"/>
                </a:solidFill>
                <a:latin typeface="Corbel"/>
                <a:cs typeface="Corbel"/>
              </a:rPr>
              <a:t>L</a:t>
            </a:r>
            <a:r>
              <a:rPr lang="en-US" sz="2800" dirty="0" smtClean="0">
                <a:solidFill>
                  <a:srgbClr val="302C24"/>
                </a:solidFill>
                <a:latin typeface="Corbel"/>
                <a:cs typeface="Corbel"/>
              </a:rPr>
              <a:t>et </a:t>
            </a:r>
            <a:r>
              <a:rPr lang="en-US" sz="2800" dirty="0">
                <a:solidFill>
                  <a:srgbClr val="302C24"/>
                </a:solidFill>
                <a:latin typeface="Corbel"/>
                <a:cs typeface="Corbel"/>
              </a:rPr>
              <a:t>us be partakers of the </a:t>
            </a:r>
            <a:r>
              <a:rPr lang="en-US" sz="2800" dirty="0" smtClean="0">
                <a:solidFill>
                  <a:srgbClr val="302C24"/>
                </a:solidFill>
                <a:latin typeface="Corbel"/>
                <a:cs typeface="Corbel"/>
              </a:rPr>
              <a:t>inheritance, Col. 1.12</a:t>
            </a:r>
            <a:endParaRPr lang="en-US" sz="2800" dirty="0">
              <a:solidFill>
                <a:srgbClr val="302C24"/>
              </a:solidFill>
              <a:latin typeface="Corbel"/>
              <a:cs typeface="Corbel"/>
            </a:endParaRPr>
          </a:p>
        </p:txBody>
      </p:sp>
    </p:spTree>
    <p:extLst>
      <p:ext uri="{BB962C8B-B14F-4D97-AF65-F5344CB8AC3E}">
        <p14:creationId xmlns:p14="http://schemas.microsoft.com/office/powerpoint/2010/main" val="4114574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096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ln>
                  <a:solidFill>
                    <a:srgbClr val="000000"/>
                  </a:solidFill>
                </a:ln>
                <a:solidFill>
                  <a:srgbClr val="302C24"/>
                </a:solidFill>
                <a:latin typeface="Corbel"/>
                <a:cs typeface="Corbel"/>
              </a:rPr>
              <a:t>God’s Plan For Your Salvation</a:t>
            </a:r>
            <a:endParaRPr lang="en-US" b="1" dirty="0">
              <a:ln>
                <a:solidFill>
                  <a:srgbClr val="000000"/>
                </a:solidFill>
              </a:ln>
              <a:solidFill>
                <a:srgbClr val="302C24"/>
              </a:solidFill>
              <a:latin typeface="Corbel"/>
              <a:cs typeface="Corbel"/>
            </a:endParaRPr>
          </a:p>
        </p:txBody>
      </p:sp>
      <p:sp>
        <p:nvSpPr>
          <p:cNvPr id="7" name="Content Placeholder 2"/>
          <p:cNvSpPr txBox="1">
            <a:spLocks/>
          </p:cNvSpPr>
          <p:nvPr/>
        </p:nvSpPr>
        <p:spPr>
          <a:xfrm>
            <a:off x="0" y="1981200"/>
            <a:ext cx="9144000" cy="4876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0" lang="en-US" sz="3600" b="0" i="0" u="none" strike="noStrike" kern="1200" cap="none" spc="0" normalizeH="0" baseline="0" noProof="0" dirty="0" smtClean="0">
                <a:ln w="19050">
                  <a:solidFill>
                    <a:srgbClr val="000000"/>
                  </a:solidFill>
                  <a:prstDash val="solid"/>
                </a:ln>
                <a:solidFill>
                  <a:srgbClr val="302C24"/>
                </a:solidFill>
                <a:effectLst>
                  <a:outerShdw blurRad="50000" dist="50800" dir="7500000" algn="tl">
                    <a:srgbClr val="000000">
                      <a:shade val="5000"/>
                      <a:alpha val="35000"/>
                    </a:srgbClr>
                  </a:outerShdw>
                </a:effectLst>
                <a:uLnTx/>
                <a:uFillTx/>
                <a:latin typeface="Corbel"/>
                <a:ea typeface="+mn-ea"/>
                <a:cs typeface="Corbel"/>
              </a:rPr>
              <a:t>Hear The Gospel – Romans 10.17</a:t>
            </a: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0" lang="en-US" sz="3600" b="0" i="0" u="none" strike="noStrike" kern="1200" cap="none" spc="0" normalizeH="0" baseline="0" noProof="0" dirty="0" smtClean="0">
                <a:ln w="19050">
                  <a:solidFill>
                    <a:srgbClr val="000000"/>
                  </a:solidFill>
                  <a:prstDash val="solid"/>
                </a:ln>
                <a:solidFill>
                  <a:srgbClr val="302C24"/>
                </a:solidFill>
                <a:effectLst>
                  <a:outerShdw blurRad="50000" dist="50800" dir="7500000" algn="tl">
                    <a:srgbClr val="000000">
                      <a:shade val="5000"/>
                      <a:alpha val="35000"/>
                    </a:srgbClr>
                  </a:outerShdw>
                </a:effectLst>
                <a:uLnTx/>
                <a:uFillTx/>
                <a:latin typeface="Corbel"/>
                <a:ea typeface="+mn-ea"/>
                <a:cs typeface="Corbel"/>
              </a:rPr>
              <a:t>Believe Jesus Is The Christ – John 8.24</a:t>
            </a: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0" lang="en-US" sz="3600" b="0" i="0" u="none" strike="noStrike" kern="1200" cap="none" spc="0" normalizeH="0" baseline="0" noProof="0" dirty="0" smtClean="0">
                <a:ln w="19050">
                  <a:solidFill>
                    <a:srgbClr val="000000"/>
                  </a:solidFill>
                  <a:prstDash val="solid"/>
                </a:ln>
                <a:solidFill>
                  <a:srgbClr val="302C24"/>
                </a:solidFill>
                <a:effectLst>
                  <a:outerShdw blurRad="50000" dist="50800" dir="7500000" algn="tl">
                    <a:srgbClr val="000000">
                      <a:shade val="5000"/>
                      <a:alpha val="35000"/>
                    </a:srgbClr>
                  </a:outerShdw>
                </a:effectLst>
                <a:uLnTx/>
                <a:uFillTx/>
                <a:latin typeface="Corbel"/>
                <a:ea typeface="+mn-ea"/>
                <a:cs typeface="Corbel"/>
              </a:rPr>
              <a:t>Repent Of Sins – Acts 2.38</a:t>
            </a: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0" lang="en-US" sz="3600" b="0" i="0" u="none" strike="noStrike" kern="1200" cap="none" spc="0" normalizeH="0" baseline="0" noProof="0" dirty="0" smtClean="0">
                <a:ln w="19050">
                  <a:solidFill>
                    <a:srgbClr val="000000"/>
                  </a:solidFill>
                  <a:prstDash val="solid"/>
                </a:ln>
                <a:solidFill>
                  <a:srgbClr val="302C24"/>
                </a:solidFill>
                <a:effectLst>
                  <a:outerShdw blurRad="50000" dist="50800" dir="7500000" algn="tl">
                    <a:srgbClr val="000000">
                      <a:shade val="5000"/>
                      <a:alpha val="35000"/>
                    </a:srgbClr>
                  </a:outerShdw>
                </a:effectLst>
                <a:uLnTx/>
                <a:uFillTx/>
                <a:latin typeface="Corbel"/>
                <a:ea typeface="+mn-ea"/>
                <a:cs typeface="Corbel"/>
              </a:rPr>
              <a:t>Confess Christ – Romans 10.9-10</a:t>
            </a: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0" lang="en-US" sz="3600" b="0" i="0" u="none" strike="noStrike" kern="1200" cap="none" spc="0" normalizeH="0" baseline="0" noProof="0" dirty="0" smtClean="0">
                <a:ln w="19050">
                  <a:solidFill>
                    <a:srgbClr val="000000"/>
                  </a:solidFill>
                  <a:prstDash val="solid"/>
                </a:ln>
                <a:solidFill>
                  <a:srgbClr val="302C24"/>
                </a:solidFill>
                <a:effectLst>
                  <a:outerShdw blurRad="50000" dist="50800" dir="7500000" algn="tl">
                    <a:srgbClr val="000000">
                      <a:shade val="5000"/>
                      <a:alpha val="35000"/>
                    </a:srgbClr>
                  </a:outerShdw>
                </a:effectLst>
                <a:uLnTx/>
                <a:uFillTx/>
                <a:latin typeface="Corbel"/>
                <a:ea typeface="+mn-ea"/>
                <a:cs typeface="Corbel"/>
              </a:rPr>
              <a:t>Be Baptized – Mark 16.16</a:t>
            </a: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0" lang="en-US" sz="3600" b="0" i="0" u="none" strike="noStrike" kern="1200" cap="none" spc="0" normalizeH="0" baseline="0" noProof="0" dirty="0" smtClean="0">
                <a:ln w="19050">
                  <a:solidFill>
                    <a:srgbClr val="000000"/>
                  </a:solidFill>
                  <a:prstDash val="solid"/>
                </a:ln>
                <a:solidFill>
                  <a:srgbClr val="302C24"/>
                </a:solidFill>
                <a:effectLst>
                  <a:outerShdw blurRad="50000" dist="50800" dir="7500000" algn="tl">
                    <a:srgbClr val="000000">
                      <a:shade val="5000"/>
                      <a:alpha val="35000"/>
                    </a:srgbClr>
                  </a:outerShdw>
                </a:effectLst>
                <a:uLnTx/>
                <a:uFillTx/>
                <a:latin typeface="Corbel"/>
                <a:ea typeface="+mn-ea"/>
                <a:cs typeface="Corbel"/>
              </a:rPr>
              <a:t>Be Faithful – Revelation 2.10</a:t>
            </a:r>
          </a:p>
        </p:txBody>
      </p:sp>
    </p:spTree>
    <p:extLst>
      <p:ext uri="{BB962C8B-B14F-4D97-AF65-F5344CB8AC3E}">
        <p14:creationId xmlns:p14="http://schemas.microsoft.com/office/powerpoint/2010/main" val="14521236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0" y="1680307"/>
            <a:ext cx="9144000" cy="1446550"/>
          </a:xfrm>
          <a:prstGeom prst="rect">
            <a:avLst/>
          </a:prstGeom>
          <a:noFill/>
        </p:spPr>
        <p:txBody>
          <a:bodyPr wrap="square" rtlCol="0">
            <a:spAutoFit/>
          </a:bodyPr>
          <a:lstStyle/>
          <a:p>
            <a:pPr algn="ctr"/>
            <a:r>
              <a:rPr lang="en-US" sz="8800" dirty="0" smtClean="0">
                <a:ln w="18415" cmpd="sng">
                  <a:solidFill>
                    <a:srgbClr val="FFFFFF"/>
                  </a:solidFill>
                  <a:prstDash val="solid"/>
                </a:ln>
                <a:solidFill>
                  <a:srgbClr val="FFFFFF"/>
                </a:solidFill>
                <a:effectLst>
                  <a:glow rad="101600">
                    <a:schemeClr val="bg1"/>
                  </a:glow>
                </a:effectLst>
                <a:latin typeface="Corbel"/>
                <a:cs typeface="Corbel"/>
              </a:rPr>
              <a:t>Partaking</a:t>
            </a:r>
            <a:r>
              <a:rPr lang="en-US" sz="8800" dirty="0" smtClean="0">
                <a:ln w="18415" cmpd="sng">
                  <a:solidFill>
                    <a:srgbClr val="FFFFFF"/>
                  </a:solidFill>
                  <a:prstDash val="solid"/>
                </a:ln>
                <a:solidFill>
                  <a:srgbClr val="FFFFFF"/>
                </a:solidFill>
                <a:effectLst>
                  <a:glow rad="101600">
                    <a:schemeClr val="bg1">
                      <a:alpha val="75000"/>
                    </a:schemeClr>
                  </a:glow>
                </a:effectLst>
                <a:latin typeface="Corbel"/>
                <a:cs typeface="Corbel"/>
              </a:rPr>
              <a:t> Of Sins</a:t>
            </a:r>
            <a:endParaRPr lang="en-US" sz="8800" dirty="0">
              <a:ln w="18415" cmpd="sng">
                <a:solidFill>
                  <a:srgbClr val="FFFFFF"/>
                </a:solidFill>
                <a:prstDash val="solid"/>
              </a:ln>
              <a:solidFill>
                <a:srgbClr val="FFFFFF"/>
              </a:solidFill>
              <a:effectLst>
                <a:glow rad="101600">
                  <a:schemeClr val="bg1">
                    <a:alpha val="75000"/>
                  </a:schemeClr>
                </a:glow>
              </a:effectLst>
              <a:latin typeface="Corbel"/>
              <a:cs typeface="Corbel"/>
            </a:endParaRPr>
          </a:p>
        </p:txBody>
      </p:sp>
    </p:spTree>
    <p:extLst>
      <p:ext uri="{BB962C8B-B14F-4D97-AF65-F5344CB8AC3E}">
        <p14:creationId xmlns:p14="http://schemas.microsoft.com/office/powerpoint/2010/main" val="396925243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Corbel"/>
                <a:cs typeface="Corbel"/>
              </a:rPr>
              <a:t>Nor Share In Other People’s Sins</a:t>
            </a:r>
            <a:endParaRPr lang="en-US" sz="4000" dirty="0">
              <a:latin typeface="Corbel"/>
              <a:cs typeface="Corbe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800" dirty="0" smtClean="0">
                <a:solidFill>
                  <a:schemeClr val="tx1"/>
                </a:solidFill>
                <a:latin typeface="Corbel"/>
                <a:cs typeface="Corbel"/>
              </a:rPr>
              <a:t>Committed </a:t>
            </a:r>
            <a:r>
              <a:rPr lang="en-US" sz="3800" dirty="0">
                <a:solidFill>
                  <a:schemeClr val="tx1"/>
                </a:solidFill>
                <a:latin typeface="Corbel"/>
                <a:cs typeface="Corbel"/>
              </a:rPr>
              <a:t>a sin together.</a:t>
            </a:r>
          </a:p>
          <a:p>
            <a:pPr marL="457200" lvl="1" indent="0">
              <a:buNone/>
            </a:pPr>
            <a:r>
              <a:rPr lang="en-US" sz="3400" dirty="0">
                <a:solidFill>
                  <a:schemeClr val="tx1"/>
                </a:solidFill>
                <a:latin typeface="Corbel"/>
                <a:cs typeface="Corbel"/>
              </a:rPr>
              <a:t>Annanias and Sapphira agreed with each other in their </a:t>
            </a:r>
            <a:r>
              <a:rPr lang="en-US" sz="3400" dirty="0" smtClean="0">
                <a:solidFill>
                  <a:schemeClr val="tx1"/>
                </a:solidFill>
                <a:latin typeface="Corbel"/>
                <a:cs typeface="Corbel"/>
              </a:rPr>
              <a:t>sin, Acts 5.1-</a:t>
            </a:r>
            <a:r>
              <a:rPr lang="en-US" sz="3400" dirty="0">
                <a:solidFill>
                  <a:schemeClr val="tx1"/>
                </a:solidFill>
                <a:latin typeface="Corbel"/>
                <a:cs typeface="Corbel"/>
              </a:rPr>
              <a:t>9</a:t>
            </a:r>
            <a:endParaRPr lang="en-US" sz="3400" dirty="0">
              <a:solidFill>
                <a:schemeClr val="tx1"/>
              </a:solidFill>
              <a:latin typeface="Corbel"/>
              <a:cs typeface="Corbel"/>
            </a:endParaRPr>
          </a:p>
          <a:p>
            <a:pPr marL="457200" lvl="1" indent="0">
              <a:buNone/>
            </a:pPr>
            <a:endParaRPr lang="en-US" sz="3400" dirty="0" smtClean="0">
              <a:solidFill>
                <a:schemeClr val="tx1"/>
              </a:solidFill>
              <a:latin typeface="Corbel"/>
              <a:cs typeface="Corbel"/>
            </a:endParaRPr>
          </a:p>
          <a:p>
            <a:pPr marL="457200" lvl="1" indent="0">
              <a:buNone/>
            </a:pPr>
            <a:r>
              <a:rPr lang="en-US" sz="3400" dirty="0" smtClean="0">
                <a:solidFill>
                  <a:schemeClr val="tx1"/>
                </a:solidFill>
                <a:latin typeface="Corbel"/>
                <a:cs typeface="Corbel"/>
              </a:rPr>
              <a:t>Others </a:t>
            </a:r>
            <a:r>
              <a:rPr lang="en-US" sz="3400" dirty="0">
                <a:solidFill>
                  <a:schemeClr val="tx1"/>
                </a:solidFill>
                <a:latin typeface="Corbel"/>
                <a:cs typeface="Corbel"/>
              </a:rPr>
              <a:t>will try to persuade us to </a:t>
            </a:r>
            <a:r>
              <a:rPr lang="en-US" sz="3400" dirty="0" smtClean="0">
                <a:solidFill>
                  <a:schemeClr val="tx1"/>
                </a:solidFill>
                <a:latin typeface="Corbel"/>
                <a:cs typeface="Corbel"/>
              </a:rPr>
              <a:t>sin, Pro. 1.10</a:t>
            </a:r>
            <a:r>
              <a:rPr lang="en-US" sz="3400" dirty="0">
                <a:solidFill>
                  <a:schemeClr val="tx1"/>
                </a:solidFill>
                <a:latin typeface="Corbel"/>
                <a:cs typeface="Corbel"/>
              </a:rPr>
              <a:t>-</a:t>
            </a:r>
            <a:r>
              <a:rPr lang="en-US" sz="3400" dirty="0" smtClean="0">
                <a:solidFill>
                  <a:schemeClr val="tx1"/>
                </a:solidFill>
                <a:latin typeface="Corbel"/>
                <a:cs typeface="Corbel"/>
              </a:rPr>
              <a:t>19</a:t>
            </a:r>
            <a:endParaRPr lang="en-US" sz="3400" dirty="0">
              <a:solidFill>
                <a:schemeClr val="tx1"/>
              </a:solidFill>
              <a:latin typeface="Corbel"/>
              <a:cs typeface="Corbel"/>
            </a:endParaRPr>
          </a:p>
          <a:p>
            <a:pPr marL="457200" lvl="1" indent="0">
              <a:buNone/>
            </a:pPr>
            <a:endParaRPr lang="en-US" sz="3400" dirty="0" smtClean="0">
              <a:solidFill>
                <a:schemeClr val="tx1"/>
              </a:solidFill>
              <a:latin typeface="Corbel"/>
              <a:cs typeface="Corbel"/>
            </a:endParaRPr>
          </a:p>
          <a:p>
            <a:pPr marL="457200" lvl="1" indent="0">
              <a:buNone/>
            </a:pPr>
            <a:r>
              <a:rPr lang="en-US" sz="3400" dirty="0" smtClean="0">
                <a:solidFill>
                  <a:schemeClr val="tx1"/>
                </a:solidFill>
                <a:latin typeface="Corbel"/>
                <a:cs typeface="Corbel"/>
              </a:rPr>
              <a:t>We </a:t>
            </a:r>
            <a:r>
              <a:rPr lang="en-US" sz="3400" dirty="0">
                <a:solidFill>
                  <a:schemeClr val="tx1"/>
                </a:solidFill>
                <a:latin typeface="Corbel"/>
                <a:cs typeface="Corbel"/>
              </a:rPr>
              <a:t>must be careful to not be partakers with </a:t>
            </a:r>
            <a:r>
              <a:rPr lang="en-US" sz="3400" dirty="0" smtClean="0">
                <a:solidFill>
                  <a:schemeClr val="tx1"/>
                </a:solidFill>
                <a:latin typeface="Corbel"/>
                <a:cs typeface="Corbel"/>
              </a:rPr>
              <a:t>them, Eph. 5.3</a:t>
            </a:r>
            <a:r>
              <a:rPr lang="en-US" sz="3400" dirty="0">
                <a:solidFill>
                  <a:schemeClr val="tx1"/>
                </a:solidFill>
                <a:latin typeface="Corbel"/>
                <a:cs typeface="Corbel"/>
              </a:rPr>
              <a:t>-7, </a:t>
            </a:r>
            <a:r>
              <a:rPr lang="en-US" sz="3400" dirty="0" smtClean="0">
                <a:solidFill>
                  <a:schemeClr val="tx1"/>
                </a:solidFill>
                <a:latin typeface="Corbel"/>
                <a:cs typeface="Corbel"/>
              </a:rPr>
              <a:t>11</a:t>
            </a:r>
            <a:endParaRPr lang="en-US" sz="3400" dirty="0" smtClean="0">
              <a:solidFill>
                <a:schemeClr val="tx1"/>
              </a:solidFill>
              <a:latin typeface="Corbel"/>
              <a:cs typeface="Corbel"/>
            </a:endParaRPr>
          </a:p>
        </p:txBody>
      </p:sp>
    </p:spTree>
    <p:extLst>
      <p:ext uri="{BB962C8B-B14F-4D97-AF65-F5344CB8AC3E}">
        <p14:creationId xmlns:p14="http://schemas.microsoft.com/office/powerpoint/2010/main" val="998852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Corbel"/>
                <a:cs typeface="Corbel"/>
              </a:rPr>
              <a:t>Nor Share In Other People’s Sins</a:t>
            </a:r>
            <a:endParaRPr lang="en-US" sz="4000" dirty="0">
              <a:latin typeface="Corbel"/>
              <a:cs typeface="Corbel"/>
            </a:endParaRPr>
          </a:p>
        </p:txBody>
      </p:sp>
      <p:sp>
        <p:nvSpPr>
          <p:cNvPr id="3" name="Content Placeholder 2"/>
          <p:cNvSpPr>
            <a:spLocks noGrp="1"/>
          </p:cNvSpPr>
          <p:nvPr>
            <p:ph idx="1"/>
          </p:nvPr>
        </p:nvSpPr>
        <p:spPr/>
        <p:txBody>
          <a:bodyPr>
            <a:noAutofit/>
          </a:bodyPr>
          <a:lstStyle/>
          <a:p>
            <a:pPr marL="0" indent="0">
              <a:buNone/>
            </a:pPr>
            <a:r>
              <a:rPr lang="en-US" sz="3800" dirty="0" smtClean="0">
                <a:solidFill>
                  <a:srgbClr val="302C24"/>
                </a:solidFill>
                <a:latin typeface="Corbel"/>
                <a:cs typeface="Corbel"/>
              </a:rPr>
              <a:t>Committing </a:t>
            </a:r>
            <a:r>
              <a:rPr lang="en-US" sz="3800" dirty="0">
                <a:solidFill>
                  <a:srgbClr val="302C24"/>
                </a:solidFill>
                <a:latin typeface="Corbel"/>
                <a:cs typeface="Corbel"/>
              </a:rPr>
              <a:t>The Same Sin Separately.</a:t>
            </a:r>
          </a:p>
          <a:p>
            <a:pPr marL="457200" lvl="1" indent="0">
              <a:buNone/>
            </a:pPr>
            <a:endParaRPr lang="en-US" sz="3400" dirty="0" smtClean="0">
              <a:solidFill>
                <a:srgbClr val="302C24"/>
              </a:solidFill>
              <a:latin typeface="Corbel"/>
              <a:cs typeface="Corbel"/>
            </a:endParaRPr>
          </a:p>
          <a:p>
            <a:pPr marL="457200" lvl="1" indent="0">
              <a:buNone/>
            </a:pPr>
            <a:r>
              <a:rPr lang="en-US" sz="3400" dirty="0" smtClean="0">
                <a:solidFill>
                  <a:srgbClr val="302C24"/>
                </a:solidFill>
                <a:latin typeface="Corbel"/>
                <a:cs typeface="Corbel"/>
              </a:rPr>
              <a:t>Jeroboam </a:t>
            </a:r>
            <a:r>
              <a:rPr lang="en-US" sz="3400" dirty="0">
                <a:solidFill>
                  <a:srgbClr val="302C24"/>
                </a:solidFill>
                <a:latin typeface="Corbel"/>
                <a:cs typeface="Corbel"/>
              </a:rPr>
              <a:t>caused Israel to </a:t>
            </a:r>
            <a:r>
              <a:rPr lang="en-US" sz="3400" dirty="0" smtClean="0">
                <a:solidFill>
                  <a:srgbClr val="302C24"/>
                </a:solidFill>
                <a:latin typeface="Corbel"/>
                <a:cs typeface="Corbel"/>
              </a:rPr>
              <a:t>sin, 1 </a:t>
            </a:r>
            <a:r>
              <a:rPr lang="en-US" sz="3400" dirty="0">
                <a:solidFill>
                  <a:srgbClr val="302C24"/>
                </a:solidFill>
                <a:latin typeface="Corbel"/>
                <a:cs typeface="Corbel"/>
              </a:rPr>
              <a:t>Kings </a:t>
            </a:r>
            <a:r>
              <a:rPr lang="en-US" sz="3400" dirty="0" smtClean="0">
                <a:solidFill>
                  <a:srgbClr val="302C24"/>
                </a:solidFill>
                <a:latin typeface="Corbel"/>
                <a:cs typeface="Corbel"/>
              </a:rPr>
              <a:t>12.28</a:t>
            </a:r>
            <a:r>
              <a:rPr lang="en-US" sz="3400" dirty="0">
                <a:solidFill>
                  <a:srgbClr val="302C24"/>
                </a:solidFill>
                <a:latin typeface="Corbel"/>
                <a:cs typeface="Corbel"/>
              </a:rPr>
              <a:t>-</a:t>
            </a:r>
            <a:r>
              <a:rPr lang="en-US" sz="3400" dirty="0" smtClean="0">
                <a:solidFill>
                  <a:srgbClr val="302C24"/>
                </a:solidFill>
                <a:latin typeface="Corbel"/>
                <a:cs typeface="Corbel"/>
              </a:rPr>
              <a:t>30</a:t>
            </a:r>
            <a:endParaRPr lang="en-US" sz="3400" dirty="0">
              <a:solidFill>
                <a:srgbClr val="302C24"/>
              </a:solidFill>
              <a:latin typeface="Corbel"/>
              <a:cs typeface="Corbel"/>
            </a:endParaRPr>
          </a:p>
          <a:p>
            <a:pPr marL="457200" lvl="1" indent="0">
              <a:buNone/>
            </a:pPr>
            <a:endParaRPr lang="en-US" sz="3400" dirty="0" smtClean="0">
              <a:solidFill>
                <a:srgbClr val="302C24"/>
              </a:solidFill>
              <a:latin typeface="Corbel"/>
              <a:cs typeface="Corbel"/>
            </a:endParaRPr>
          </a:p>
          <a:p>
            <a:pPr marL="457200" lvl="1" indent="0">
              <a:buNone/>
            </a:pPr>
            <a:r>
              <a:rPr lang="en-US" sz="3400" dirty="0" smtClean="0">
                <a:solidFill>
                  <a:srgbClr val="302C24"/>
                </a:solidFill>
                <a:latin typeface="Corbel"/>
                <a:cs typeface="Corbel"/>
              </a:rPr>
              <a:t>"</a:t>
            </a:r>
            <a:r>
              <a:rPr lang="en-US" sz="3400" dirty="0">
                <a:solidFill>
                  <a:srgbClr val="302C24"/>
                </a:solidFill>
                <a:latin typeface="Corbel"/>
                <a:cs typeface="Corbel"/>
              </a:rPr>
              <a:t>...As your fathers did, so do you</a:t>
            </a:r>
            <a:r>
              <a:rPr lang="en-US" sz="3400" dirty="0" smtClean="0">
                <a:solidFill>
                  <a:srgbClr val="302C24"/>
                </a:solidFill>
                <a:latin typeface="Corbel"/>
                <a:cs typeface="Corbel"/>
              </a:rPr>
              <a:t>.</a:t>
            </a:r>
            <a:r>
              <a:rPr lang="en-US" sz="3400" dirty="0">
                <a:solidFill>
                  <a:srgbClr val="302C24"/>
                </a:solidFill>
                <a:latin typeface="Corbel"/>
                <a:cs typeface="Corbel"/>
              </a:rPr>
              <a:t>” Acts </a:t>
            </a:r>
            <a:r>
              <a:rPr lang="en-US" sz="3400" dirty="0" smtClean="0">
                <a:solidFill>
                  <a:srgbClr val="302C24"/>
                </a:solidFill>
                <a:latin typeface="Corbel"/>
                <a:cs typeface="Corbel"/>
              </a:rPr>
              <a:t>7.51</a:t>
            </a:r>
            <a:endParaRPr lang="en-US" sz="3400" dirty="0">
              <a:solidFill>
                <a:srgbClr val="302C24"/>
              </a:solidFill>
              <a:latin typeface="Corbel"/>
              <a:cs typeface="Corbel"/>
            </a:endParaRPr>
          </a:p>
        </p:txBody>
      </p:sp>
    </p:spTree>
    <p:extLst>
      <p:ext uri="{BB962C8B-B14F-4D97-AF65-F5344CB8AC3E}">
        <p14:creationId xmlns:p14="http://schemas.microsoft.com/office/powerpoint/2010/main" val="879302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a:xfrm>
            <a:off x="498475" y="1761565"/>
            <a:ext cx="8371987" cy="4364598"/>
          </a:xfrm>
        </p:spPr>
        <p:txBody>
          <a:bodyPr>
            <a:normAutofit/>
          </a:bodyPr>
          <a:lstStyle/>
          <a:p>
            <a:pPr marL="0" lvl="0" indent="0">
              <a:buNone/>
            </a:pPr>
            <a:r>
              <a:rPr lang="en-US" sz="3600" dirty="0">
                <a:solidFill>
                  <a:srgbClr val="302C24"/>
                </a:solidFill>
                <a:latin typeface="Corbel"/>
                <a:cs typeface="Corbel"/>
              </a:rPr>
              <a:t>Don’t Actually Commit The Sin, But Consent With Those Who Do.</a:t>
            </a:r>
          </a:p>
          <a:p>
            <a:pPr marL="457200" lvl="1" indent="0">
              <a:buNone/>
            </a:pPr>
            <a:endParaRPr lang="en-US" sz="3200" dirty="0" smtClean="0">
              <a:solidFill>
                <a:srgbClr val="302C24"/>
              </a:solidFill>
              <a:latin typeface="Corbel"/>
              <a:cs typeface="Corbel"/>
            </a:endParaRPr>
          </a:p>
          <a:p>
            <a:pPr marL="457200" lvl="1" indent="0">
              <a:buNone/>
            </a:pPr>
            <a:r>
              <a:rPr lang="en-US" sz="3200" dirty="0" smtClean="0">
                <a:solidFill>
                  <a:srgbClr val="302C24"/>
                </a:solidFill>
                <a:latin typeface="Corbel"/>
                <a:cs typeface="Corbel"/>
              </a:rPr>
              <a:t>Saul </a:t>
            </a:r>
            <a:r>
              <a:rPr lang="en-US" sz="3200" dirty="0">
                <a:solidFill>
                  <a:srgbClr val="302C24"/>
                </a:solidFill>
                <a:latin typeface="Corbel"/>
                <a:cs typeface="Corbel"/>
              </a:rPr>
              <a:t>of Tarsus gave consent to Stephen's </a:t>
            </a:r>
            <a:r>
              <a:rPr lang="en-US" sz="3200" dirty="0" smtClean="0">
                <a:solidFill>
                  <a:srgbClr val="302C24"/>
                </a:solidFill>
                <a:latin typeface="Corbel"/>
                <a:cs typeface="Corbel"/>
              </a:rPr>
              <a:t>death, Acts 7.57</a:t>
            </a:r>
            <a:r>
              <a:rPr lang="en-US" sz="3200" dirty="0">
                <a:solidFill>
                  <a:srgbClr val="302C24"/>
                </a:solidFill>
                <a:latin typeface="Corbel"/>
                <a:cs typeface="Corbel"/>
              </a:rPr>
              <a:t>-58; </a:t>
            </a:r>
            <a:r>
              <a:rPr lang="en-US" sz="3200" dirty="0" smtClean="0">
                <a:solidFill>
                  <a:srgbClr val="302C24"/>
                </a:solidFill>
                <a:latin typeface="Corbel"/>
                <a:cs typeface="Corbel"/>
              </a:rPr>
              <a:t>8.1</a:t>
            </a:r>
            <a:r>
              <a:rPr lang="en-US" sz="3200" dirty="0">
                <a:solidFill>
                  <a:srgbClr val="302C24"/>
                </a:solidFill>
                <a:latin typeface="Corbel"/>
                <a:cs typeface="Corbel"/>
              </a:rPr>
              <a:t>; </a:t>
            </a:r>
            <a:r>
              <a:rPr lang="en-US" sz="3200" dirty="0" smtClean="0">
                <a:solidFill>
                  <a:srgbClr val="302C24"/>
                </a:solidFill>
                <a:latin typeface="Corbel"/>
                <a:cs typeface="Corbel"/>
              </a:rPr>
              <a:t>22.20</a:t>
            </a:r>
            <a:endParaRPr lang="en-US" sz="3200" dirty="0">
              <a:solidFill>
                <a:srgbClr val="302C24"/>
              </a:solidFill>
              <a:latin typeface="Corbel"/>
              <a:cs typeface="Corbel"/>
            </a:endParaRPr>
          </a:p>
          <a:p>
            <a:pPr marL="457200" lvl="1" indent="0">
              <a:buNone/>
            </a:pPr>
            <a:endParaRPr lang="en-US" sz="3200" dirty="0" smtClean="0">
              <a:solidFill>
                <a:srgbClr val="302C24"/>
              </a:solidFill>
              <a:latin typeface="Corbel"/>
              <a:cs typeface="Corbel"/>
            </a:endParaRPr>
          </a:p>
          <a:p>
            <a:pPr marL="457200" lvl="1" indent="0">
              <a:buNone/>
            </a:pPr>
            <a:r>
              <a:rPr lang="en-US" sz="3200" dirty="0" smtClean="0">
                <a:solidFill>
                  <a:srgbClr val="302C24"/>
                </a:solidFill>
                <a:latin typeface="Corbel"/>
                <a:cs typeface="Corbel"/>
              </a:rPr>
              <a:t>Guilty </a:t>
            </a:r>
            <a:r>
              <a:rPr lang="en-US" sz="3200" dirty="0" smtClean="0">
                <a:solidFill>
                  <a:srgbClr val="302C24"/>
                </a:solidFill>
                <a:latin typeface="Corbel"/>
                <a:cs typeface="Corbel"/>
              </a:rPr>
              <a:t>by association / </a:t>
            </a:r>
            <a:r>
              <a:rPr lang="en-US" sz="3200" dirty="0" smtClean="0">
                <a:solidFill>
                  <a:srgbClr val="302C24"/>
                </a:solidFill>
                <a:latin typeface="Corbel"/>
                <a:cs typeface="Corbel"/>
              </a:rPr>
              <a:t>approval, Rom. 1.28</a:t>
            </a:r>
            <a:r>
              <a:rPr lang="en-US" sz="3200" dirty="0">
                <a:solidFill>
                  <a:srgbClr val="302C24"/>
                </a:solidFill>
                <a:latin typeface="Corbel"/>
                <a:cs typeface="Corbel"/>
              </a:rPr>
              <a:t>-</a:t>
            </a:r>
            <a:r>
              <a:rPr lang="en-US" sz="3200" dirty="0" smtClean="0">
                <a:solidFill>
                  <a:srgbClr val="302C24"/>
                </a:solidFill>
                <a:latin typeface="Corbel"/>
                <a:cs typeface="Corbel"/>
              </a:rPr>
              <a:t>32</a:t>
            </a:r>
            <a:endParaRPr lang="en-US" sz="3200" dirty="0">
              <a:solidFill>
                <a:srgbClr val="302C24"/>
              </a:solidFill>
              <a:latin typeface="Corbel"/>
              <a:cs typeface="Corbel"/>
            </a:endParaRPr>
          </a:p>
        </p:txBody>
      </p:sp>
    </p:spTree>
    <p:extLst>
      <p:ext uri="{BB962C8B-B14F-4D97-AF65-F5344CB8AC3E}">
        <p14:creationId xmlns:p14="http://schemas.microsoft.com/office/powerpoint/2010/main" val="17381887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p:txBody>
          <a:bodyPr>
            <a:noAutofit/>
          </a:bodyPr>
          <a:lstStyle/>
          <a:p>
            <a:pPr marL="0" lvl="0" indent="0">
              <a:buNone/>
            </a:pPr>
            <a:r>
              <a:rPr lang="en-US" sz="3000" dirty="0">
                <a:solidFill>
                  <a:srgbClr val="302C24"/>
                </a:solidFill>
                <a:latin typeface="Corbel"/>
                <a:cs typeface="Corbel"/>
              </a:rPr>
              <a:t>Know Another’s Guilt But Fail To Act, </a:t>
            </a:r>
            <a:r>
              <a:rPr lang="en-US" sz="3000" dirty="0" smtClean="0">
                <a:solidFill>
                  <a:srgbClr val="302C24"/>
                </a:solidFill>
                <a:latin typeface="Corbel"/>
                <a:cs typeface="Corbel"/>
              </a:rPr>
              <a:t>Rebuke </a:t>
            </a:r>
            <a:r>
              <a:rPr lang="en-US" sz="3000" dirty="0">
                <a:solidFill>
                  <a:srgbClr val="302C24"/>
                </a:solidFill>
                <a:latin typeface="Corbel"/>
                <a:cs typeface="Corbel"/>
              </a:rPr>
              <a:t>&amp; </a:t>
            </a:r>
            <a:r>
              <a:rPr lang="en-US" sz="3000" dirty="0" smtClean="0">
                <a:solidFill>
                  <a:srgbClr val="302C24"/>
                </a:solidFill>
                <a:latin typeface="Corbel"/>
                <a:cs typeface="Corbel"/>
              </a:rPr>
              <a:t>Expose</a:t>
            </a:r>
            <a:endParaRPr lang="en-US" sz="3000" dirty="0">
              <a:solidFill>
                <a:srgbClr val="302C24"/>
              </a:solidFill>
              <a:latin typeface="Corbel"/>
              <a:cs typeface="Corbel"/>
            </a:endParaRPr>
          </a:p>
          <a:p>
            <a:pPr marL="457200" lvl="1" indent="0">
              <a:buNone/>
            </a:pPr>
            <a:r>
              <a:rPr lang="en-US" sz="2400" dirty="0">
                <a:solidFill>
                  <a:srgbClr val="302C24"/>
                </a:solidFill>
                <a:latin typeface="Corbel"/>
                <a:cs typeface="Corbel"/>
              </a:rPr>
              <a:t>All that is needed for evil to prosper is for good people to do nothing.</a:t>
            </a:r>
          </a:p>
          <a:p>
            <a:pPr marL="914400" lvl="2" indent="0">
              <a:buNone/>
            </a:pPr>
            <a:r>
              <a:rPr lang="en-US" sz="2400" dirty="0">
                <a:solidFill>
                  <a:srgbClr val="302C24"/>
                </a:solidFill>
                <a:latin typeface="Corbel"/>
                <a:cs typeface="Corbel"/>
              </a:rPr>
              <a:t>Ezekiel’s </a:t>
            </a:r>
            <a:r>
              <a:rPr lang="en-US" sz="2400" dirty="0" smtClean="0">
                <a:solidFill>
                  <a:srgbClr val="302C24"/>
                </a:solidFill>
                <a:latin typeface="Corbel"/>
                <a:cs typeface="Corbel"/>
              </a:rPr>
              <a:t>responsibility, Ezekiel 3.17</a:t>
            </a:r>
            <a:r>
              <a:rPr lang="en-US" sz="2400" dirty="0">
                <a:solidFill>
                  <a:srgbClr val="302C24"/>
                </a:solidFill>
                <a:latin typeface="Corbel"/>
                <a:cs typeface="Corbel"/>
              </a:rPr>
              <a:t>-</a:t>
            </a:r>
            <a:r>
              <a:rPr lang="en-US" sz="2400" dirty="0" smtClean="0">
                <a:solidFill>
                  <a:srgbClr val="302C24"/>
                </a:solidFill>
                <a:latin typeface="Corbel"/>
                <a:cs typeface="Corbel"/>
              </a:rPr>
              <a:t>21</a:t>
            </a:r>
            <a:endParaRPr lang="en-US" sz="2400" dirty="0">
              <a:solidFill>
                <a:srgbClr val="302C24"/>
              </a:solidFill>
              <a:latin typeface="Corbel"/>
              <a:cs typeface="Corbel"/>
            </a:endParaRPr>
          </a:p>
          <a:p>
            <a:pPr marL="914400" lvl="2" indent="0">
              <a:buNone/>
            </a:pPr>
            <a:r>
              <a:rPr lang="en-US" sz="2400" dirty="0" smtClean="0">
                <a:solidFill>
                  <a:srgbClr val="302C24"/>
                </a:solidFill>
                <a:latin typeface="Corbel"/>
                <a:cs typeface="Corbel"/>
              </a:rPr>
              <a:t>Eli's </a:t>
            </a:r>
            <a:r>
              <a:rPr lang="en-US" sz="2400" dirty="0" smtClean="0">
                <a:solidFill>
                  <a:srgbClr val="302C24"/>
                </a:solidFill>
                <a:latin typeface="Corbel"/>
                <a:cs typeface="Corbel"/>
              </a:rPr>
              <a:t>responsibility, 1 Sam. 3.13</a:t>
            </a:r>
            <a:r>
              <a:rPr lang="en-US" sz="2400" dirty="0">
                <a:solidFill>
                  <a:srgbClr val="302C24"/>
                </a:solidFill>
                <a:latin typeface="Corbel"/>
                <a:cs typeface="Corbel"/>
              </a:rPr>
              <a:t>; </a:t>
            </a:r>
            <a:r>
              <a:rPr lang="en-US" sz="2400" dirty="0" smtClean="0">
                <a:solidFill>
                  <a:srgbClr val="302C24"/>
                </a:solidFill>
                <a:latin typeface="Corbel"/>
                <a:cs typeface="Corbel"/>
              </a:rPr>
              <a:t>2.17</a:t>
            </a:r>
            <a:r>
              <a:rPr lang="en-US" sz="2400" dirty="0">
                <a:solidFill>
                  <a:srgbClr val="302C24"/>
                </a:solidFill>
                <a:latin typeface="Corbel"/>
                <a:cs typeface="Corbel"/>
              </a:rPr>
              <a:t>, </a:t>
            </a:r>
            <a:r>
              <a:rPr lang="en-US" sz="2400" dirty="0" smtClean="0">
                <a:solidFill>
                  <a:srgbClr val="302C24"/>
                </a:solidFill>
                <a:latin typeface="Corbel"/>
                <a:cs typeface="Corbel"/>
              </a:rPr>
              <a:t>22</a:t>
            </a:r>
            <a:endParaRPr lang="en-US" sz="2400" dirty="0" smtClean="0">
              <a:solidFill>
                <a:srgbClr val="302C24"/>
              </a:solidFill>
              <a:latin typeface="Corbel"/>
              <a:cs typeface="Corbel"/>
            </a:endParaRPr>
          </a:p>
          <a:p>
            <a:pPr marL="914400" lvl="2" indent="0">
              <a:buNone/>
            </a:pPr>
            <a:endParaRPr lang="en-US" sz="2400" dirty="0">
              <a:solidFill>
                <a:srgbClr val="302C24"/>
              </a:solidFill>
              <a:latin typeface="Corbel"/>
              <a:cs typeface="Corbel"/>
            </a:endParaRPr>
          </a:p>
          <a:p>
            <a:pPr marL="457200" lvl="1" indent="0">
              <a:buNone/>
            </a:pPr>
            <a:r>
              <a:rPr lang="en-US" sz="2400" dirty="0">
                <a:solidFill>
                  <a:srgbClr val="302C24"/>
                </a:solidFill>
                <a:latin typeface="Corbel"/>
                <a:cs typeface="Corbel"/>
              </a:rPr>
              <a:t>T</a:t>
            </a:r>
            <a:r>
              <a:rPr lang="en-US" sz="2400" dirty="0" smtClean="0">
                <a:solidFill>
                  <a:srgbClr val="302C24"/>
                </a:solidFill>
                <a:latin typeface="Corbel"/>
                <a:cs typeface="Corbel"/>
              </a:rPr>
              <a:t>he same goes for the Christian &amp; the Church.</a:t>
            </a:r>
          </a:p>
        </p:txBody>
      </p:sp>
    </p:spTree>
    <p:extLst>
      <p:ext uri="{BB962C8B-B14F-4D97-AF65-F5344CB8AC3E}">
        <p14:creationId xmlns:p14="http://schemas.microsoft.com/office/powerpoint/2010/main" val="2076818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p:txBody>
          <a:bodyPr>
            <a:noAutofit/>
          </a:bodyPr>
          <a:lstStyle/>
          <a:p>
            <a:pPr marL="0" lvl="0" indent="0">
              <a:buNone/>
            </a:pPr>
            <a:r>
              <a:rPr lang="en-US" sz="3200" dirty="0">
                <a:solidFill>
                  <a:srgbClr val="302C24"/>
                </a:solidFill>
                <a:latin typeface="Corbel"/>
                <a:cs typeface="Corbel"/>
              </a:rPr>
              <a:t>Improper </a:t>
            </a:r>
            <a:r>
              <a:rPr lang="en-US" sz="3200" dirty="0" smtClean="0">
                <a:solidFill>
                  <a:srgbClr val="302C24"/>
                </a:solidFill>
                <a:latin typeface="Corbel"/>
                <a:cs typeface="Corbel"/>
              </a:rPr>
              <a:t>Association</a:t>
            </a:r>
            <a:endParaRPr lang="en-US" sz="3200" dirty="0">
              <a:solidFill>
                <a:srgbClr val="302C24"/>
              </a:solidFill>
              <a:latin typeface="Corbel"/>
              <a:cs typeface="Corbel"/>
            </a:endParaRPr>
          </a:p>
          <a:p>
            <a:pPr marL="457200" lvl="1" indent="0">
              <a:buNone/>
            </a:pPr>
            <a:r>
              <a:rPr lang="en-US" sz="2800" dirty="0">
                <a:solidFill>
                  <a:srgbClr val="302C24"/>
                </a:solidFill>
                <a:latin typeface="Corbel"/>
                <a:cs typeface="Corbel"/>
              </a:rPr>
              <a:t>By befriending the world we are partaking in the world’s </a:t>
            </a:r>
            <a:r>
              <a:rPr lang="en-US" sz="2800" dirty="0" smtClean="0">
                <a:solidFill>
                  <a:srgbClr val="302C24"/>
                </a:solidFill>
                <a:latin typeface="Corbel"/>
                <a:cs typeface="Corbel"/>
              </a:rPr>
              <a:t>sin, James 4.4</a:t>
            </a:r>
            <a:endParaRPr lang="en-US" sz="2800" dirty="0">
              <a:solidFill>
                <a:srgbClr val="302C24"/>
              </a:solidFill>
              <a:latin typeface="Corbel"/>
              <a:cs typeface="Corbel"/>
            </a:endParaRPr>
          </a:p>
          <a:p>
            <a:pPr marL="457200" lvl="1" indent="0">
              <a:buNone/>
            </a:pPr>
            <a:endParaRPr lang="en-US" sz="2800" dirty="0" smtClean="0">
              <a:solidFill>
                <a:srgbClr val="302C24"/>
              </a:solidFill>
              <a:latin typeface="Corbel"/>
              <a:cs typeface="Corbel"/>
            </a:endParaRPr>
          </a:p>
          <a:p>
            <a:pPr marL="457200" lvl="1" indent="0">
              <a:buNone/>
            </a:pPr>
            <a:r>
              <a:rPr lang="en-US" sz="2800" dirty="0" smtClean="0">
                <a:solidFill>
                  <a:srgbClr val="302C24"/>
                </a:solidFill>
                <a:latin typeface="Corbel"/>
                <a:cs typeface="Corbel"/>
              </a:rPr>
              <a:t>We </a:t>
            </a:r>
            <a:r>
              <a:rPr lang="en-US" sz="2800" dirty="0">
                <a:solidFill>
                  <a:srgbClr val="302C24"/>
                </a:solidFill>
                <a:latin typeface="Corbel"/>
                <a:cs typeface="Corbel"/>
              </a:rPr>
              <a:t>must expose sin, or we may encourage those in sin or cause </a:t>
            </a:r>
            <a:r>
              <a:rPr lang="en-US" sz="2800" dirty="0" smtClean="0">
                <a:solidFill>
                  <a:srgbClr val="302C24"/>
                </a:solidFill>
                <a:latin typeface="Corbel"/>
                <a:cs typeface="Corbel"/>
              </a:rPr>
              <a:t>ourselves </a:t>
            </a:r>
            <a:r>
              <a:rPr lang="en-US" sz="2800" dirty="0">
                <a:solidFill>
                  <a:srgbClr val="302C24"/>
                </a:solidFill>
                <a:latin typeface="Corbel"/>
                <a:cs typeface="Corbel"/>
              </a:rPr>
              <a:t>to </a:t>
            </a:r>
            <a:r>
              <a:rPr lang="en-US" sz="2800" dirty="0" smtClean="0">
                <a:solidFill>
                  <a:srgbClr val="302C24"/>
                </a:solidFill>
                <a:latin typeface="Corbel"/>
                <a:cs typeface="Corbel"/>
              </a:rPr>
              <a:t>sin, Eph. 5.1</a:t>
            </a:r>
            <a:r>
              <a:rPr lang="en-US" sz="2800" dirty="0">
                <a:solidFill>
                  <a:srgbClr val="302C24"/>
                </a:solidFill>
                <a:latin typeface="Corbel"/>
                <a:cs typeface="Corbel"/>
              </a:rPr>
              <a:t>-</a:t>
            </a:r>
            <a:r>
              <a:rPr lang="en-US" sz="2800" dirty="0" smtClean="0">
                <a:solidFill>
                  <a:srgbClr val="302C24"/>
                </a:solidFill>
                <a:latin typeface="Corbel"/>
                <a:cs typeface="Corbel"/>
              </a:rPr>
              <a:t>7</a:t>
            </a:r>
            <a:endParaRPr lang="en-US" sz="2800" dirty="0">
              <a:solidFill>
                <a:srgbClr val="302C24"/>
              </a:solidFill>
              <a:latin typeface="Corbel"/>
              <a:cs typeface="Corbel"/>
            </a:endParaRPr>
          </a:p>
          <a:p>
            <a:pPr marL="914400" lvl="2" indent="0">
              <a:buNone/>
            </a:pPr>
            <a:r>
              <a:rPr lang="en-US" sz="2400" dirty="0">
                <a:solidFill>
                  <a:srgbClr val="302C24"/>
                </a:solidFill>
                <a:latin typeface="Corbel"/>
                <a:cs typeface="Corbel"/>
              </a:rPr>
              <a:t>We must “Be imitators of God” (1)</a:t>
            </a:r>
          </a:p>
          <a:p>
            <a:pPr marL="914400" lvl="2" indent="0">
              <a:buNone/>
            </a:pPr>
            <a:r>
              <a:rPr lang="en-US" sz="2400" dirty="0">
                <a:solidFill>
                  <a:srgbClr val="302C24"/>
                </a:solidFill>
                <a:latin typeface="Corbel"/>
                <a:cs typeface="Corbel"/>
              </a:rPr>
              <a:t>We must “not be partakers with them” that practice lawlessness (7)</a:t>
            </a:r>
          </a:p>
        </p:txBody>
      </p:sp>
    </p:spTree>
    <p:extLst>
      <p:ext uri="{BB962C8B-B14F-4D97-AF65-F5344CB8AC3E}">
        <p14:creationId xmlns:p14="http://schemas.microsoft.com/office/powerpoint/2010/main" val="3257874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p:txBody>
          <a:bodyPr>
            <a:noAutofit/>
          </a:bodyPr>
          <a:lstStyle/>
          <a:p>
            <a:pPr marL="0" indent="0">
              <a:buNone/>
            </a:pPr>
            <a:r>
              <a:rPr lang="en-US" sz="3200" dirty="0">
                <a:solidFill>
                  <a:srgbClr val="302C24"/>
                </a:solidFill>
                <a:latin typeface="Corbel"/>
                <a:cs typeface="Corbel"/>
              </a:rPr>
              <a:t>Teaching or Supporting The Doctrine From </a:t>
            </a:r>
            <a:r>
              <a:rPr lang="en-US" sz="3200" dirty="0" smtClean="0">
                <a:solidFill>
                  <a:srgbClr val="302C24"/>
                </a:solidFill>
                <a:latin typeface="Corbel"/>
                <a:cs typeface="Corbel"/>
              </a:rPr>
              <a:t>Men</a:t>
            </a:r>
            <a:endParaRPr lang="en-US" sz="2800" dirty="0">
              <a:solidFill>
                <a:srgbClr val="302C24"/>
              </a:solidFill>
              <a:latin typeface="Corbel"/>
              <a:cs typeface="Corbel"/>
            </a:endParaRPr>
          </a:p>
          <a:p>
            <a:pPr marL="457200" lvl="1" indent="0">
              <a:buNone/>
            </a:pPr>
            <a:endParaRPr lang="en-US" sz="2800" dirty="0" smtClean="0">
              <a:solidFill>
                <a:srgbClr val="302C24"/>
              </a:solidFill>
              <a:latin typeface="Corbel"/>
              <a:cs typeface="Corbel"/>
            </a:endParaRPr>
          </a:p>
          <a:p>
            <a:pPr marL="457200" lvl="1" indent="0">
              <a:buNone/>
            </a:pPr>
            <a:r>
              <a:rPr lang="en-US" sz="2800" dirty="0" smtClean="0">
                <a:solidFill>
                  <a:srgbClr val="302C24"/>
                </a:solidFill>
                <a:latin typeface="Corbel"/>
                <a:cs typeface="Corbel"/>
              </a:rPr>
              <a:t>We </a:t>
            </a:r>
            <a:r>
              <a:rPr lang="en-US" sz="2800" dirty="0" smtClean="0">
                <a:solidFill>
                  <a:srgbClr val="302C24"/>
                </a:solidFill>
                <a:latin typeface="Corbel"/>
                <a:cs typeface="Corbel"/>
              </a:rPr>
              <a:t>are </a:t>
            </a:r>
            <a:r>
              <a:rPr lang="en-US" sz="2800" dirty="0">
                <a:solidFill>
                  <a:srgbClr val="302C24"/>
                </a:solidFill>
                <a:latin typeface="Corbel"/>
                <a:cs typeface="Corbel"/>
              </a:rPr>
              <a:t>partaking in </a:t>
            </a:r>
            <a:r>
              <a:rPr lang="en-US" sz="2800" dirty="0" smtClean="0">
                <a:solidFill>
                  <a:srgbClr val="302C24"/>
                </a:solidFill>
                <a:latin typeface="Corbel"/>
                <a:cs typeface="Corbel"/>
              </a:rPr>
              <a:t>their </a:t>
            </a:r>
            <a:r>
              <a:rPr lang="en-US" sz="2800" dirty="0" smtClean="0">
                <a:solidFill>
                  <a:srgbClr val="302C24"/>
                </a:solidFill>
                <a:latin typeface="Corbel"/>
                <a:cs typeface="Corbel"/>
              </a:rPr>
              <a:t>sins, 2 </a:t>
            </a:r>
            <a:r>
              <a:rPr lang="en-US" sz="2800" dirty="0" smtClean="0">
                <a:solidFill>
                  <a:srgbClr val="302C24"/>
                </a:solidFill>
                <a:latin typeface="Corbel"/>
                <a:cs typeface="Corbel"/>
              </a:rPr>
              <a:t>John 9-</a:t>
            </a:r>
            <a:r>
              <a:rPr lang="en-US" sz="2800" dirty="0" smtClean="0">
                <a:solidFill>
                  <a:srgbClr val="302C24"/>
                </a:solidFill>
                <a:latin typeface="Corbel"/>
                <a:cs typeface="Corbel"/>
              </a:rPr>
              <a:t>11</a:t>
            </a:r>
            <a:endParaRPr lang="en-US" sz="2800" dirty="0">
              <a:solidFill>
                <a:srgbClr val="302C24"/>
              </a:solidFill>
              <a:latin typeface="Corbel"/>
              <a:cs typeface="Corbel"/>
            </a:endParaRPr>
          </a:p>
        </p:txBody>
      </p:sp>
    </p:spTree>
    <p:extLst>
      <p:ext uri="{BB962C8B-B14F-4D97-AF65-F5344CB8AC3E}">
        <p14:creationId xmlns:p14="http://schemas.microsoft.com/office/powerpoint/2010/main" val="7194126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Corbel"/>
                <a:cs typeface="Corbel"/>
              </a:rPr>
              <a:t>Nor Share In Other People’s Sins</a:t>
            </a:r>
            <a:endParaRPr lang="en-US" sz="4000" b="1" dirty="0">
              <a:latin typeface="Corbel"/>
              <a:cs typeface="Corbel"/>
            </a:endParaRPr>
          </a:p>
        </p:txBody>
      </p:sp>
      <p:sp>
        <p:nvSpPr>
          <p:cNvPr id="3" name="Content Placeholder 2"/>
          <p:cNvSpPr>
            <a:spLocks noGrp="1"/>
          </p:cNvSpPr>
          <p:nvPr>
            <p:ph idx="1"/>
          </p:nvPr>
        </p:nvSpPr>
        <p:spPr/>
        <p:txBody>
          <a:bodyPr>
            <a:noAutofit/>
          </a:bodyPr>
          <a:lstStyle/>
          <a:p>
            <a:pPr marL="457200" lvl="1" indent="0">
              <a:buNone/>
            </a:pPr>
            <a:r>
              <a:rPr lang="en-US" sz="2800" dirty="0">
                <a:solidFill>
                  <a:srgbClr val="302C24"/>
                </a:solidFill>
                <a:latin typeface="Corbel"/>
                <a:cs typeface="Corbel"/>
              </a:rPr>
              <a:t>It is wrong to financially support error</a:t>
            </a:r>
          </a:p>
          <a:p>
            <a:pPr marL="914400" lvl="2" indent="0">
              <a:buNone/>
            </a:pPr>
            <a:r>
              <a:rPr lang="en-US" sz="2400" dirty="0" smtClean="0">
                <a:solidFill>
                  <a:srgbClr val="302C24"/>
                </a:solidFill>
                <a:latin typeface="Corbel"/>
                <a:cs typeface="Corbel"/>
              </a:rPr>
              <a:t>Salvation Army, “We believe that our first parents were created in a state of innocence, but by their disobedience, they lost their purity and happiness, and that in consequence of their fall, all men have become sinners, totally depraved, and as such are justly exposed to the wrath of God.”</a:t>
            </a:r>
          </a:p>
          <a:p>
            <a:pPr marL="914400" lvl="2" indent="0">
              <a:buNone/>
            </a:pPr>
            <a:endParaRPr lang="en-US" sz="2400" dirty="0" smtClean="0">
              <a:solidFill>
                <a:srgbClr val="302C24"/>
              </a:solidFill>
              <a:latin typeface="Corbel"/>
              <a:cs typeface="Corbel"/>
            </a:endParaRPr>
          </a:p>
          <a:p>
            <a:pPr marL="914400" lvl="2" indent="0">
              <a:buNone/>
            </a:pPr>
            <a:r>
              <a:rPr lang="en-US" sz="2400" dirty="0" smtClean="0">
                <a:solidFill>
                  <a:srgbClr val="302C24"/>
                </a:solidFill>
                <a:latin typeface="Corbel"/>
                <a:cs typeface="Corbel"/>
              </a:rPr>
              <a:t>“We believe that repentance toward God, faith in our Lord Jesus Christ and regeneration by the Holy Spirit are necessary to salvation.”</a:t>
            </a:r>
          </a:p>
          <a:p>
            <a:pPr marL="914400" lvl="2" indent="0">
              <a:buNone/>
            </a:pPr>
            <a:r>
              <a:rPr lang="en-US" sz="2400" dirty="0" smtClean="0">
                <a:solidFill>
                  <a:srgbClr val="302C24"/>
                </a:solidFill>
                <a:latin typeface="Corbel"/>
                <a:cs typeface="Corbel"/>
              </a:rPr>
              <a:t>				Salvationarmyusa.com</a:t>
            </a:r>
            <a:endParaRPr lang="en-US" sz="2400" dirty="0">
              <a:solidFill>
                <a:srgbClr val="302C24"/>
              </a:solidFill>
              <a:latin typeface="Corbel"/>
              <a:cs typeface="Corbel"/>
            </a:endParaRPr>
          </a:p>
        </p:txBody>
      </p:sp>
    </p:spTree>
    <p:extLst>
      <p:ext uri="{BB962C8B-B14F-4D97-AF65-F5344CB8AC3E}">
        <p14:creationId xmlns:p14="http://schemas.microsoft.com/office/powerpoint/2010/main" val="3267794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1060</TotalTime>
  <Words>616</Words>
  <Application>Microsoft Macintosh PowerPoint</Application>
  <PresentationFormat>On-screen Show (4:3)</PresentationFormat>
  <Paragraphs>80</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Saddle</vt:lpstr>
      <vt:lpstr>PowerPoint Presentation</vt:lpstr>
      <vt:lpstr>PowerPoint Presentation</vt:lpstr>
      <vt:lpstr>Nor Share In Other People’s Sins</vt:lpstr>
      <vt:lpstr>Nor Share In Other People’s Sins</vt:lpstr>
      <vt:lpstr>Nor Share In Other People’s Sins</vt:lpstr>
      <vt:lpstr>Nor Share In Other People’s Sins</vt:lpstr>
      <vt:lpstr>Nor Share In Other People’s Sins</vt:lpstr>
      <vt:lpstr>Nor Share In Other People’s Sins</vt:lpstr>
      <vt:lpstr>Nor Share In Other People’s Sins</vt:lpstr>
      <vt:lpstr>Nor Share In Other People’s Sins</vt:lpstr>
      <vt:lpstr>Nor Share In Other People’s Sins</vt:lpstr>
      <vt:lpstr>Nor Share In Other People’s Sins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Partaking Of Sins</dc:title>
  <dc:creator>Bryan Garlock</dc:creator>
  <cp:lastModifiedBy>Bryan Garlock</cp:lastModifiedBy>
  <cp:revision>34</cp:revision>
  <dcterms:created xsi:type="dcterms:W3CDTF">2012-08-05T03:14:21Z</dcterms:created>
  <dcterms:modified xsi:type="dcterms:W3CDTF">2014-11-16T21:00:01Z</dcterms:modified>
</cp:coreProperties>
</file>