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1"/>
  </p:notesMasterIdLst>
  <p:sldIdLst>
    <p:sldId id="265" r:id="rId3"/>
    <p:sldId id="268" r:id="rId4"/>
    <p:sldId id="274" r:id="rId5"/>
    <p:sldId id="266" r:id="rId6"/>
    <p:sldId id="267" r:id="rId7"/>
    <p:sldId id="269" r:id="rId8"/>
    <p:sldId id="276" r:id="rId9"/>
    <p:sldId id="275" r:id="rId10"/>
    <p:sldId id="277" r:id="rId11"/>
    <p:sldId id="278" r:id="rId12"/>
    <p:sldId id="279" r:id="rId13"/>
    <p:sldId id="281" r:id="rId14"/>
    <p:sldId id="295" r:id="rId15"/>
    <p:sldId id="282" r:id="rId16"/>
    <p:sldId id="283" r:id="rId17"/>
    <p:sldId id="284" r:id="rId18"/>
    <p:sldId id="285" r:id="rId19"/>
    <p:sldId id="286" r:id="rId20"/>
    <p:sldId id="287" r:id="rId21"/>
    <p:sldId id="288" r:id="rId22"/>
    <p:sldId id="289" r:id="rId23"/>
    <p:sldId id="290" r:id="rId24"/>
    <p:sldId id="291" r:id="rId25"/>
    <p:sldId id="292" r:id="rId26"/>
    <p:sldId id="296" r:id="rId27"/>
    <p:sldId id="293" r:id="rId28"/>
    <p:sldId id="294" r:id="rId29"/>
    <p:sldId id="271"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MS PGothic" charset="0"/>
        <a:cs typeface="MS PGothic" charset="0"/>
      </a:defRPr>
    </a:lvl1pPr>
    <a:lvl2pPr marL="457200" algn="l" defTabSz="457200" rtl="0" fontAlgn="base">
      <a:spcBef>
        <a:spcPct val="0"/>
      </a:spcBef>
      <a:spcAft>
        <a:spcPct val="0"/>
      </a:spcAft>
      <a:defRPr kern="1200">
        <a:solidFill>
          <a:schemeClr val="tx1"/>
        </a:solidFill>
        <a:latin typeface="Calibri" charset="0"/>
        <a:ea typeface="MS PGothic" charset="0"/>
        <a:cs typeface="MS PGothic" charset="0"/>
      </a:defRPr>
    </a:lvl2pPr>
    <a:lvl3pPr marL="914400" algn="l" defTabSz="457200" rtl="0" fontAlgn="base">
      <a:spcBef>
        <a:spcPct val="0"/>
      </a:spcBef>
      <a:spcAft>
        <a:spcPct val="0"/>
      </a:spcAft>
      <a:defRPr kern="1200">
        <a:solidFill>
          <a:schemeClr val="tx1"/>
        </a:solidFill>
        <a:latin typeface="Calibri" charset="0"/>
        <a:ea typeface="MS PGothic" charset="0"/>
        <a:cs typeface="MS PGothic" charset="0"/>
      </a:defRPr>
    </a:lvl3pPr>
    <a:lvl4pPr marL="1371600" algn="l" defTabSz="457200" rtl="0" fontAlgn="base">
      <a:spcBef>
        <a:spcPct val="0"/>
      </a:spcBef>
      <a:spcAft>
        <a:spcPct val="0"/>
      </a:spcAft>
      <a:defRPr kern="1200">
        <a:solidFill>
          <a:schemeClr val="tx1"/>
        </a:solidFill>
        <a:latin typeface="Calibri" charset="0"/>
        <a:ea typeface="MS PGothic" charset="0"/>
        <a:cs typeface="MS PGothic" charset="0"/>
      </a:defRPr>
    </a:lvl4pPr>
    <a:lvl5pPr marL="1828800" algn="l" defTabSz="457200" rtl="0" fontAlgn="base">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F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2016" autoAdjust="0"/>
  </p:normalViewPr>
  <p:slideViewPr>
    <p:cSldViewPr snapToGrid="0" snapToObjects="1">
      <p:cViewPr varScale="1">
        <p:scale>
          <a:sx n="60" d="100"/>
          <a:sy n="60" d="100"/>
        </p:scale>
        <p:origin x="-23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CF130-E8BA-0547-8B31-9DE66B8BB6E8}" type="datetimeFigureOut">
              <a:rPr lang="en-US" smtClean="0"/>
              <a:t>10/15/14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F6B39C-9F77-E84D-B993-848C13772056}" type="slidenum">
              <a:rPr lang="en-US" smtClean="0"/>
              <a:t>‹#›</a:t>
            </a:fld>
            <a:endParaRPr lang="en-US"/>
          </a:p>
        </p:txBody>
      </p:sp>
    </p:spTree>
    <p:extLst>
      <p:ext uri="{BB962C8B-B14F-4D97-AF65-F5344CB8AC3E}">
        <p14:creationId xmlns:p14="http://schemas.microsoft.com/office/powerpoint/2010/main" val="10534989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material</a:t>
            </a:r>
            <a:r>
              <a:rPr lang="en-US" baseline="0" dirty="0" smtClean="0"/>
              <a:t> by Wayne Jackson</a:t>
            </a:r>
            <a:endParaRPr lang="en-US" dirty="0"/>
          </a:p>
        </p:txBody>
      </p:sp>
      <p:sp>
        <p:nvSpPr>
          <p:cNvPr id="4" name="Slide Number Placeholder 3"/>
          <p:cNvSpPr>
            <a:spLocks noGrp="1"/>
          </p:cNvSpPr>
          <p:nvPr>
            <p:ph type="sldNum" sz="quarter" idx="10"/>
          </p:nvPr>
        </p:nvSpPr>
        <p:spPr/>
        <p:txBody>
          <a:bodyPr/>
          <a:lstStyle/>
          <a:p>
            <a:fld id="{7DF6B39C-9F77-E84D-B993-848C13772056}" type="slidenum">
              <a:rPr lang="en-US" smtClean="0"/>
              <a:t>1</a:t>
            </a:fld>
            <a:endParaRPr lang="en-US"/>
          </a:p>
        </p:txBody>
      </p:sp>
    </p:spTree>
    <p:extLst>
      <p:ext uri="{BB962C8B-B14F-4D97-AF65-F5344CB8AC3E}">
        <p14:creationId xmlns:p14="http://schemas.microsoft.com/office/powerpoint/2010/main" val="608236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C97375B-0523-E545-A6F7-A801743FCD4A}"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7852D60-4711-2C4F-B348-8D494962ADAB}" type="slidenum">
              <a:rPr lang="en-US"/>
              <a:pPr/>
              <a:t>‹#›</a:t>
            </a:fld>
            <a:endParaRPr lang="en-US"/>
          </a:p>
        </p:txBody>
      </p:sp>
    </p:spTree>
    <p:extLst>
      <p:ext uri="{BB962C8B-B14F-4D97-AF65-F5344CB8AC3E}">
        <p14:creationId xmlns:p14="http://schemas.microsoft.com/office/powerpoint/2010/main" val="124147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C8C6C9D-6616-2B4B-A9D6-9FBE66D59A64}"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2CBCA2-DB8C-A343-AADF-FA8E364F117C}" type="slidenum">
              <a:rPr lang="en-US"/>
              <a:pPr/>
              <a:t>‹#›</a:t>
            </a:fld>
            <a:endParaRPr lang="en-US"/>
          </a:p>
        </p:txBody>
      </p:sp>
    </p:spTree>
    <p:extLst>
      <p:ext uri="{BB962C8B-B14F-4D97-AF65-F5344CB8AC3E}">
        <p14:creationId xmlns:p14="http://schemas.microsoft.com/office/powerpoint/2010/main" val="407077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DCF86C0-2579-944A-A22A-6E4B6F370EAA}"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348C96-BAD0-B64D-9F30-CC4AA6DE9AAA}" type="slidenum">
              <a:rPr lang="en-US"/>
              <a:pPr/>
              <a:t>‹#›</a:t>
            </a:fld>
            <a:endParaRPr lang="en-US"/>
          </a:p>
        </p:txBody>
      </p:sp>
    </p:spTree>
    <p:extLst>
      <p:ext uri="{BB962C8B-B14F-4D97-AF65-F5344CB8AC3E}">
        <p14:creationId xmlns:p14="http://schemas.microsoft.com/office/powerpoint/2010/main" val="3471403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C97375B-0523-E545-A6F7-A801743FCD4A}"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fld id="{A7852D60-4711-2C4F-B348-8D494962ADAB}" type="slidenum">
              <a:rPr lang="en-US"/>
              <a:pPr/>
              <a:t>‹#›</a:t>
            </a:fld>
            <a:endParaRPr lang="en-US"/>
          </a:p>
        </p:txBody>
      </p:sp>
    </p:spTree>
    <p:extLst>
      <p:ext uri="{BB962C8B-B14F-4D97-AF65-F5344CB8AC3E}">
        <p14:creationId xmlns:p14="http://schemas.microsoft.com/office/powerpoint/2010/main" val="4136964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12F9C5C-5010-6E4E-BF64-4FF5EBCBD265}"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fld id="{E81EBD88-3BAC-1842-A7A0-EB796D5B9979}" type="slidenum">
              <a:rPr lang="en-US"/>
              <a:pPr/>
              <a:t>‹#›</a:t>
            </a:fld>
            <a:endParaRPr lang="en-US"/>
          </a:p>
        </p:txBody>
      </p:sp>
    </p:spTree>
    <p:extLst>
      <p:ext uri="{BB962C8B-B14F-4D97-AF65-F5344CB8AC3E}">
        <p14:creationId xmlns:p14="http://schemas.microsoft.com/office/powerpoint/2010/main" val="3968419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68062A4-FFEC-8942-A6E7-CD19CE8639B6}"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fld id="{019FBAB8-D276-1641-93C8-C331DFBC8536}" type="slidenum">
              <a:rPr lang="en-US"/>
              <a:pPr/>
              <a:t>‹#›</a:t>
            </a:fld>
            <a:endParaRPr lang="en-US"/>
          </a:p>
        </p:txBody>
      </p:sp>
    </p:spTree>
    <p:extLst>
      <p:ext uri="{BB962C8B-B14F-4D97-AF65-F5344CB8AC3E}">
        <p14:creationId xmlns:p14="http://schemas.microsoft.com/office/powerpoint/2010/main" val="3323368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DAF3DE4-7BB7-5748-A470-ED7583EE4548}" type="datetimeFigureOut">
              <a:rPr lang="en-US"/>
              <a:pPr/>
              <a:t>10/15/14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fld id="{B3ACC5F9-4BA5-F340-BAA3-5287F21C92EC}" type="slidenum">
              <a:rPr lang="en-US"/>
              <a:pPr/>
              <a:t>‹#›</a:t>
            </a:fld>
            <a:endParaRPr lang="en-US"/>
          </a:p>
        </p:txBody>
      </p:sp>
    </p:spTree>
    <p:extLst>
      <p:ext uri="{BB962C8B-B14F-4D97-AF65-F5344CB8AC3E}">
        <p14:creationId xmlns:p14="http://schemas.microsoft.com/office/powerpoint/2010/main" val="1983242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C3A07C7-6A91-C142-B971-554C9D7AF4BA}" type="datetimeFigureOut">
              <a:rPr lang="en-US"/>
              <a:pPr/>
              <a:t>10/15/14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9" name="Slide Number Placeholder 5"/>
          <p:cNvSpPr>
            <a:spLocks noGrp="1"/>
          </p:cNvSpPr>
          <p:nvPr>
            <p:ph type="sldNum" sz="quarter" idx="12"/>
          </p:nvPr>
        </p:nvSpPr>
        <p:spPr/>
        <p:txBody>
          <a:bodyPr/>
          <a:lstStyle>
            <a:lvl1pPr>
              <a:defRPr/>
            </a:lvl1pPr>
          </a:lstStyle>
          <a:p>
            <a:fld id="{A6B1E537-2E02-D949-AB32-34E68030BFD7}" type="slidenum">
              <a:rPr lang="en-US"/>
              <a:pPr/>
              <a:t>‹#›</a:t>
            </a:fld>
            <a:endParaRPr lang="en-US"/>
          </a:p>
        </p:txBody>
      </p:sp>
    </p:spTree>
    <p:extLst>
      <p:ext uri="{BB962C8B-B14F-4D97-AF65-F5344CB8AC3E}">
        <p14:creationId xmlns:p14="http://schemas.microsoft.com/office/powerpoint/2010/main" val="401847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C415282-EFCB-CA4F-B5CD-3BB3CEA3FCF1}" type="datetimeFigureOut">
              <a:rPr lang="en-US"/>
              <a:pPr/>
              <a:t>10/15/14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5" name="Slide Number Placeholder 5"/>
          <p:cNvSpPr>
            <a:spLocks noGrp="1"/>
          </p:cNvSpPr>
          <p:nvPr>
            <p:ph type="sldNum" sz="quarter" idx="12"/>
          </p:nvPr>
        </p:nvSpPr>
        <p:spPr/>
        <p:txBody>
          <a:bodyPr/>
          <a:lstStyle>
            <a:lvl1pPr>
              <a:defRPr/>
            </a:lvl1pPr>
          </a:lstStyle>
          <a:p>
            <a:fld id="{A13178D3-3484-C14F-B0C3-DC019AE7D17A}" type="slidenum">
              <a:rPr lang="en-US"/>
              <a:pPr/>
              <a:t>‹#›</a:t>
            </a:fld>
            <a:endParaRPr lang="en-US"/>
          </a:p>
        </p:txBody>
      </p:sp>
    </p:spTree>
    <p:extLst>
      <p:ext uri="{BB962C8B-B14F-4D97-AF65-F5344CB8AC3E}">
        <p14:creationId xmlns:p14="http://schemas.microsoft.com/office/powerpoint/2010/main" val="382188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08CF96D-DFB3-4D46-A5FE-40D29F13F0E0}" type="datetimeFigureOut">
              <a:rPr lang="en-US"/>
              <a:pPr/>
              <a:t>10/15/14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4" name="Slide Number Placeholder 5"/>
          <p:cNvSpPr>
            <a:spLocks noGrp="1"/>
          </p:cNvSpPr>
          <p:nvPr>
            <p:ph type="sldNum" sz="quarter" idx="12"/>
          </p:nvPr>
        </p:nvSpPr>
        <p:spPr/>
        <p:txBody>
          <a:bodyPr/>
          <a:lstStyle>
            <a:lvl1pPr>
              <a:defRPr/>
            </a:lvl1pPr>
          </a:lstStyle>
          <a:p>
            <a:fld id="{4815DEE9-612C-4B45-9DC8-588889C0D740}" type="slidenum">
              <a:rPr lang="en-US"/>
              <a:pPr/>
              <a:t>‹#›</a:t>
            </a:fld>
            <a:endParaRPr lang="en-US"/>
          </a:p>
        </p:txBody>
      </p:sp>
    </p:spTree>
    <p:extLst>
      <p:ext uri="{BB962C8B-B14F-4D97-AF65-F5344CB8AC3E}">
        <p14:creationId xmlns:p14="http://schemas.microsoft.com/office/powerpoint/2010/main" val="408140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7858BF2-DB13-7E47-9038-92A2A34F640E}" type="datetimeFigureOut">
              <a:rPr lang="en-US"/>
              <a:pPr/>
              <a:t>10/15/14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fld id="{229A13E9-CBE7-C942-94F1-D86BA027D6F1}" type="slidenum">
              <a:rPr lang="en-US"/>
              <a:pPr/>
              <a:t>‹#›</a:t>
            </a:fld>
            <a:endParaRPr lang="en-US"/>
          </a:p>
        </p:txBody>
      </p:sp>
    </p:spTree>
    <p:extLst>
      <p:ext uri="{BB962C8B-B14F-4D97-AF65-F5344CB8AC3E}">
        <p14:creationId xmlns:p14="http://schemas.microsoft.com/office/powerpoint/2010/main" val="182708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12F9C5C-5010-6E4E-BF64-4FF5EBCBD265}"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81EBD88-3BAC-1842-A7A0-EB796D5B9979}" type="slidenum">
              <a:rPr lang="en-US"/>
              <a:pPr/>
              <a:t>‹#›</a:t>
            </a:fld>
            <a:endParaRPr lang="en-US"/>
          </a:p>
        </p:txBody>
      </p:sp>
    </p:spTree>
    <p:extLst>
      <p:ext uri="{BB962C8B-B14F-4D97-AF65-F5344CB8AC3E}">
        <p14:creationId xmlns:p14="http://schemas.microsoft.com/office/powerpoint/2010/main" val="2178712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FCE6319-8D0C-7E42-A992-9EEF2754B5E6}" type="datetimeFigureOut">
              <a:rPr lang="en-US"/>
              <a:pPr/>
              <a:t>10/15/14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fld id="{2977F9C3-74D9-8D4F-B748-D4FE008FC8C9}" type="slidenum">
              <a:rPr lang="en-US"/>
              <a:pPr/>
              <a:t>‹#›</a:t>
            </a:fld>
            <a:endParaRPr lang="en-US"/>
          </a:p>
        </p:txBody>
      </p:sp>
    </p:spTree>
    <p:extLst>
      <p:ext uri="{BB962C8B-B14F-4D97-AF65-F5344CB8AC3E}">
        <p14:creationId xmlns:p14="http://schemas.microsoft.com/office/powerpoint/2010/main" val="2772896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C8C6C9D-6616-2B4B-A9D6-9FBE66D59A64}"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fld id="{932CBCA2-DB8C-A343-AADF-FA8E364F117C}" type="slidenum">
              <a:rPr lang="en-US"/>
              <a:pPr/>
              <a:t>‹#›</a:t>
            </a:fld>
            <a:endParaRPr lang="en-US"/>
          </a:p>
        </p:txBody>
      </p:sp>
    </p:spTree>
    <p:extLst>
      <p:ext uri="{BB962C8B-B14F-4D97-AF65-F5344CB8AC3E}">
        <p14:creationId xmlns:p14="http://schemas.microsoft.com/office/powerpoint/2010/main" val="266200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DCF86C0-2579-944A-A22A-6E4B6F370EAA}"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fld id="{A0348C96-BAD0-B64D-9F30-CC4AA6DE9AAA}" type="slidenum">
              <a:rPr lang="en-US"/>
              <a:pPr/>
              <a:t>‹#›</a:t>
            </a:fld>
            <a:endParaRPr lang="en-US"/>
          </a:p>
        </p:txBody>
      </p:sp>
    </p:spTree>
    <p:extLst>
      <p:ext uri="{BB962C8B-B14F-4D97-AF65-F5344CB8AC3E}">
        <p14:creationId xmlns:p14="http://schemas.microsoft.com/office/powerpoint/2010/main" val="48630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68062A4-FFEC-8942-A6E7-CD19CE8639B6}" type="datetimeFigureOut">
              <a:rPr lang="en-US"/>
              <a:pPr/>
              <a:t>10/15/14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19FBAB8-D276-1641-93C8-C331DFBC8536}" type="slidenum">
              <a:rPr lang="en-US"/>
              <a:pPr/>
              <a:t>‹#›</a:t>
            </a:fld>
            <a:endParaRPr lang="en-US"/>
          </a:p>
        </p:txBody>
      </p:sp>
    </p:spTree>
    <p:extLst>
      <p:ext uri="{BB962C8B-B14F-4D97-AF65-F5344CB8AC3E}">
        <p14:creationId xmlns:p14="http://schemas.microsoft.com/office/powerpoint/2010/main" val="2543957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DAF3DE4-7BB7-5748-A470-ED7583EE4548}" type="datetimeFigureOut">
              <a:rPr lang="en-US"/>
              <a:pPr/>
              <a:t>10/15/14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3ACC5F9-4BA5-F340-BAA3-5287F21C92EC}" type="slidenum">
              <a:rPr lang="en-US"/>
              <a:pPr/>
              <a:t>‹#›</a:t>
            </a:fld>
            <a:endParaRPr lang="en-US"/>
          </a:p>
        </p:txBody>
      </p:sp>
    </p:spTree>
    <p:extLst>
      <p:ext uri="{BB962C8B-B14F-4D97-AF65-F5344CB8AC3E}">
        <p14:creationId xmlns:p14="http://schemas.microsoft.com/office/powerpoint/2010/main" val="423552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C3A07C7-6A91-C142-B971-554C9D7AF4BA}" type="datetimeFigureOut">
              <a:rPr lang="en-US"/>
              <a:pPr/>
              <a:t>10/15/14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6B1E537-2E02-D949-AB32-34E68030BFD7}" type="slidenum">
              <a:rPr lang="en-US"/>
              <a:pPr/>
              <a:t>‹#›</a:t>
            </a:fld>
            <a:endParaRPr lang="en-US"/>
          </a:p>
        </p:txBody>
      </p:sp>
    </p:spTree>
    <p:extLst>
      <p:ext uri="{BB962C8B-B14F-4D97-AF65-F5344CB8AC3E}">
        <p14:creationId xmlns:p14="http://schemas.microsoft.com/office/powerpoint/2010/main" val="263333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C415282-EFCB-CA4F-B5CD-3BB3CEA3FCF1}" type="datetimeFigureOut">
              <a:rPr lang="en-US"/>
              <a:pPr/>
              <a:t>10/15/14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13178D3-3484-C14F-B0C3-DC019AE7D17A}" type="slidenum">
              <a:rPr lang="en-US"/>
              <a:pPr/>
              <a:t>‹#›</a:t>
            </a:fld>
            <a:endParaRPr lang="en-US"/>
          </a:p>
        </p:txBody>
      </p:sp>
    </p:spTree>
    <p:extLst>
      <p:ext uri="{BB962C8B-B14F-4D97-AF65-F5344CB8AC3E}">
        <p14:creationId xmlns:p14="http://schemas.microsoft.com/office/powerpoint/2010/main" val="322799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08CF96D-DFB3-4D46-A5FE-40D29F13F0E0}" type="datetimeFigureOut">
              <a:rPr lang="en-US"/>
              <a:pPr/>
              <a:t>10/15/14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815DEE9-612C-4B45-9DC8-588889C0D740}" type="slidenum">
              <a:rPr lang="en-US"/>
              <a:pPr/>
              <a:t>‹#›</a:t>
            </a:fld>
            <a:endParaRPr lang="en-US"/>
          </a:p>
        </p:txBody>
      </p:sp>
    </p:spTree>
    <p:extLst>
      <p:ext uri="{BB962C8B-B14F-4D97-AF65-F5344CB8AC3E}">
        <p14:creationId xmlns:p14="http://schemas.microsoft.com/office/powerpoint/2010/main" val="495130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7858BF2-DB13-7E47-9038-92A2A34F640E}" type="datetimeFigureOut">
              <a:rPr lang="en-US"/>
              <a:pPr/>
              <a:t>10/15/14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29A13E9-CBE7-C942-94F1-D86BA027D6F1}" type="slidenum">
              <a:rPr lang="en-US"/>
              <a:pPr/>
              <a:t>‹#›</a:t>
            </a:fld>
            <a:endParaRPr lang="en-US"/>
          </a:p>
        </p:txBody>
      </p:sp>
    </p:spTree>
    <p:extLst>
      <p:ext uri="{BB962C8B-B14F-4D97-AF65-F5344CB8AC3E}">
        <p14:creationId xmlns:p14="http://schemas.microsoft.com/office/powerpoint/2010/main" val="413906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FCE6319-8D0C-7E42-A992-9EEF2754B5E6}" type="datetimeFigureOut">
              <a:rPr lang="en-US"/>
              <a:pPr/>
              <a:t>10/15/14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977F9C3-74D9-8D4F-B748-D4FE008FC8C9}" type="slidenum">
              <a:rPr lang="en-US"/>
              <a:pPr/>
              <a:t>‹#›</a:t>
            </a:fld>
            <a:endParaRPr lang="en-US"/>
          </a:p>
        </p:txBody>
      </p:sp>
    </p:spTree>
    <p:extLst>
      <p:ext uri="{BB962C8B-B14F-4D97-AF65-F5344CB8AC3E}">
        <p14:creationId xmlns:p14="http://schemas.microsoft.com/office/powerpoint/2010/main" val="25760578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50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6640EC0-990A-5D42-B53C-5CC263BF5FD9}" type="datetimeFigureOut">
              <a:rPr lang="en-US"/>
              <a:pPr/>
              <a:t>10/15/14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4B17AFA-C134-2544-A85D-9BC95CE47B2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6640EC0-990A-5D42-B53C-5CC263BF5FD9}" type="datetimeFigureOut">
              <a:rPr lang="en-US"/>
              <a:pPr/>
              <a:t>10/15/14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4B17AFA-C134-2544-A85D-9BC95CE47B2F}" type="slidenum">
              <a:rPr lang="en-US"/>
              <a:pPr/>
              <a:t>‹#›</a:t>
            </a:fld>
            <a:endParaRPr lang="en-US"/>
          </a:p>
        </p:txBody>
      </p:sp>
    </p:spTree>
    <p:extLst>
      <p:ext uri="{BB962C8B-B14F-4D97-AF65-F5344CB8AC3E}">
        <p14:creationId xmlns:p14="http://schemas.microsoft.com/office/powerpoint/2010/main" val="518863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6134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lvl="0"/>
            <a:r>
              <a:rPr lang="en-US" sz="3200" dirty="0" smtClean="0">
                <a:latin typeface="Corbel"/>
                <a:cs typeface="Corbel"/>
              </a:rPr>
              <a:t>What Role Did The Holy Spirit Play In Inspiration?</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lnSpcReduction="10000"/>
          </a:bodyPr>
          <a:lstStyle/>
          <a:p>
            <a:pPr marL="57150" indent="0">
              <a:spcBef>
                <a:spcPts val="0"/>
              </a:spcBef>
              <a:buNone/>
            </a:pPr>
            <a:r>
              <a:rPr lang="en-US" sz="2200" dirty="0">
                <a:latin typeface="Corbel"/>
                <a:cs typeface="Corbel"/>
              </a:rPr>
              <a:t>“Then the Lord said to Moses, “Write this as a memorial in a book…” Exo. 17.14</a:t>
            </a:r>
          </a:p>
          <a:p>
            <a:pPr marL="57150" indent="0">
              <a:spcBef>
                <a:spcPts val="0"/>
              </a:spcBef>
              <a:buNone/>
            </a:pPr>
            <a:endParaRPr lang="en-US" sz="2200" dirty="0" smtClean="0">
              <a:latin typeface="Corbel"/>
              <a:cs typeface="Corbel"/>
            </a:endParaRPr>
          </a:p>
          <a:p>
            <a:pPr marL="57150" indent="0">
              <a:spcBef>
                <a:spcPts val="0"/>
              </a:spcBef>
              <a:buNone/>
            </a:pPr>
            <a:r>
              <a:rPr lang="en-US" sz="2200" dirty="0" smtClean="0">
                <a:latin typeface="Corbel"/>
                <a:cs typeface="Corbel"/>
              </a:rPr>
              <a:t>“</a:t>
            </a:r>
            <a:r>
              <a:rPr lang="en-US" sz="2200" dirty="0">
                <a:latin typeface="Corbel"/>
                <a:cs typeface="Corbel"/>
              </a:rPr>
              <a:t>The Spirit of the Lord speaks by me; his word is on my tongue.” 2 Sam. 23.2</a:t>
            </a:r>
          </a:p>
          <a:p>
            <a:pPr marL="57150" indent="0">
              <a:spcBef>
                <a:spcPts val="0"/>
              </a:spcBef>
              <a:buNone/>
            </a:pPr>
            <a:endParaRPr lang="en-US" sz="2200" dirty="0" smtClean="0">
              <a:latin typeface="Corbel"/>
              <a:cs typeface="Corbel"/>
            </a:endParaRPr>
          </a:p>
          <a:p>
            <a:pPr marL="57150" indent="0">
              <a:spcBef>
                <a:spcPts val="0"/>
              </a:spcBef>
              <a:buNone/>
            </a:pPr>
            <a:r>
              <a:rPr lang="en-US" sz="2200" dirty="0" smtClean="0">
                <a:latin typeface="Corbel"/>
                <a:cs typeface="Corbel"/>
              </a:rPr>
              <a:t>“</a:t>
            </a:r>
            <a:r>
              <a:rPr lang="en-US" sz="2200" dirty="0">
                <a:latin typeface="Corbel"/>
                <a:cs typeface="Corbel"/>
              </a:rPr>
              <a:t>Then the Lord put out his hand and touched my mouth. And the Lord said to me, ‘Behold, I have put my words in your mouth.’” Jer. </a:t>
            </a:r>
            <a:r>
              <a:rPr lang="en-US" sz="2200" dirty="0" smtClean="0">
                <a:latin typeface="Corbel"/>
                <a:cs typeface="Corbel"/>
              </a:rPr>
              <a:t>1.9</a:t>
            </a:r>
          </a:p>
          <a:p>
            <a:pPr marL="57150" indent="0">
              <a:spcBef>
                <a:spcPts val="0"/>
              </a:spcBef>
              <a:buNone/>
            </a:pPr>
            <a:endParaRPr lang="en-US" sz="2200" dirty="0">
              <a:latin typeface="Corbel"/>
              <a:cs typeface="Corbel"/>
            </a:endParaRPr>
          </a:p>
          <a:p>
            <a:pPr marL="57150" indent="0">
              <a:spcBef>
                <a:spcPts val="0"/>
              </a:spcBef>
              <a:buNone/>
            </a:pPr>
            <a:r>
              <a:rPr lang="en-US" sz="2200" dirty="0" smtClean="0">
                <a:latin typeface="Corbel"/>
                <a:cs typeface="Corbel"/>
              </a:rPr>
              <a:t>“Thus </a:t>
            </a:r>
            <a:r>
              <a:rPr lang="en-US" sz="2200" dirty="0">
                <a:latin typeface="Corbel"/>
                <a:cs typeface="Corbel"/>
              </a:rPr>
              <a:t>says the Lord: Stand in the court of the Lord's house, and speak to all the cities of Judah that come to worship in the house of the Lord all the words that I command you to speak to them; do not hold back a word</a:t>
            </a:r>
            <a:r>
              <a:rPr lang="en-US" sz="2200" dirty="0" smtClean="0">
                <a:latin typeface="Corbel"/>
                <a:cs typeface="Corbel"/>
              </a:rPr>
              <a:t>.” Jeremiah 26.2</a:t>
            </a:r>
            <a:endParaRPr lang="en-US" sz="2200" dirty="0">
              <a:latin typeface="Corbel"/>
              <a:cs typeface="Corbel"/>
            </a:endParaRPr>
          </a:p>
          <a:p>
            <a:pPr marL="57150" indent="0">
              <a:spcBef>
                <a:spcPts val="0"/>
              </a:spcBef>
              <a:buNone/>
            </a:pPr>
            <a:endParaRPr lang="en-US" sz="2200" dirty="0" smtClean="0">
              <a:latin typeface="Corbel"/>
              <a:cs typeface="Corbel"/>
            </a:endParaRPr>
          </a:p>
          <a:p>
            <a:pPr marL="57150" indent="0">
              <a:spcBef>
                <a:spcPts val="0"/>
              </a:spcBef>
              <a:buNone/>
            </a:pPr>
            <a:r>
              <a:rPr lang="en-US" sz="2200" dirty="0" smtClean="0">
                <a:latin typeface="Corbel"/>
                <a:cs typeface="Corbel"/>
              </a:rPr>
              <a:t>He also </a:t>
            </a:r>
            <a:r>
              <a:rPr lang="en-US" sz="2200" dirty="0">
                <a:latin typeface="Corbel"/>
                <a:cs typeface="Corbel"/>
              </a:rPr>
              <a:t>inspired the Apostles, 2 Peter </a:t>
            </a:r>
            <a:r>
              <a:rPr lang="en-US" sz="2200" dirty="0" smtClean="0">
                <a:latin typeface="Corbel"/>
                <a:cs typeface="Corbel"/>
              </a:rPr>
              <a:t>3.2; John 14; 15; 16</a:t>
            </a:r>
            <a:endParaRPr lang="en-US" sz="2200" dirty="0">
              <a:latin typeface="Corbel"/>
              <a:cs typeface="Corbel"/>
            </a:endParaRPr>
          </a:p>
        </p:txBody>
      </p:sp>
    </p:spTree>
    <p:extLst>
      <p:ext uri="{BB962C8B-B14F-4D97-AF65-F5344CB8AC3E}">
        <p14:creationId xmlns:p14="http://schemas.microsoft.com/office/powerpoint/2010/main" val="2215209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a:bodyPr>
          <a:lstStyle/>
          <a:p>
            <a:pPr marL="57150" indent="0">
              <a:spcBef>
                <a:spcPts val="0"/>
              </a:spcBef>
              <a:buNone/>
            </a:pPr>
            <a:r>
              <a:rPr lang="en-US" dirty="0" smtClean="0">
                <a:latin typeface="Corbel"/>
                <a:cs typeface="Corbel"/>
              </a:rPr>
              <a:t>Some </a:t>
            </a:r>
            <a:r>
              <a:rPr lang="en-US" dirty="0">
                <a:latin typeface="Corbel"/>
                <a:cs typeface="Corbel"/>
              </a:rPr>
              <a:t>claim the Bible is inspired to some degree, or in some “sense,” but the words are not </a:t>
            </a:r>
            <a:r>
              <a:rPr lang="en-US" dirty="0" smtClean="0">
                <a:latin typeface="Corbel"/>
                <a:cs typeface="Corbel"/>
              </a:rPr>
              <a:t>inspired.</a:t>
            </a:r>
          </a:p>
          <a:p>
            <a:pPr marL="57150" indent="0">
              <a:spcBef>
                <a:spcPts val="0"/>
              </a:spcBef>
              <a:buNone/>
            </a:pPr>
            <a:endParaRPr lang="en-US" dirty="0">
              <a:latin typeface="Corbel"/>
              <a:cs typeface="Corbel"/>
            </a:endParaRPr>
          </a:p>
          <a:p>
            <a:pPr marL="57150" indent="0">
              <a:spcBef>
                <a:spcPts val="0"/>
              </a:spcBef>
              <a:buNone/>
            </a:pPr>
            <a:r>
              <a:rPr lang="en-US" dirty="0" smtClean="0">
                <a:latin typeface="Corbel"/>
                <a:cs typeface="Corbel"/>
              </a:rPr>
              <a:t>If </a:t>
            </a:r>
            <a:r>
              <a:rPr lang="en-US" dirty="0">
                <a:latin typeface="Corbel"/>
                <a:cs typeface="Corbel"/>
              </a:rPr>
              <a:t>the words of the Bible are not inspired of God, then the Bible contains no inspiration at all!</a:t>
            </a:r>
          </a:p>
          <a:p>
            <a:pPr marL="57150" indent="0">
              <a:spcBef>
                <a:spcPts val="0"/>
              </a:spcBef>
              <a:buNone/>
            </a:pPr>
            <a:endParaRPr lang="en-US" dirty="0" smtClean="0">
              <a:latin typeface="Corbel"/>
              <a:cs typeface="Corbel"/>
            </a:endParaRPr>
          </a:p>
          <a:p>
            <a:pPr marL="57150" indent="0">
              <a:spcBef>
                <a:spcPts val="0"/>
              </a:spcBef>
              <a:buNone/>
            </a:pPr>
            <a:r>
              <a:rPr lang="en-US" dirty="0" smtClean="0">
                <a:latin typeface="Corbel"/>
                <a:cs typeface="Corbel"/>
              </a:rPr>
              <a:t>These </a:t>
            </a:r>
            <a:r>
              <a:rPr lang="en-US" dirty="0">
                <a:latin typeface="Corbel"/>
                <a:cs typeface="Corbel"/>
              </a:rPr>
              <a:t>are not human words…</a:t>
            </a:r>
          </a:p>
        </p:txBody>
      </p:sp>
    </p:spTree>
    <p:extLst>
      <p:ext uri="{BB962C8B-B14F-4D97-AF65-F5344CB8AC3E}">
        <p14:creationId xmlns:p14="http://schemas.microsoft.com/office/powerpoint/2010/main" val="3077153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fontScale="92500" lnSpcReduction="20000"/>
          </a:bodyPr>
          <a:lstStyle/>
          <a:p>
            <a:pPr marL="57150" indent="0">
              <a:lnSpc>
                <a:spcPct val="110000"/>
              </a:lnSpc>
              <a:spcBef>
                <a:spcPts val="0"/>
              </a:spcBef>
              <a:buNone/>
            </a:pPr>
            <a:r>
              <a:rPr lang="en-US" dirty="0">
                <a:latin typeface="Corbel"/>
                <a:cs typeface="Corbel"/>
              </a:rPr>
              <a:t>“And when they bring you to trial and deliver you over, do not be anxious beforehand what you are to say, but say whatever is given you in that hour, for it is not you who speak, but the Holy Spirit.” Mark 13.11</a:t>
            </a:r>
          </a:p>
          <a:p>
            <a:pPr marL="57150" indent="0">
              <a:lnSpc>
                <a:spcPct val="110000"/>
              </a:lnSpc>
              <a:spcBef>
                <a:spcPts val="0"/>
              </a:spcBef>
              <a:buNone/>
            </a:pPr>
            <a:endParaRPr lang="en-US" dirty="0" smtClean="0">
              <a:latin typeface="Corbel"/>
              <a:cs typeface="Corbel"/>
            </a:endParaRPr>
          </a:p>
          <a:p>
            <a:pPr marL="57150" indent="0">
              <a:lnSpc>
                <a:spcPct val="110000"/>
              </a:lnSpc>
              <a:spcBef>
                <a:spcPts val="0"/>
              </a:spcBef>
              <a:buNone/>
            </a:pPr>
            <a:r>
              <a:rPr lang="en-US" dirty="0" smtClean="0">
                <a:latin typeface="Corbel"/>
                <a:cs typeface="Corbel"/>
              </a:rPr>
              <a:t>“</a:t>
            </a:r>
            <a:r>
              <a:rPr lang="en-US" dirty="0">
                <a:latin typeface="Corbel"/>
                <a:cs typeface="Corbel"/>
              </a:rPr>
              <a:t>Settle it therefore in your minds not to meditate beforehand how to answer, 15 for I will give you a mouth and wisdom, which none of your adversaries will be able to withstand or contradict.” Luke 21.14-15</a:t>
            </a:r>
          </a:p>
        </p:txBody>
      </p:sp>
    </p:spTree>
    <p:extLst>
      <p:ext uri="{BB962C8B-B14F-4D97-AF65-F5344CB8AC3E}">
        <p14:creationId xmlns:p14="http://schemas.microsoft.com/office/powerpoint/2010/main" val="2234527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lnSpcReduction="10000"/>
          </a:bodyPr>
          <a:lstStyle/>
          <a:p>
            <a:pPr marL="57150" indent="0">
              <a:lnSpc>
                <a:spcPct val="110000"/>
              </a:lnSpc>
              <a:spcBef>
                <a:spcPts val="0"/>
              </a:spcBef>
              <a:buNone/>
            </a:pPr>
            <a:r>
              <a:rPr lang="en-US" dirty="0" smtClean="0">
                <a:latin typeface="Corbel"/>
                <a:cs typeface="Corbel"/>
              </a:rPr>
              <a:t>“But </a:t>
            </a:r>
            <a:r>
              <a:rPr lang="en-US" dirty="0">
                <a:latin typeface="Corbel"/>
                <a:cs typeface="Corbel"/>
              </a:rPr>
              <a:t>the Helper, the Holy Spirit, whom the Father will send in my name, he will teach you all things and bring to your remembrance all that I have said to you</a:t>
            </a:r>
            <a:r>
              <a:rPr lang="en-US" dirty="0" smtClean="0">
                <a:latin typeface="Corbel"/>
                <a:cs typeface="Corbel"/>
              </a:rPr>
              <a:t>.” John 14.26</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a:latin typeface="Corbel"/>
                <a:cs typeface="Corbel"/>
              </a:rPr>
              <a:t>“When the Spirit of truth comes, he will guide you into all the truth, for he will not speak on his own authority, but whatever he hears he will speak, and he will declare to you the things that are to come</a:t>
            </a:r>
            <a:r>
              <a:rPr lang="en-US" dirty="0" smtClean="0">
                <a:latin typeface="Corbel"/>
                <a:cs typeface="Corbel"/>
              </a:rPr>
              <a:t>.” John 16.13</a:t>
            </a:r>
            <a:endParaRPr lang="en-US" dirty="0">
              <a:latin typeface="Corbel"/>
              <a:cs typeface="Corbel"/>
            </a:endParaRPr>
          </a:p>
        </p:txBody>
      </p:sp>
    </p:spTree>
    <p:extLst>
      <p:ext uri="{BB962C8B-B14F-4D97-AF65-F5344CB8AC3E}">
        <p14:creationId xmlns:p14="http://schemas.microsoft.com/office/powerpoint/2010/main" val="17872218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fontScale="92500" lnSpcReduction="10000"/>
          </a:bodyPr>
          <a:lstStyle/>
          <a:p>
            <a:pPr marL="57150" indent="0">
              <a:lnSpc>
                <a:spcPct val="110000"/>
              </a:lnSpc>
              <a:spcBef>
                <a:spcPts val="0"/>
              </a:spcBef>
              <a:buNone/>
            </a:pPr>
            <a:r>
              <a:rPr lang="en-US" dirty="0">
                <a:latin typeface="Corbel"/>
                <a:cs typeface="Corbel"/>
              </a:rPr>
              <a:t>“Brothers, the Scripture had to be fulfilled, which the Holy Spirit spoke beforehand by the mouth of David concerning Judas…” Acts </a:t>
            </a:r>
            <a:r>
              <a:rPr lang="en-US" dirty="0" smtClean="0">
                <a:latin typeface="Corbel"/>
                <a:cs typeface="Corbel"/>
              </a:rPr>
              <a:t>1.16</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a:latin typeface="Corbel"/>
                <a:cs typeface="Corbel"/>
              </a:rPr>
              <a:t>“And they were all filled with the Holy Spirit and began to speak in other tongues as the Spirit gave them utterance</a:t>
            </a:r>
            <a:r>
              <a:rPr lang="en-US" dirty="0" smtClean="0">
                <a:latin typeface="Corbel"/>
                <a:cs typeface="Corbel"/>
              </a:rPr>
              <a:t>.” Acts 2.4</a:t>
            </a:r>
            <a:endParaRPr lang="en-US" dirty="0">
              <a:latin typeface="Corbel"/>
              <a:cs typeface="Corbel"/>
            </a:endParaRPr>
          </a:p>
          <a:p>
            <a:pPr marL="57150" indent="0">
              <a:lnSpc>
                <a:spcPct val="110000"/>
              </a:lnSpc>
              <a:spcBef>
                <a:spcPts val="0"/>
              </a:spcBef>
              <a:buNone/>
            </a:pPr>
            <a:endParaRPr lang="en-US" dirty="0" smtClean="0">
              <a:latin typeface="Corbel"/>
              <a:cs typeface="Corbel"/>
            </a:endParaRPr>
          </a:p>
          <a:p>
            <a:pPr marL="57150" indent="0">
              <a:lnSpc>
                <a:spcPct val="110000"/>
              </a:lnSpc>
              <a:spcBef>
                <a:spcPts val="0"/>
              </a:spcBef>
              <a:buNone/>
            </a:pPr>
            <a:r>
              <a:rPr lang="en-US" dirty="0" smtClean="0">
                <a:latin typeface="Corbel"/>
                <a:cs typeface="Corbel"/>
              </a:rPr>
              <a:t>“</a:t>
            </a:r>
            <a:r>
              <a:rPr lang="en-US" dirty="0">
                <a:latin typeface="Corbel"/>
                <a:cs typeface="Corbel"/>
              </a:rPr>
              <a:t>The Holy Spirit was right in saying to your fathers through Isaiah the prophet…” Acts 28.25</a:t>
            </a:r>
          </a:p>
        </p:txBody>
      </p:sp>
    </p:spTree>
    <p:extLst>
      <p:ext uri="{BB962C8B-B14F-4D97-AF65-F5344CB8AC3E}">
        <p14:creationId xmlns:p14="http://schemas.microsoft.com/office/powerpoint/2010/main" val="966401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a:bodyPr>
          <a:lstStyle/>
          <a:p>
            <a:pPr marL="57150" indent="0">
              <a:lnSpc>
                <a:spcPct val="110000"/>
              </a:lnSpc>
              <a:spcBef>
                <a:spcPts val="0"/>
              </a:spcBef>
              <a:buNone/>
            </a:pPr>
            <a:r>
              <a:rPr lang="en-US" dirty="0">
                <a:latin typeface="Corbel"/>
                <a:cs typeface="Corbel"/>
              </a:rPr>
              <a:t>1 Cor. 2.1-</a:t>
            </a:r>
            <a:r>
              <a:rPr lang="en-US" dirty="0" smtClean="0">
                <a:latin typeface="Corbel"/>
                <a:cs typeface="Corbel"/>
              </a:rPr>
              <a:t>13</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a:latin typeface="Corbel"/>
                <a:cs typeface="Corbel"/>
              </a:rPr>
              <a:t>“For I received from the Lord what I also delivered to you…” 1 Cor. 11.23</a:t>
            </a:r>
          </a:p>
          <a:p>
            <a:pPr marL="57150" indent="0">
              <a:lnSpc>
                <a:spcPct val="110000"/>
              </a:lnSpc>
              <a:spcBef>
                <a:spcPts val="0"/>
              </a:spcBef>
              <a:buNone/>
            </a:pPr>
            <a:endParaRPr lang="en-US" dirty="0" smtClean="0">
              <a:latin typeface="Corbel"/>
              <a:cs typeface="Corbel"/>
            </a:endParaRPr>
          </a:p>
          <a:p>
            <a:pPr marL="57150" indent="0">
              <a:lnSpc>
                <a:spcPct val="110000"/>
              </a:lnSpc>
              <a:spcBef>
                <a:spcPts val="0"/>
              </a:spcBef>
              <a:buNone/>
            </a:pPr>
            <a:r>
              <a:rPr lang="en-US" dirty="0">
                <a:latin typeface="Corbel"/>
                <a:cs typeface="Corbel"/>
              </a:rPr>
              <a:t>“If anyone thinks that he is a prophet, or spiritual, he should acknowledge that the things I am writing to you are a command of the Lord.” 1 Cor. </a:t>
            </a:r>
            <a:r>
              <a:rPr lang="en-US" dirty="0" smtClean="0">
                <a:latin typeface="Corbel"/>
                <a:cs typeface="Corbel"/>
              </a:rPr>
              <a:t>14.37</a:t>
            </a:r>
            <a:endParaRPr lang="en-US" dirty="0">
              <a:latin typeface="Corbel"/>
              <a:cs typeface="Corbel"/>
            </a:endParaRPr>
          </a:p>
        </p:txBody>
      </p:sp>
    </p:spTree>
    <p:extLst>
      <p:ext uri="{BB962C8B-B14F-4D97-AF65-F5344CB8AC3E}">
        <p14:creationId xmlns:p14="http://schemas.microsoft.com/office/powerpoint/2010/main" val="1493746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fontScale="85000" lnSpcReduction="10000"/>
          </a:bodyPr>
          <a:lstStyle/>
          <a:p>
            <a:pPr marL="57150" indent="0">
              <a:lnSpc>
                <a:spcPct val="110000"/>
              </a:lnSpc>
              <a:spcBef>
                <a:spcPts val="0"/>
              </a:spcBef>
              <a:buNone/>
            </a:pPr>
            <a:r>
              <a:rPr lang="en-US" dirty="0">
                <a:latin typeface="Corbel"/>
                <a:cs typeface="Corbel"/>
              </a:rPr>
              <a:t>“For I would have you know, brothers, that the gospel that was preached by me is not man's gospel. For I did not receive it from any man, nor was I taught it, but I received it through a revelation of Jesus Christ.” Gal. 1.11-12</a:t>
            </a:r>
          </a:p>
          <a:p>
            <a:pPr marL="57150" indent="0">
              <a:lnSpc>
                <a:spcPct val="110000"/>
              </a:lnSpc>
              <a:spcBef>
                <a:spcPts val="0"/>
              </a:spcBef>
              <a:buNone/>
            </a:pPr>
            <a:endParaRPr lang="en-US" dirty="0" smtClean="0">
              <a:latin typeface="Corbel"/>
              <a:cs typeface="Corbel"/>
            </a:endParaRPr>
          </a:p>
          <a:p>
            <a:pPr marL="57150" indent="0">
              <a:lnSpc>
                <a:spcPct val="110000"/>
              </a:lnSpc>
              <a:spcBef>
                <a:spcPts val="0"/>
              </a:spcBef>
              <a:buNone/>
            </a:pPr>
            <a:r>
              <a:rPr lang="en-US" dirty="0" smtClean="0">
                <a:latin typeface="Corbel"/>
                <a:cs typeface="Corbel"/>
              </a:rPr>
              <a:t>“</a:t>
            </a:r>
            <a:r>
              <a:rPr lang="en-US" dirty="0">
                <a:latin typeface="Corbel"/>
                <a:cs typeface="Corbel"/>
              </a:rPr>
              <a:t>how the mystery was made known to me by revelation, as I have written briefly. When you read this, you can perceive my insight into the mystery of Christ, which was not made known to the sons of men in other generations as it has now been revealed to his holy apostles and prophets by the Spirit.” Eph. 3.3-5</a:t>
            </a:r>
          </a:p>
        </p:txBody>
      </p:sp>
    </p:spTree>
    <p:extLst>
      <p:ext uri="{BB962C8B-B14F-4D97-AF65-F5344CB8AC3E}">
        <p14:creationId xmlns:p14="http://schemas.microsoft.com/office/powerpoint/2010/main" val="4209288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fontScale="77500" lnSpcReduction="20000"/>
          </a:bodyPr>
          <a:lstStyle/>
          <a:p>
            <a:pPr marL="57150" indent="0">
              <a:lnSpc>
                <a:spcPct val="120000"/>
              </a:lnSpc>
              <a:spcBef>
                <a:spcPts val="0"/>
              </a:spcBef>
              <a:buNone/>
            </a:pPr>
            <a:r>
              <a:rPr lang="en-US" dirty="0">
                <a:latin typeface="Corbel"/>
                <a:cs typeface="Corbel"/>
              </a:rPr>
              <a:t>“And we also thank God constantly for this, that when you received the word of God, which you heard from us, you accepted it not as the word of men but as what it really is, the word of God…” 1 Thess. 2.13</a:t>
            </a:r>
          </a:p>
          <a:p>
            <a:pPr marL="57150" indent="0">
              <a:lnSpc>
                <a:spcPct val="120000"/>
              </a:lnSpc>
              <a:spcBef>
                <a:spcPts val="0"/>
              </a:spcBef>
              <a:buNone/>
            </a:pPr>
            <a:endParaRPr lang="en-US" dirty="0" smtClean="0">
              <a:latin typeface="Corbel"/>
              <a:cs typeface="Corbel"/>
            </a:endParaRPr>
          </a:p>
          <a:p>
            <a:pPr marL="57150" indent="0">
              <a:lnSpc>
                <a:spcPct val="120000"/>
              </a:lnSpc>
              <a:spcBef>
                <a:spcPts val="0"/>
              </a:spcBef>
              <a:buNone/>
            </a:pPr>
            <a:r>
              <a:rPr lang="en-US" dirty="0" smtClean="0">
                <a:latin typeface="Corbel"/>
                <a:cs typeface="Corbel"/>
              </a:rPr>
              <a:t>“</a:t>
            </a:r>
            <a:r>
              <a:rPr lang="en-US" dirty="0">
                <a:latin typeface="Corbel"/>
                <a:cs typeface="Corbel"/>
              </a:rPr>
              <a:t>For you know what instructions we gave you through the Lord Jesus.” 1 Thess. 4.2</a:t>
            </a:r>
          </a:p>
          <a:p>
            <a:pPr marL="57150" indent="0">
              <a:lnSpc>
                <a:spcPct val="120000"/>
              </a:lnSpc>
              <a:spcBef>
                <a:spcPts val="0"/>
              </a:spcBef>
              <a:buNone/>
            </a:pPr>
            <a:endParaRPr lang="en-US" dirty="0" smtClean="0">
              <a:latin typeface="Corbel"/>
              <a:cs typeface="Corbel"/>
            </a:endParaRPr>
          </a:p>
          <a:p>
            <a:pPr marL="57150" indent="0">
              <a:lnSpc>
                <a:spcPct val="120000"/>
              </a:lnSpc>
              <a:spcBef>
                <a:spcPts val="0"/>
              </a:spcBef>
              <a:buNone/>
            </a:pPr>
            <a:r>
              <a:rPr lang="en-US" dirty="0" smtClean="0">
                <a:latin typeface="Corbel"/>
                <a:cs typeface="Corbel"/>
              </a:rPr>
              <a:t>“</a:t>
            </a:r>
            <a:r>
              <a:rPr lang="en-US" dirty="0">
                <a:latin typeface="Corbel"/>
                <a:cs typeface="Corbel"/>
              </a:rPr>
              <a:t>Therefore whoever disregards this, disregards not man but God, who gives his Holy Spirit to you.” 1 Thess. 4.8</a:t>
            </a:r>
          </a:p>
          <a:p>
            <a:pPr marL="57150" indent="0">
              <a:lnSpc>
                <a:spcPct val="120000"/>
              </a:lnSpc>
              <a:spcBef>
                <a:spcPts val="0"/>
              </a:spcBef>
              <a:buNone/>
            </a:pPr>
            <a:endParaRPr lang="en-US" dirty="0" smtClean="0">
              <a:latin typeface="Corbel"/>
              <a:cs typeface="Corbel"/>
            </a:endParaRPr>
          </a:p>
          <a:p>
            <a:pPr marL="57150" indent="0">
              <a:lnSpc>
                <a:spcPct val="120000"/>
              </a:lnSpc>
              <a:spcBef>
                <a:spcPts val="0"/>
              </a:spcBef>
              <a:buNone/>
            </a:pPr>
            <a:r>
              <a:rPr lang="en-US" dirty="0" smtClean="0">
                <a:latin typeface="Corbel"/>
                <a:cs typeface="Corbel"/>
              </a:rPr>
              <a:t>“</a:t>
            </a:r>
            <a:r>
              <a:rPr lang="en-US" dirty="0">
                <a:latin typeface="Corbel"/>
                <a:cs typeface="Corbel"/>
              </a:rPr>
              <a:t>For this we declare to you by a word from the Lord…” 1 Thess. 4.15</a:t>
            </a:r>
          </a:p>
        </p:txBody>
      </p:sp>
    </p:spTree>
    <p:extLst>
      <p:ext uri="{BB962C8B-B14F-4D97-AF65-F5344CB8AC3E}">
        <p14:creationId xmlns:p14="http://schemas.microsoft.com/office/powerpoint/2010/main" val="13790718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a:bodyPr>
          <a:lstStyle/>
          <a:p>
            <a:pPr marL="57150" indent="0">
              <a:lnSpc>
                <a:spcPct val="120000"/>
              </a:lnSpc>
              <a:spcBef>
                <a:spcPts val="0"/>
              </a:spcBef>
              <a:buNone/>
            </a:pPr>
            <a:r>
              <a:rPr lang="en-US" dirty="0">
                <a:latin typeface="Corbel"/>
                <a:cs typeface="Corbel"/>
              </a:rPr>
              <a:t>“All Scripture is breathed out by God and profitable for teaching, for reproof, for correction, and for training in righteousness…” 2 Tim. 3.16</a:t>
            </a:r>
          </a:p>
        </p:txBody>
      </p:sp>
    </p:spTree>
    <p:extLst>
      <p:ext uri="{BB962C8B-B14F-4D97-AF65-F5344CB8AC3E}">
        <p14:creationId xmlns:p14="http://schemas.microsoft.com/office/powerpoint/2010/main" val="2575971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fontScale="92500" lnSpcReduction="20000"/>
          </a:bodyPr>
          <a:lstStyle/>
          <a:p>
            <a:pPr marL="57150" indent="0">
              <a:lnSpc>
                <a:spcPct val="120000"/>
              </a:lnSpc>
              <a:spcBef>
                <a:spcPts val="0"/>
              </a:spcBef>
              <a:buNone/>
            </a:pPr>
            <a:r>
              <a:rPr lang="en-US" dirty="0">
                <a:latin typeface="Corbel"/>
                <a:cs typeface="Corbel"/>
              </a:rPr>
              <a:t>Men acted as spokesmen or messengers, but they made clear it was not their message.</a:t>
            </a:r>
          </a:p>
          <a:p>
            <a:pPr marL="57150" indent="0">
              <a:lnSpc>
                <a:spcPct val="120000"/>
              </a:lnSpc>
              <a:spcBef>
                <a:spcPts val="0"/>
              </a:spcBef>
              <a:buNone/>
            </a:pPr>
            <a:endParaRPr lang="en-US" dirty="0" smtClean="0">
              <a:latin typeface="Corbel"/>
              <a:cs typeface="Corbel"/>
            </a:endParaRPr>
          </a:p>
          <a:p>
            <a:pPr marL="57150" indent="0">
              <a:lnSpc>
                <a:spcPct val="120000"/>
              </a:lnSpc>
              <a:spcBef>
                <a:spcPts val="0"/>
              </a:spcBef>
              <a:buNone/>
            </a:pPr>
            <a:r>
              <a:rPr lang="en-US" dirty="0" smtClean="0">
                <a:latin typeface="Corbel"/>
                <a:cs typeface="Corbel"/>
              </a:rPr>
              <a:t>God </a:t>
            </a:r>
            <a:r>
              <a:rPr lang="en-US" dirty="0">
                <a:latin typeface="Corbel"/>
                <a:cs typeface="Corbel"/>
              </a:rPr>
              <a:t>did not merely inspire men with "concepts" or "ideas" and then leave them to their own creative abilities to speak for God.</a:t>
            </a:r>
          </a:p>
          <a:p>
            <a:pPr marL="57150" indent="0">
              <a:lnSpc>
                <a:spcPct val="120000"/>
              </a:lnSpc>
              <a:spcBef>
                <a:spcPts val="0"/>
              </a:spcBef>
              <a:buNone/>
            </a:pPr>
            <a:endParaRPr lang="en-US" dirty="0" smtClean="0">
              <a:latin typeface="Corbel"/>
              <a:cs typeface="Corbel"/>
            </a:endParaRPr>
          </a:p>
          <a:p>
            <a:pPr marL="57150" indent="0">
              <a:lnSpc>
                <a:spcPct val="120000"/>
              </a:lnSpc>
              <a:spcBef>
                <a:spcPts val="0"/>
              </a:spcBef>
              <a:buNone/>
            </a:pPr>
            <a:r>
              <a:rPr lang="en-US" dirty="0" smtClean="0">
                <a:latin typeface="Corbel"/>
                <a:cs typeface="Corbel"/>
              </a:rPr>
              <a:t>Every </a:t>
            </a:r>
            <a:r>
              <a:rPr lang="en-US" dirty="0">
                <a:latin typeface="Corbel"/>
                <a:cs typeface="Corbel"/>
              </a:rPr>
              <a:t>word in the Bible originated with God; not “part of,” “some of,” “much of,” or “most of,” but all!</a:t>
            </a:r>
          </a:p>
        </p:txBody>
      </p:sp>
    </p:spTree>
    <p:extLst>
      <p:ext uri="{BB962C8B-B14F-4D97-AF65-F5344CB8AC3E}">
        <p14:creationId xmlns:p14="http://schemas.microsoft.com/office/powerpoint/2010/main" val="2173883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7240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What About The Words?</a:t>
            </a:r>
          </a:p>
        </p:txBody>
      </p:sp>
      <p:sp>
        <p:nvSpPr>
          <p:cNvPr id="3" name="Content Placeholder 2"/>
          <p:cNvSpPr>
            <a:spLocks noGrp="1"/>
          </p:cNvSpPr>
          <p:nvPr>
            <p:ph idx="1"/>
          </p:nvPr>
        </p:nvSpPr>
        <p:spPr>
          <a:xfrm>
            <a:off x="457200" y="1600200"/>
            <a:ext cx="8229600" cy="5091924"/>
          </a:xfrm>
        </p:spPr>
        <p:txBody>
          <a:bodyPr>
            <a:normAutofit/>
          </a:bodyPr>
          <a:lstStyle/>
          <a:p>
            <a:pPr marL="57150" indent="0">
              <a:spcBef>
                <a:spcPts val="0"/>
              </a:spcBef>
              <a:buNone/>
            </a:pPr>
            <a:r>
              <a:rPr lang="en-US" dirty="0">
                <a:latin typeface="Corbel"/>
                <a:cs typeface="Corbel"/>
              </a:rPr>
              <a:t>Jesus Christ </a:t>
            </a:r>
            <a:r>
              <a:rPr lang="en-US" dirty="0" smtClean="0">
                <a:latin typeface="Corbel"/>
                <a:cs typeface="Corbel"/>
              </a:rPr>
              <a:t>endorsed </a:t>
            </a:r>
            <a:r>
              <a:rPr lang="en-US" dirty="0">
                <a:latin typeface="Corbel"/>
                <a:cs typeface="Corbel"/>
              </a:rPr>
              <a:t>the concept of verbal inspiration, Matt. 5.17-18</a:t>
            </a:r>
          </a:p>
          <a:p>
            <a:pPr marL="57150" indent="0">
              <a:spcBef>
                <a:spcPts val="0"/>
              </a:spcBef>
              <a:buNone/>
            </a:pPr>
            <a:endParaRPr lang="en-US" dirty="0" smtClean="0">
              <a:latin typeface="Corbel"/>
              <a:cs typeface="Corbel"/>
            </a:endParaRPr>
          </a:p>
          <a:p>
            <a:pPr marL="457200" lvl="1" indent="0">
              <a:spcBef>
                <a:spcPts val="0"/>
              </a:spcBef>
              <a:buNone/>
            </a:pPr>
            <a:r>
              <a:rPr lang="en-US" dirty="0" smtClean="0">
                <a:latin typeface="Corbel"/>
                <a:cs typeface="Corbel"/>
              </a:rPr>
              <a:t>This </a:t>
            </a:r>
            <a:r>
              <a:rPr lang="en-US" dirty="0">
                <a:latin typeface="Corbel"/>
                <a:cs typeface="Corbel"/>
              </a:rPr>
              <a:t>explains how 40 fallible authors could produce an infallible book</a:t>
            </a:r>
          </a:p>
          <a:p>
            <a:pPr marL="457200" lvl="1" indent="0">
              <a:spcBef>
                <a:spcPts val="0"/>
              </a:spcBef>
              <a:buNone/>
            </a:pPr>
            <a:endParaRPr lang="en-US" dirty="0" smtClean="0">
              <a:latin typeface="Corbel"/>
              <a:cs typeface="Corbel"/>
            </a:endParaRPr>
          </a:p>
          <a:p>
            <a:pPr marL="457200" lvl="1" indent="0">
              <a:spcBef>
                <a:spcPts val="0"/>
              </a:spcBef>
              <a:buNone/>
            </a:pPr>
            <a:r>
              <a:rPr lang="en-US" dirty="0" smtClean="0">
                <a:latin typeface="Corbel"/>
                <a:cs typeface="Corbel"/>
              </a:rPr>
              <a:t>Not </a:t>
            </a:r>
            <a:r>
              <a:rPr lang="en-US" dirty="0">
                <a:latin typeface="Corbel"/>
                <a:cs typeface="Corbel"/>
              </a:rPr>
              <a:t>one word is in the Bible by the will of man; except for the corrupted translations</a:t>
            </a:r>
          </a:p>
          <a:p>
            <a:pPr marL="57150" indent="0">
              <a:spcBef>
                <a:spcPts val="0"/>
              </a:spcBef>
              <a:buNone/>
            </a:pPr>
            <a:endParaRPr lang="en-US" dirty="0">
              <a:latin typeface="Corbel"/>
              <a:cs typeface="Corbel"/>
            </a:endParaRPr>
          </a:p>
        </p:txBody>
      </p:sp>
    </p:spTree>
    <p:extLst>
      <p:ext uri="{BB962C8B-B14F-4D97-AF65-F5344CB8AC3E}">
        <p14:creationId xmlns:p14="http://schemas.microsoft.com/office/powerpoint/2010/main" val="1252797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a:bodyPr>
          <a:lstStyle/>
          <a:p>
            <a:pPr marL="57150" indent="0">
              <a:spcBef>
                <a:spcPts val="0"/>
              </a:spcBef>
              <a:buNone/>
            </a:pPr>
            <a:r>
              <a:rPr lang="en-US" dirty="0">
                <a:latin typeface="Corbel"/>
                <a:cs typeface="Corbel"/>
              </a:rPr>
              <a:t>The Scriptures were originally penned in Hebrew, Aramaic (O.T.) and Greek (N. T.), but since the Scriptures have been translated into many languages, has the Bible’s initial inspiration been destroyed</a:t>
            </a:r>
            <a:r>
              <a:rPr lang="en-US" dirty="0" smtClean="0">
                <a:latin typeface="Corbel"/>
                <a:cs typeface="Corbel"/>
              </a:rPr>
              <a:t>?</a:t>
            </a:r>
          </a:p>
        </p:txBody>
      </p:sp>
    </p:spTree>
    <p:extLst>
      <p:ext uri="{BB962C8B-B14F-4D97-AF65-F5344CB8AC3E}">
        <p14:creationId xmlns:p14="http://schemas.microsoft.com/office/powerpoint/2010/main" val="3412561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fontScale="77500" lnSpcReduction="20000"/>
          </a:bodyPr>
          <a:lstStyle/>
          <a:p>
            <a:pPr marL="57150" indent="0">
              <a:spcBef>
                <a:spcPts val="0"/>
              </a:spcBef>
              <a:buNone/>
            </a:pPr>
            <a:r>
              <a:rPr lang="en-US" dirty="0">
                <a:latin typeface="Corbel"/>
                <a:cs typeface="Corbel"/>
              </a:rPr>
              <a:t>When a word is translated precisely from one language into another, the same thought or idea is conveyed; thus, the same message is received.</a:t>
            </a:r>
          </a:p>
          <a:p>
            <a:pPr marL="57150" indent="0">
              <a:spcBef>
                <a:spcPts val="0"/>
              </a:spcBef>
              <a:buNone/>
            </a:pPr>
            <a:endParaRPr lang="en-US" dirty="0" smtClean="0">
              <a:latin typeface="Corbel"/>
              <a:cs typeface="Corbel"/>
            </a:endParaRPr>
          </a:p>
          <a:p>
            <a:pPr marL="57150" indent="0">
              <a:spcBef>
                <a:spcPts val="0"/>
              </a:spcBef>
              <a:buNone/>
            </a:pPr>
            <a:r>
              <a:rPr lang="en-US" dirty="0" smtClean="0">
                <a:latin typeface="Corbel"/>
                <a:cs typeface="Corbel"/>
              </a:rPr>
              <a:t>In </a:t>
            </a:r>
            <a:r>
              <a:rPr lang="en-US" dirty="0">
                <a:latin typeface="Corbel"/>
                <a:cs typeface="Corbel"/>
              </a:rPr>
              <a:t>the 3rd-2nd centuries B.C., the Hebrew Scriptures were translated into Greek. This version, which was begun in Alexandria, Egypt, is known as the Septuagint.</a:t>
            </a:r>
          </a:p>
          <a:p>
            <a:pPr marL="57150" indent="0">
              <a:spcBef>
                <a:spcPts val="0"/>
              </a:spcBef>
              <a:buNone/>
            </a:pPr>
            <a:endParaRPr lang="en-US" dirty="0" smtClean="0">
              <a:latin typeface="Corbel"/>
              <a:cs typeface="Corbel"/>
            </a:endParaRPr>
          </a:p>
          <a:p>
            <a:pPr marL="57150" indent="0">
              <a:spcBef>
                <a:spcPts val="0"/>
              </a:spcBef>
              <a:buNone/>
            </a:pPr>
            <a:r>
              <a:rPr lang="en-US" dirty="0" smtClean="0">
                <a:latin typeface="Corbel"/>
                <a:cs typeface="Corbel"/>
              </a:rPr>
              <a:t>The </a:t>
            </a:r>
            <a:r>
              <a:rPr lang="en-US" dirty="0">
                <a:latin typeface="Corbel"/>
                <a:cs typeface="Corbel"/>
              </a:rPr>
              <a:t>Septuagint (LXX) is a Greek translation of the Old Testament that dates from the 3rd century B.C. The abbreviation LXX is because the Septuagint had 70 translators.</a:t>
            </a:r>
          </a:p>
          <a:p>
            <a:pPr marL="57150" indent="0">
              <a:spcBef>
                <a:spcPts val="0"/>
              </a:spcBef>
              <a:buNone/>
            </a:pPr>
            <a:endParaRPr lang="en-US" dirty="0" smtClean="0">
              <a:latin typeface="Corbel"/>
              <a:cs typeface="Corbel"/>
            </a:endParaRPr>
          </a:p>
          <a:p>
            <a:pPr marL="57150" indent="0">
              <a:spcBef>
                <a:spcPts val="0"/>
              </a:spcBef>
              <a:buNone/>
            </a:pPr>
            <a:r>
              <a:rPr lang="en-US" dirty="0" smtClean="0">
                <a:latin typeface="Corbel"/>
                <a:cs typeface="Corbel"/>
              </a:rPr>
              <a:t>By </a:t>
            </a:r>
            <a:r>
              <a:rPr lang="en-US" dirty="0">
                <a:latin typeface="Corbel"/>
                <a:cs typeface="Corbel"/>
              </a:rPr>
              <a:t>the 1st century, the Septuagint was the Bible for Greek-speaking </a:t>
            </a:r>
            <a:r>
              <a:rPr lang="en-US" dirty="0" smtClean="0">
                <a:latin typeface="Corbel"/>
                <a:cs typeface="Corbel"/>
              </a:rPr>
              <a:t>Jews </a:t>
            </a:r>
            <a:r>
              <a:rPr lang="en-US" dirty="0">
                <a:latin typeface="Corbel"/>
                <a:cs typeface="Corbel"/>
              </a:rPr>
              <a:t>due to the availability and language of the Jews at that particular time.</a:t>
            </a:r>
          </a:p>
        </p:txBody>
      </p:sp>
    </p:spTree>
    <p:extLst>
      <p:ext uri="{BB962C8B-B14F-4D97-AF65-F5344CB8AC3E}">
        <p14:creationId xmlns:p14="http://schemas.microsoft.com/office/powerpoint/2010/main" val="953835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fontScale="92500" lnSpcReduction="20000"/>
          </a:bodyPr>
          <a:lstStyle/>
          <a:p>
            <a:pPr marL="57150" indent="0">
              <a:spcBef>
                <a:spcPts val="0"/>
              </a:spcBef>
              <a:buNone/>
            </a:pPr>
            <a:r>
              <a:rPr lang="en-US" dirty="0" smtClean="0">
                <a:latin typeface="Corbel"/>
                <a:cs typeface="Corbel"/>
              </a:rPr>
              <a:t>What does all this mean?</a:t>
            </a:r>
          </a:p>
          <a:p>
            <a:pPr marL="57150" indent="0">
              <a:spcBef>
                <a:spcPts val="0"/>
              </a:spcBef>
              <a:buNone/>
            </a:pPr>
            <a:endParaRPr lang="en-US" dirty="0">
              <a:latin typeface="Corbel"/>
              <a:cs typeface="Corbel"/>
            </a:endParaRPr>
          </a:p>
          <a:p>
            <a:pPr marL="57150" indent="0">
              <a:spcBef>
                <a:spcPts val="0"/>
              </a:spcBef>
              <a:buNone/>
            </a:pPr>
            <a:r>
              <a:rPr lang="en-US" dirty="0" smtClean="0">
                <a:latin typeface="Corbel"/>
                <a:cs typeface="Corbel"/>
              </a:rPr>
              <a:t>The New Testament authors frequently quoted from the translation of the Hebrew Scriptures!!!</a:t>
            </a:r>
          </a:p>
          <a:p>
            <a:pPr marL="57150" indent="0">
              <a:spcBef>
                <a:spcPts val="0"/>
              </a:spcBef>
              <a:buNone/>
            </a:pPr>
            <a:endParaRPr lang="en-US" dirty="0" smtClean="0">
              <a:latin typeface="Corbel"/>
              <a:cs typeface="Corbel"/>
            </a:endParaRPr>
          </a:p>
          <a:p>
            <a:pPr marL="57150" indent="0">
              <a:spcBef>
                <a:spcPts val="0"/>
              </a:spcBef>
              <a:buNone/>
            </a:pPr>
            <a:r>
              <a:rPr lang="en-US" dirty="0" smtClean="0">
                <a:latin typeface="Corbel"/>
                <a:cs typeface="Corbel"/>
              </a:rPr>
              <a:t>Christ </a:t>
            </a:r>
            <a:r>
              <a:rPr lang="en-US" dirty="0">
                <a:latin typeface="Corbel"/>
                <a:cs typeface="Corbel"/>
              </a:rPr>
              <a:t>quoted from the </a:t>
            </a:r>
            <a:r>
              <a:rPr lang="en-US" dirty="0" smtClean="0">
                <a:latin typeface="Corbel"/>
                <a:cs typeface="Corbel"/>
              </a:rPr>
              <a:t>Septuagint, Matt. 22.31-32; Exo. 3.6</a:t>
            </a:r>
          </a:p>
          <a:p>
            <a:pPr marL="57150" indent="0">
              <a:spcBef>
                <a:spcPts val="0"/>
              </a:spcBef>
              <a:buNone/>
            </a:pPr>
            <a:endParaRPr lang="en-US" dirty="0">
              <a:latin typeface="Corbel"/>
              <a:cs typeface="Corbel"/>
            </a:endParaRPr>
          </a:p>
          <a:p>
            <a:pPr marL="457200" lvl="1" indent="0">
              <a:spcBef>
                <a:spcPts val="0"/>
              </a:spcBef>
              <a:buNone/>
            </a:pPr>
            <a:r>
              <a:rPr lang="en-US" dirty="0">
                <a:latin typeface="Corbel"/>
                <a:cs typeface="Corbel"/>
              </a:rPr>
              <a:t>The translation from Hebrew to Greek did not alter the fact that the message was the Word of God!</a:t>
            </a:r>
          </a:p>
          <a:p>
            <a:pPr marL="457200" lvl="1" indent="0">
              <a:spcBef>
                <a:spcPts val="0"/>
              </a:spcBef>
              <a:buNone/>
            </a:pPr>
            <a:endParaRPr lang="en-US" dirty="0" smtClean="0">
              <a:latin typeface="Corbel"/>
              <a:cs typeface="Corbel"/>
            </a:endParaRPr>
          </a:p>
          <a:p>
            <a:pPr marL="457200" lvl="1" indent="0">
              <a:spcBef>
                <a:spcPts val="0"/>
              </a:spcBef>
              <a:buNone/>
            </a:pPr>
            <a:r>
              <a:rPr lang="en-US" dirty="0" smtClean="0">
                <a:latin typeface="Corbel"/>
                <a:cs typeface="Corbel"/>
              </a:rPr>
              <a:t>This </a:t>
            </a:r>
            <a:r>
              <a:rPr lang="en-US" dirty="0">
                <a:latin typeface="Corbel"/>
                <a:cs typeface="Corbel"/>
              </a:rPr>
              <a:t>demonstrates that the translation process did not destroy sacred truth</a:t>
            </a:r>
            <a:r>
              <a:rPr lang="en-US" dirty="0" smtClean="0">
                <a:latin typeface="Corbel"/>
                <a:cs typeface="Corbel"/>
              </a:rPr>
              <a:t>.</a:t>
            </a:r>
            <a:endParaRPr lang="en-US" dirty="0">
              <a:latin typeface="Corbel"/>
              <a:cs typeface="Corbel"/>
            </a:endParaRPr>
          </a:p>
        </p:txBody>
      </p:sp>
    </p:spTree>
    <p:extLst>
      <p:ext uri="{BB962C8B-B14F-4D97-AF65-F5344CB8AC3E}">
        <p14:creationId xmlns:p14="http://schemas.microsoft.com/office/powerpoint/2010/main" val="3022339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fontScale="92500" lnSpcReduction="10000"/>
          </a:bodyPr>
          <a:lstStyle/>
          <a:p>
            <a:pPr marL="57150" indent="0">
              <a:lnSpc>
                <a:spcPct val="110000"/>
              </a:lnSpc>
              <a:spcBef>
                <a:spcPts val="0"/>
              </a:spcBef>
              <a:buNone/>
            </a:pPr>
            <a:r>
              <a:rPr lang="en-US" dirty="0" smtClean="0">
                <a:latin typeface="Corbel"/>
                <a:cs typeface="Corbel"/>
              </a:rPr>
              <a:t>What about the N.T.?</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smtClean="0">
                <a:latin typeface="Corbel"/>
                <a:cs typeface="Corbel"/>
              </a:rPr>
              <a:t>There are about </a:t>
            </a:r>
            <a:r>
              <a:rPr lang="en-US" dirty="0">
                <a:latin typeface="Corbel"/>
                <a:cs typeface="Corbel"/>
              </a:rPr>
              <a:t>24,000 copies of the N.T.</a:t>
            </a:r>
            <a:r>
              <a:rPr lang="en-US" dirty="0" smtClean="0">
                <a:latin typeface="Corbel"/>
                <a:cs typeface="Corbel"/>
              </a:rPr>
              <a:t>,</a:t>
            </a:r>
          </a:p>
          <a:p>
            <a:pPr marL="457200" lvl="1" indent="0">
              <a:lnSpc>
                <a:spcPct val="110000"/>
              </a:lnSpc>
              <a:spcBef>
                <a:spcPts val="0"/>
              </a:spcBef>
              <a:buNone/>
            </a:pPr>
            <a:r>
              <a:rPr lang="en-US" dirty="0" smtClean="0">
                <a:latin typeface="Corbel"/>
                <a:cs typeface="Corbel"/>
              </a:rPr>
              <a:t>5,300 Greek</a:t>
            </a:r>
            <a:endParaRPr lang="en-US" dirty="0">
              <a:latin typeface="Corbel"/>
              <a:cs typeface="Corbel"/>
            </a:endParaRPr>
          </a:p>
          <a:p>
            <a:pPr marL="457200" lvl="1" indent="0">
              <a:lnSpc>
                <a:spcPct val="110000"/>
              </a:lnSpc>
              <a:spcBef>
                <a:spcPts val="0"/>
              </a:spcBef>
              <a:buNone/>
            </a:pPr>
            <a:r>
              <a:rPr lang="en-US" dirty="0" smtClean="0">
                <a:latin typeface="Corbel"/>
                <a:cs typeface="Corbel"/>
              </a:rPr>
              <a:t>10,000 Latin</a:t>
            </a:r>
            <a:endParaRPr lang="en-US" dirty="0">
              <a:latin typeface="Corbel"/>
              <a:cs typeface="Corbel"/>
            </a:endParaRPr>
          </a:p>
          <a:p>
            <a:pPr marL="457200" lvl="1" indent="0">
              <a:lnSpc>
                <a:spcPct val="110000"/>
              </a:lnSpc>
              <a:spcBef>
                <a:spcPts val="0"/>
              </a:spcBef>
              <a:buNone/>
            </a:pPr>
            <a:r>
              <a:rPr lang="en-US" dirty="0" smtClean="0">
                <a:latin typeface="Corbel"/>
                <a:cs typeface="Corbel"/>
              </a:rPr>
              <a:t>9,000 </a:t>
            </a:r>
            <a:r>
              <a:rPr lang="en-US" dirty="0">
                <a:latin typeface="Corbel"/>
                <a:cs typeface="Corbel"/>
              </a:rPr>
              <a:t>miscellaneous </a:t>
            </a:r>
            <a:r>
              <a:rPr lang="en-US" dirty="0" smtClean="0">
                <a:latin typeface="Corbel"/>
                <a:cs typeface="Corbel"/>
              </a:rPr>
              <a:t>copies</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a:latin typeface="Corbel"/>
                <a:cs typeface="Corbel"/>
              </a:rPr>
              <a:t>W</a:t>
            </a:r>
            <a:r>
              <a:rPr lang="en-US" dirty="0" smtClean="0">
                <a:latin typeface="Corbel"/>
                <a:cs typeface="Corbel"/>
              </a:rPr>
              <a:t>e </a:t>
            </a:r>
            <a:r>
              <a:rPr lang="en-US" dirty="0">
                <a:latin typeface="Corbel"/>
                <a:cs typeface="Corbel"/>
              </a:rPr>
              <a:t>can be sure that nothing has been </a:t>
            </a:r>
            <a:r>
              <a:rPr lang="en-US" dirty="0" smtClean="0">
                <a:latin typeface="Corbel"/>
                <a:cs typeface="Corbel"/>
              </a:rPr>
              <a:t>lost.</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smtClean="0">
                <a:latin typeface="Corbel"/>
                <a:cs typeface="Corbel"/>
              </a:rPr>
              <a:t>The </a:t>
            </a:r>
            <a:r>
              <a:rPr lang="en-US" dirty="0">
                <a:latin typeface="Corbel"/>
                <a:cs typeface="Corbel"/>
              </a:rPr>
              <a:t>New Testament reflects today what was written 2,000 years ago.</a:t>
            </a:r>
          </a:p>
        </p:txBody>
      </p:sp>
    </p:spTree>
    <p:extLst>
      <p:ext uri="{BB962C8B-B14F-4D97-AF65-F5344CB8AC3E}">
        <p14:creationId xmlns:p14="http://schemas.microsoft.com/office/powerpoint/2010/main" val="2477330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199" y="1600200"/>
            <a:ext cx="8576201" cy="5091924"/>
          </a:xfrm>
        </p:spPr>
        <p:txBody>
          <a:bodyPr>
            <a:normAutofit fontScale="70000" lnSpcReduction="20000"/>
          </a:bodyPr>
          <a:lstStyle/>
          <a:p>
            <a:pPr marL="57150" indent="0">
              <a:lnSpc>
                <a:spcPct val="110000"/>
              </a:lnSpc>
              <a:spcBef>
                <a:spcPts val="0"/>
              </a:spcBef>
              <a:buNone/>
            </a:pPr>
            <a:r>
              <a:rPr lang="en-US" dirty="0" smtClean="0">
                <a:latin typeface="Corbel"/>
                <a:cs typeface="Corbel"/>
              </a:rPr>
              <a:t>Why different words?</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smtClean="0">
                <a:latin typeface="Corbel"/>
                <a:cs typeface="Corbel"/>
              </a:rPr>
              <a:t>1 </a:t>
            </a:r>
            <a:r>
              <a:rPr lang="en-US" dirty="0">
                <a:latin typeface="Corbel"/>
                <a:cs typeface="Corbel"/>
              </a:rPr>
              <a:t>Thessalonians </a:t>
            </a:r>
            <a:r>
              <a:rPr lang="en-US" dirty="0" smtClean="0">
                <a:latin typeface="Corbel"/>
                <a:cs typeface="Corbel"/>
              </a:rPr>
              <a:t>4.15 (</a:t>
            </a:r>
            <a:r>
              <a:rPr lang="en-US" dirty="0">
                <a:latin typeface="Corbel"/>
                <a:cs typeface="Corbel"/>
              </a:rPr>
              <a:t>KJV)  For this we say unto you by the word of the Lord, that we which are alive and remain unto the coming of the Lord shall not </a:t>
            </a:r>
            <a:r>
              <a:rPr lang="en-US" dirty="0">
                <a:solidFill>
                  <a:srgbClr val="FF0000"/>
                </a:solidFill>
                <a:latin typeface="Corbel"/>
                <a:cs typeface="Corbel"/>
              </a:rPr>
              <a:t>prevent</a:t>
            </a:r>
            <a:r>
              <a:rPr lang="en-US" dirty="0">
                <a:latin typeface="Corbel"/>
                <a:cs typeface="Corbel"/>
              </a:rPr>
              <a:t> them which are asleep.</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a:latin typeface="Corbel"/>
                <a:cs typeface="Corbel"/>
              </a:rPr>
              <a:t>1 Thessalonians </a:t>
            </a:r>
            <a:r>
              <a:rPr lang="en-US" dirty="0" smtClean="0">
                <a:latin typeface="Corbel"/>
                <a:cs typeface="Corbel"/>
              </a:rPr>
              <a:t>4.15 (NKJV) </a:t>
            </a:r>
            <a:r>
              <a:rPr lang="en-US" dirty="0">
                <a:latin typeface="Corbel"/>
                <a:cs typeface="Corbel"/>
              </a:rPr>
              <a:t>For this we say to you by the word of the Lord, that we who are alive and remain until the coming of the Lord will by no means </a:t>
            </a:r>
            <a:r>
              <a:rPr lang="en-US" dirty="0">
                <a:solidFill>
                  <a:srgbClr val="FF0000"/>
                </a:solidFill>
                <a:latin typeface="Corbel"/>
                <a:cs typeface="Corbel"/>
              </a:rPr>
              <a:t>precede</a:t>
            </a:r>
            <a:r>
              <a:rPr lang="en-US" dirty="0">
                <a:latin typeface="Corbel"/>
                <a:cs typeface="Corbel"/>
              </a:rPr>
              <a:t> those who are asleep</a:t>
            </a:r>
            <a:r>
              <a:rPr lang="en-US" dirty="0" smtClean="0">
                <a:latin typeface="Corbel"/>
                <a:cs typeface="Corbel"/>
              </a:rPr>
              <a:t>.</a:t>
            </a:r>
          </a:p>
          <a:p>
            <a:pPr marL="57150" indent="0">
              <a:lnSpc>
                <a:spcPct val="110000"/>
              </a:lnSpc>
              <a:spcBef>
                <a:spcPts val="0"/>
              </a:spcBef>
              <a:buNone/>
            </a:pPr>
            <a:endParaRPr lang="en-US" dirty="0">
              <a:latin typeface="Corbel"/>
              <a:cs typeface="Corbel"/>
            </a:endParaRPr>
          </a:p>
          <a:p>
            <a:pPr marL="57150" indent="0">
              <a:lnSpc>
                <a:spcPct val="110000"/>
              </a:lnSpc>
              <a:spcBef>
                <a:spcPts val="0"/>
              </a:spcBef>
              <a:buNone/>
            </a:pPr>
            <a:r>
              <a:rPr lang="en-US" dirty="0" err="1" smtClean="0">
                <a:latin typeface="Corbel"/>
                <a:cs typeface="Corbel"/>
              </a:rPr>
              <a:t>Dictionary.com</a:t>
            </a:r>
            <a:endParaRPr lang="en-US" dirty="0" smtClean="0">
              <a:latin typeface="Corbel"/>
              <a:cs typeface="Corbel"/>
            </a:endParaRPr>
          </a:p>
          <a:p>
            <a:pPr marL="457200" lvl="1" indent="0">
              <a:lnSpc>
                <a:spcPct val="110000"/>
              </a:lnSpc>
              <a:spcBef>
                <a:spcPts val="0"/>
              </a:spcBef>
              <a:buNone/>
            </a:pPr>
            <a:endParaRPr lang="en-US" dirty="0" smtClean="0">
              <a:latin typeface="Corbel"/>
              <a:cs typeface="Corbel"/>
            </a:endParaRPr>
          </a:p>
          <a:p>
            <a:pPr marL="457200" lvl="1" indent="0">
              <a:lnSpc>
                <a:spcPct val="110000"/>
              </a:lnSpc>
              <a:spcBef>
                <a:spcPts val="0"/>
              </a:spcBef>
              <a:buNone/>
            </a:pPr>
            <a:r>
              <a:rPr lang="en-US" dirty="0" smtClean="0">
                <a:latin typeface="Corbel"/>
                <a:cs typeface="Corbel"/>
              </a:rPr>
              <a:t>Prevent: </a:t>
            </a:r>
            <a:r>
              <a:rPr lang="en-US" dirty="0"/>
              <a:t>to hinder or stop from doing </a:t>
            </a:r>
            <a:r>
              <a:rPr lang="en-US" dirty="0" smtClean="0"/>
              <a:t>something</a:t>
            </a:r>
          </a:p>
          <a:p>
            <a:pPr marL="457200" lvl="1" indent="0">
              <a:lnSpc>
                <a:spcPct val="110000"/>
              </a:lnSpc>
              <a:spcBef>
                <a:spcPts val="0"/>
              </a:spcBef>
              <a:buNone/>
            </a:pPr>
            <a:r>
              <a:rPr lang="en-US" dirty="0" smtClean="0">
                <a:latin typeface="Corbel"/>
                <a:cs typeface="Corbel"/>
              </a:rPr>
              <a:t>Archaic: </a:t>
            </a:r>
            <a:r>
              <a:rPr lang="en-US" dirty="0">
                <a:latin typeface="Corbel"/>
                <a:cs typeface="Corbel"/>
              </a:rPr>
              <a:t>to </a:t>
            </a:r>
            <a:r>
              <a:rPr lang="en-US" dirty="0" smtClean="0">
                <a:latin typeface="Corbel"/>
                <a:cs typeface="Corbel"/>
              </a:rPr>
              <a:t>precede: </a:t>
            </a:r>
            <a:r>
              <a:rPr lang="en-US" dirty="0"/>
              <a:t>to go or come </a:t>
            </a:r>
            <a:r>
              <a:rPr lang="en-US" dirty="0" smtClean="0"/>
              <a:t>before</a:t>
            </a:r>
            <a:endParaRPr lang="en-US" dirty="0">
              <a:latin typeface="Corbel"/>
              <a:cs typeface="Corbel"/>
            </a:endParaRPr>
          </a:p>
          <a:p>
            <a:pPr marL="57150" indent="0">
              <a:lnSpc>
                <a:spcPct val="110000"/>
              </a:lnSpc>
              <a:spcBef>
                <a:spcPts val="0"/>
              </a:spcBef>
              <a:buNone/>
            </a:pPr>
            <a:endParaRPr lang="en-US" dirty="0">
              <a:latin typeface="Corbel"/>
              <a:cs typeface="Corbel"/>
            </a:endParaRPr>
          </a:p>
        </p:txBody>
      </p:sp>
    </p:spTree>
    <p:extLst>
      <p:ext uri="{BB962C8B-B14F-4D97-AF65-F5344CB8AC3E}">
        <p14:creationId xmlns:p14="http://schemas.microsoft.com/office/powerpoint/2010/main" val="32877643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a:bodyPr>
          <a:lstStyle/>
          <a:p>
            <a:pPr marL="57150" indent="0">
              <a:lnSpc>
                <a:spcPct val="110000"/>
              </a:lnSpc>
              <a:spcBef>
                <a:spcPts val="0"/>
              </a:spcBef>
              <a:buNone/>
            </a:pPr>
            <a:r>
              <a:rPr lang="en-US" dirty="0">
                <a:latin typeface="Corbel"/>
                <a:cs typeface="Corbel"/>
              </a:rPr>
              <a:t>The writings of the New Testament were so profusely quoted by the ante-</a:t>
            </a:r>
            <a:r>
              <a:rPr lang="en-US" dirty="0" err="1">
                <a:latin typeface="Corbel"/>
                <a:cs typeface="Corbel"/>
              </a:rPr>
              <a:t>nicene</a:t>
            </a:r>
            <a:r>
              <a:rPr lang="en-US" dirty="0">
                <a:latin typeface="Corbel"/>
                <a:cs typeface="Corbel"/>
              </a:rPr>
              <a:t> “fathers” (AD. 325 and back), that it is said that if the whole New Testament were destroyed, it could be reproduced entirely from their citations — with the exception of about a dozen verses </a:t>
            </a:r>
            <a:r>
              <a:rPr lang="en-US" dirty="0" smtClean="0">
                <a:latin typeface="Corbel"/>
                <a:cs typeface="Corbel"/>
              </a:rPr>
              <a:t>(Hastings</a:t>
            </a:r>
            <a:r>
              <a:rPr lang="en-US" dirty="0">
                <a:latin typeface="Corbel"/>
                <a:cs typeface="Corbel"/>
              </a:rPr>
              <a:t>, H. L. 1890. The Inspiration of the </a:t>
            </a:r>
            <a:r>
              <a:rPr lang="en-US" dirty="0" smtClean="0">
                <a:latin typeface="Corbel"/>
                <a:cs typeface="Corbel"/>
              </a:rPr>
              <a:t>Bible. P. 12. </a:t>
            </a:r>
            <a:r>
              <a:rPr lang="en-US" dirty="0">
                <a:latin typeface="Corbel"/>
                <a:cs typeface="Corbel"/>
              </a:rPr>
              <a:t>Elgin, IL: Brethren Publishing House</a:t>
            </a:r>
            <a:r>
              <a:rPr lang="en-US" dirty="0" smtClean="0">
                <a:latin typeface="Corbel"/>
                <a:cs typeface="Corbel"/>
              </a:rPr>
              <a:t>.)</a:t>
            </a:r>
            <a:endParaRPr lang="en-US" dirty="0">
              <a:latin typeface="Corbel"/>
              <a:cs typeface="Corbel"/>
            </a:endParaRPr>
          </a:p>
        </p:txBody>
      </p:sp>
    </p:spTree>
    <p:extLst>
      <p:ext uri="{BB962C8B-B14F-4D97-AF65-F5344CB8AC3E}">
        <p14:creationId xmlns:p14="http://schemas.microsoft.com/office/powerpoint/2010/main" val="470485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marL="57150" indent="0">
              <a:spcBef>
                <a:spcPts val="0"/>
              </a:spcBef>
            </a:pPr>
            <a:r>
              <a:rPr lang="en-US" sz="3200" dirty="0">
                <a:latin typeface="Corbel"/>
                <a:cs typeface="Corbel"/>
              </a:rPr>
              <a:t>Does Translation Affect Inspiration</a:t>
            </a:r>
            <a:r>
              <a:rPr lang="en-US" sz="3200" dirty="0" smtClean="0">
                <a:latin typeface="Corbel"/>
                <a:cs typeface="Corbel"/>
              </a:rPr>
              <a:t>?</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a:bodyPr>
          <a:lstStyle/>
          <a:p>
            <a:pPr marL="57150" indent="0">
              <a:spcBef>
                <a:spcPts val="0"/>
              </a:spcBef>
              <a:buNone/>
            </a:pPr>
            <a:r>
              <a:rPr lang="en-US" dirty="0">
                <a:latin typeface="Corbel"/>
                <a:cs typeface="Corbel"/>
              </a:rPr>
              <a:t>“For the word of God is living and active…” Heb. 4.12</a:t>
            </a:r>
          </a:p>
          <a:p>
            <a:pPr marL="57150" indent="0">
              <a:spcBef>
                <a:spcPts val="0"/>
              </a:spcBef>
              <a:buNone/>
            </a:pPr>
            <a:endParaRPr lang="en-US" dirty="0" smtClean="0">
              <a:latin typeface="Corbel"/>
              <a:cs typeface="Corbel"/>
            </a:endParaRPr>
          </a:p>
          <a:p>
            <a:pPr marL="57150" indent="0">
              <a:spcBef>
                <a:spcPts val="0"/>
              </a:spcBef>
              <a:buNone/>
            </a:pPr>
            <a:r>
              <a:rPr lang="en-US" dirty="0" smtClean="0">
                <a:latin typeface="Corbel"/>
                <a:cs typeface="Corbel"/>
              </a:rPr>
              <a:t>“</a:t>
            </a:r>
            <a:r>
              <a:rPr lang="en-US" dirty="0">
                <a:latin typeface="Corbel"/>
                <a:cs typeface="Corbel"/>
              </a:rPr>
              <a:t>The grass withers, the flower fades, but the word of our God will stand forever.” Isaiah 40.8</a:t>
            </a:r>
          </a:p>
          <a:p>
            <a:pPr marL="57150" indent="0">
              <a:spcBef>
                <a:spcPts val="0"/>
              </a:spcBef>
              <a:buNone/>
            </a:pPr>
            <a:endParaRPr lang="en-US" dirty="0" smtClean="0">
              <a:latin typeface="Corbel"/>
              <a:cs typeface="Corbel"/>
            </a:endParaRPr>
          </a:p>
          <a:p>
            <a:pPr marL="57150" indent="0" algn="ctr">
              <a:spcBef>
                <a:spcPts val="0"/>
              </a:spcBef>
              <a:buNone/>
            </a:pPr>
            <a:r>
              <a:rPr lang="en-US" b="1" dirty="0" smtClean="0">
                <a:latin typeface="Corbel"/>
                <a:cs typeface="Corbel"/>
              </a:rPr>
              <a:t>Does </a:t>
            </a:r>
            <a:r>
              <a:rPr lang="en-US" b="1" dirty="0">
                <a:latin typeface="Corbel"/>
                <a:cs typeface="Corbel"/>
              </a:rPr>
              <a:t>Translation Affect Inspiration? </a:t>
            </a:r>
            <a:r>
              <a:rPr lang="en-US" b="1" dirty="0" smtClean="0">
                <a:latin typeface="Corbel"/>
                <a:cs typeface="Corbel"/>
              </a:rPr>
              <a:t>No!</a:t>
            </a:r>
            <a:endParaRPr lang="en-US" b="1" dirty="0">
              <a:latin typeface="Corbel"/>
              <a:cs typeface="Corbel"/>
            </a:endParaRPr>
          </a:p>
        </p:txBody>
      </p:sp>
    </p:spTree>
    <p:extLst>
      <p:ext uri="{BB962C8B-B14F-4D97-AF65-F5344CB8AC3E}">
        <p14:creationId xmlns:p14="http://schemas.microsoft.com/office/powerpoint/2010/main" val="2290555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68523"/>
            <a:ext cx="8229600" cy="3612766"/>
          </a:xfrm>
        </p:spPr>
        <p:txBody>
          <a:bodyPr/>
          <a:lstStyle/>
          <a:p>
            <a:pPr marL="0" lvl="0" indent="0" algn="ctr">
              <a:spcBef>
                <a:spcPts val="0"/>
              </a:spcBef>
              <a:buNone/>
            </a:pPr>
            <a:r>
              <a:rPr lang="en-US" sz="4800" b="1" dirty="0" smtClean="0">
                <a:latin typeface="Corbel"/>
                <a:cs typeface="Corbel"/>
              </a:rPr>
              <a:t>The Bible Is The Word Of God!</a:t>
            </a:r>
          </a:p>
          <a:p>
            <a:pPr marL="0" lvl="0" indent="0" algn="ctr">
              <a:spcBef>
                <a:spcPts val="0"/>
              </a:spcBef>
              <a:buNone/>
            </a:pPr>
            <a:endParaRPr lang="en-US" sz="4800" b="1" dirty="0">
              <a:latin typeface="Corbel"/>
              <a:cs typeface="Corbel"/>
            </a:endParaRPr>
          </a:p>
          <a:p>
            <a:pPr marL="0" lvl="0" indent="0" algn="ctr">
              <a:spcBef>
                <a:spcPts val="0"/>
              </a:spcBef>
              <a:buNone/>
            </a:pPr>
            <a:r>
              <a:rPr lang="en-US" sz="4800" b="1" dirty="0" smtClean="0">
                <a:latin typeface="Corbel"/>
                <a:cs typeface="Corbel"/>
              </a:rPr>
              <a:t>Thus, It Must Be Obeyed!</a:t>
            </a:r>
            <a:endParaRPr lang="en-US" sz="2000" b="1" dirty="0">
              <a:latin typeface="Corbel"/>
              <a:cs typeface="Corbel"/>
            </a:endParaRPr>
          </a:p>
        </p:txBody>
      </p:sp>
    </p:spTree>
    <p:extLst>
      <p:ext uri="{BB962C8B-B14F-4D97-AF65-F5344CB8AC3E}">
        <p14:creationId xmlns:p14="http://schemas.microsoft.com/office/powerpoint/2010/main" val="41724429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156" y="1403615"/>
            <a:ext cx="8421688" cy="5240350"/>
          </a:xfrm>
        </p:spPr>
        <p:txBody>
          <a:bodyPr/>
          <a:lstStyle/>
          <a:p>
            <a:pPr lvl="2">
              <a:lnSpc>
                <a:spcPct val="150000"/>
              </a:lnSpc>
            </a:pPr>
            <a:r>
              <a:rPr lang="en-US" sz="3200" b="1" dirty="0" smtClean="0"/>
              <a:t>Holy Spirit / Holy Ghost</a:t>
            </a:r>
            <a:br>
              <a:rPr lang="en-US" sz="3200" b="1" dirty="0" smtClean="0"/>
            </a:br>
            <a:r>
              <a:rPr lang="en-US" sz="3200" b="1" dirty="0"/>
              <a:t>The Spirit of </a:t>
            </a:r>
            <a:r>
              <a:rPr lang="en-US" sz="3200" b="1" dirty="0" smtClean="0"/>
              <a:t>Truth</a:t>
            </a:r>
            <a:br>
              <a:rPr lang="en-US" sz="3200" b="1" dirty="0" smtClean="0"/>
            </a:br>
            <a:r>
              <a:rPr lang="en-US" sz="3200" b="1" dirty="0" smtClean="0"/>
              <a:t>The Comforter / Helper / Spirit </a:t>
            </a:r>
            <a:r>
              <a:rPr lang="en-US" sz="3200" b="1" dirty="0"/>
              <a:t>of </a:t>
            </a:r>
            <a:r>
              <a:rPr lang="en-US" sz="3200" b="1" dirty="0" smtClean="0"/>
              <a:t>God</a:t>
            </a:r>
            <a:br>
              <a:rPr lang="en-US" sz="3200" b="1" dirty="0" smtClean="0"/>
            </a:br>
            <a:r>
              <a:rPr lang="en-US" sz="3200" b="1" dirty="0" smtClean="0"/>
              <a:t>The Spirit</a:t>
            </a:r>
            <a:br>
              <a:rPr lang="en-US" sz="3200" b="1" dirty="0" smtClean="0"/>
            </a:br>
            <a:r>
              <a:rPr lang="en-US" sz="3200" b="1" dirty="0" smtClean="0"/>
              <a:t>My Spirit</a:t>
            </a:r>
            <a:br>
              <a:rPr lang="en-US" sz="3200" b="1" dirty="0" smtClean="0"/>
            </a:br>
            <a:r>
              <a:rPr lang="en-US" sz="3200" b="1" dirty="0"/>
              <a:t>His Spirit</a:t>
            </a:r>
            <a:br>
              <a:rPr lang="en-US" sz="3200" b="1" dirty="0"/>
            </a:br>
            <a:r>
              <a:rPr lang="en-US" sz="3200" b="1" dirty="0"/>
              <a:t>Spirit of the Lord</a:t>
            </a:r>
            <a:endParaRPr lang="en-US" sz="3200" b="1" dirty="0">
              <a:latin typeface="Corbel"/>
              <a:cs typeface="Corbel"/>
            </a:endParaRPr>
          </a:p>
        </p:txBody>
      </p:sp>
      <p:sp>
        <p:nvSpPr>
          <p:cNvPr id="4" name="Rectangle 3"/>
          <p:cNvSpPr/>
          <p:nvPr/>
        </p:nvSpPr>
        <p:spPr>
          <a:xfrm>
            <a:off x="740419" y="246056"/>
            <a:ext cx="7663163" cy="923330"/>
          </a:xfrm>
          <a:prstGeom prst="rect">
            <a:avLst/>
          </a:prstGeom>
          <a:noFill/>
        </p:spPr>
        <p:txBody>
          <a:bodyPr wrap="none" lIns="91440" tIns="45720" rIns="91440" bIns="45720">
            <a:spAutoFit/>
          </a:bodyPr>
          <a:lstStyle/>
          <a:p>
            <a:pPr algn="ctr"/>
            <a:r>
              <a:rPr lang="en-US" sz="5400" b="1" dirty="0" smtClean="0">
                <a:ln w="18415" cmpd="sng">
                  <a:solidFill>
                    <a:srgbClr val="000000"/>
                  </a:solidFill>
                  <a:prstDash val="solid"/>
                </a:ln>
                <a:solidFill>
                  <a:srgbClr val="000000"/>
                </a:solidFill>
                <a:effectLst>
                  <a:outerShdw blurRad="50800" dist="38100" algn="l" rotWithShape="0">
                    <a:prstClr val="black">
                      <a:alpha val="40000"/>
                    </a:prstClr>
                  </a:outerShdw>
                </a:effectLst>
                <a:latin typeface="Corbel"/>
                <a:cs typeface="Corbel"/>
              </a:rPr>
              <a:t>Names Of The Holy Spirit</a:t>
            </a:r>
            <a:endParaRPr lang="en-US" sz="5400" b="1" dirty="0">
              <a:ln w="18415" cmpd="sng">
                <a:solidFill>
                  <a:srgbClr val="000000"/>
                </a:solidFill>
                <a:prstDash val="solid"/>
              </a:ln>
              <a:solidFill>
                <a:srgbClr val="000000"/>
              </a:solidFill>
              <a:effectLst>
                <a:outerShdw blurRad="50800" dist="38100" algn="l" rotWithShape="0">
                  <a:prstClr val="black">
                    <a:alpha val="40000"/>
                  </a:prstClr>
                </a:outerShdw>
              </a:effectLst>
              <a:latin typeface="Corbel"/>
              <a:cs typeface="Corbel"/>
            </a:endParaRPr>
          </a:p>
        </p:txBody>
      </p:sp>
    </p:spTree>
    <p:extLst>
      <p:ext uri="{BB962C8B-B14F-4D97-AF65-F5344CB8AC3E}">
        <p14:creationId xmlns:p14="http://schemas.microsoft.com/office/powerpoint/2010/main" val="30293231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156" y="1617650"/>
            <a:ext cx="8421688" cy="4601356"/>
          </a:xfrm>
        </p:spPr>
        <p:txBody>
          <a:bodyPr/>
          <a:lstStyle/>
          <a:p>
            <a:pPr lvl="2" algn="l"/>
            <a:r>
              <a:rPr lang="en-US" sz="2800" b="1" dirty="0" smtClean="0">
                <a:latin typeface="Corbel"/>
                <a:cs typeface="Corbel"/>
              </a:rPr>
              <a:t>"Jesus Christ, a little babe like all the rest of us have been, grew to be a man, was filled with a divine substance or fluid, called the Holy Spirit" (Key to Theology by Parley P. Pratt, p. 38) – Mormons</a:t>
            </a:r>
            <a:br>
              <a:rPr lang="en-US" sz="2800" b="1" dirty="0" smtClean="0">
                <a:latin typeface="Corbel"/>
                <a:cs typeface="Corbel"/>
              </a:rPr>
            </a:br>
            <a:r>
              <a:rPr lang="en-US" sz="2800" b="1" dirty="0" smtClean="0">
                <a:latin typeface="Corbel"/>
                <a:cs typeface="Corbel"/>
              </a:rPr>
              <a:t/>
            </a:r>
            <a:br>
              <a:rPr lang="en-US" sz="2800" b="1" dirty="0" smtClean="0">
                <a:latin typeface="Corbel"/>
                <a:cs typeface="Corbel"/>
              </a:rPr>
            </a:br>
            <a:r>
              <a:rPr lang="en-US" sz="2800" b="1" dirty="0" smtClean="0">
                <a:latin typeface="Corbel"/>
                <a:cs typeface="Corbel"/>
              </a:rPr>
              <a:t>"</a:t>
            </a:r>
            <a:r>
              <a:rPr lang="en-US" sz="2800" b="1" dirty="0">
                <a:latin typeface="Corbel"/>
                <a:cs typeface="Corbel"/>
              </a:rPr>
              <a:t>As for the 'Holy Spirit', the so-called 'third person of the trinity', we have already seen that it is, not a person, but God's active force." </a:t>
            </a:r>
            <a:r>
              <a:rPr lang="en-US" sz="2800" b="1" dirty="0" smtClean="0">
                <a:latin typeface="Corbel"/>
                <a:cs typeface="Corbel"/>
              </a:rPr>
              <a:t>(The </a:t>
            </a:r>
            <a:r>
              <a:rPr lang="en-US" sz="2800" b="1" dirty="0">
                <a:latin typeface="Corbel"/>
                <a:cs typeface="Corbel"/>
              </a:rPr>
              <a:t>Truth That Leads To Eternal Life, pg. 24</a:t>
            </a:r>
            <a:r>
              <a:rPr lang="en-US" sz="2800" b="1" dirty="0" smtClean="0">
                <a:latin typeface="Corbel"/>
                <a:cs typeface="Corbel"/>
              </a:rPr>
              <a:t>) - Jehovah's Witnesses</a:t>
            </a:r>
            <a:endParaRPr lang="en-US" sz="2800" b="1" dirty="0">
              <a:latin typeface="Corbel"/>
              <a:cs typeface="Corbel"/>
            </a:endParaRPr>
          </a:p>
        </p:txBody>
      </p:sp>
      <p:sp>
        <p:nvSpPr>
          <p:cNvPr id="4" name="Rectangle 3"/>
          <p:cNvSpPr/>
          <p:nvPr/>
        </p:nvSpPr>
        <p:spPr>
          <a:xfrm>
            <a:off x="64377" y="246056"/>
            <a:ext cx="9015246" cy="923330"/>
          </a:xfrm>
          <a:prstGeom prst="rect">
            <a:avLst/>
          </a:prstGeom>
          <a:noFill/>
        </p:spPr>
        <p:txBody>
          <a:bodyPr wrap="none" lIns="91440" tIns="45720" rIns="91440" bIns="45720">
            <a:spAutoFit/>
          </a:bodyPr>
          <a:lstStyle/>
          <a:p>
            <a:pPr algn="ctr"/>
            <a:r>
              <a:rPr lang="en-US" sz="5400" b="1" dirty="0" smtClean="0">
                <a:ln w="18415" cmpd="sng">
                  <a:solidFill>
                    <a:srgbClr val="000000"/>
                  </a:solidFill>
                  <a:prstDash val="solid"/>
                </a:ln>
                <a:solidFill>
                  <a:srgbClr val="000000"/>
                </a:solidFill>
                <a:effectLst>
                  <a:outerShdw blurRad="50800" dist="38100" algn="l" rotWithShape="0">
                    <a:prstClr val="black">
                      <a:alpha val="40000"/>
                    </a:prstClr>
                  </a:outerShdw>
                </a:effectLst>
                <a:latin typeface="Corbel"/>
                <a:cs typeface="Corbel"/>
              </a:rPr>
              <a:t>The Nature Of The Holy Spirit</a:t>
            </a:r>
            <a:endParaRPr lang="en-US" sz="5400" b="1" dirty="0">
              <a:ln w="18415" cmpd="sng">
                <a:solidFill>
                  <a:srgbClr val="000000"/>
                </a:solidFill>
                <a:prstDash val="solid"/>
              </a:ln>
              <a:solidFill>
                <a:srgbClr val="000000"/>
              </a:solidFill>
              <a:effectLst>
                <a:outerShdw blurRad="50800" dist="38100" algn="l" rotWithShape="0">
                  <a:prstClr val="black">
                    <a:alpha val="40000"/>
                  </a:prstClr>
                </a:outerShdw>
              </a:effectLst>
              <a:latin typeface="Corbel"/>
              <a:cs typeface="Corbel"/>
            </a:endParaRPr>
          </a:p>
        </p:txBody>
      </p:sp>
    </p:spTree>
    <p:extLst>
      <p:ext uri="{BB962C8B-B14F-4D97-AF65-F5344CB8AC3E}">
        <p14:creationId xmlns:p14="http://schemas.microsoft.com/office/powerpoint/2010/main" val="8991188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7141"/>
            <a:ext cx="9144000" cy="1488441"/>
          </a:xfrm>
        </p:spPr>
        <p:txBody>
          <a:bodyPr/>
          <a:lstStyle/>
          <a:p>
            <a:r>
              <a:rPr lang="en-US" sz="3600" b="1" dirty="0" smtClean="0">
                <a:latin typeface="Corbel"/>
                <a:cs typeface="Corbel"/>
              </a:rPr>
              <a:t>The Holy Spirit is a person, not a thing.</a:t>
            </a:r>
            <a:endParaRPr lang="en-US" sz="3600" b="1" dirty="0">
              <a:latin typeface="Corbel"/>
              <a:cs typeface="Corbel"/>
            </a:endParaRPr>
          </a:p>
        </p:txBody>
      </p:sp>
      <p:sp>
        <p:nvSpPr>
          <p:cNvPr id="3" name="Content Placeholder 2"/>
          <p:cNvSpPr>
            <a:spLocks noGrp="1"/>
          </p:cNvSpPr>
          <p:nvPr>
            <p:ph idx="1"/>
          </p:nvPr>
        </p:nvSpPr>
        <p:spPr>
          <a:xfrm>
            <a:off x="390243" y="1714584"/>
            <a:ext cx="8363515" cy="4993248"/>
          </a:xfrm>
        </p:spPr>
        <p:txBody>
          <a:bodyPr/>
          <a:lstStyle/>
          <a:p>
            <a:pPr marL="0" indent="0">
              <a:spcBef>
                <a:spcPts val="0"/>
              </a:spcBef>
              <a:buNone/>
            </a:pPr>
            <a:r>
              <a:rPr lang="en-US" sz="2400" b="1" u="sng" dirty="0" smtClean="0">
                <a:latin typeface="Corbel"/>
                <a:cs typeface="Corbel"/>
              </a:rPr>
              <a:t>He</a:t>
            </a:r>
            <a:r>
              <a:rPr lang="en-US" sz="2400" b="1" dirty="0" smtClean="0">
                <a:latin typeface="Corbel"/>
                <a:cs typeface="Corbel"/>
              </a:rPr>
              <a:t> GUIDES, hears, speaks, tells, John 16.12-13</a:t>
            </a:r>
          </a:p>
          <a:p>
            <a:pPr marL="0" indent="0">
              <a:spcBef>
                <a:spcPts val="0"/>
              </a:spcBef>
              <a:buNone/>
            </a:pPr>
            <a:endParaRPr lang="en-US" sz="2400" b="1" dirty="0" smtClean="0">
              <a:latin typeface="Corbel"/>
              <a:cs typeface="Corbel"/>
            </a:endParaRPr>
          </a:p>
          <a:p>
            <a:pPr marL="0" indent="0">
              <a:spcBef>
                <a:spcPts val="0"/>
              </a:spcBef>
              <a:buNone/>
            </a:pPr>
            <a:r>
              <a:rPr lang="en-US" sz="2400" b="1" dirty="0" smtClean="0">
                <a:latin typeface="Corbel"/>
                <a:cs typeface="Corbel"/>
              </a:rPr>
              <a:t>He TEACHES, John 14.26</a:t>
            </a:r>
          </a:p>
          <a:p>
            <a:pPr marL="0" indent="0">
              <a:spcBef>
                <a:spcPts val="0"/>
              </a:spcBef>
              <a:buNone/>
            </a:pPr>
            <a:endParaRPr lang="en-US" sz="2400" b="1" dirty="0" smtClean="0">
              <a:latin typeface="Corbel"/>
              <a:cs typeface="Corbel"/>
            </a:endParaRPr>
          </a:p>
          <a:p>
            <a:pPr marL="0" indent="0">
              <a:spcBef>
                <a:spcPts val="0"/>
              </a:spcBef>
              <a:buNone/>
            </a:pPr>
            <a:r>
              <a:rPr lang="en-US" sz="2400" b="1" dirty="0" smtClean="0">
                <a:latin typeface="Corbel"/>
                <a:cs typeface="Corbel"/>
              </a:rPr>
              <a:t>He SPEAKS, </a:t>
            </a:r>
            <a:r>
              <a:rPr lang="en-US" sz="2400" b="1" dirty="0">
                <a:latin typeface="Corbel"/>
                <a:cs typeface="Corbel"/>
              </a:rPr>
              <a:t>1 Tim. 4.1; Acts 1.16; </a:t>
            </a:r>
            <a:r>
              <a:rPr lang="en-US" sz="2400" b="1" dirty="0" smtClean="0">
                <a:latin typeface="Corbel"/>
                <a:cs typeface="Corbel"/>
              </a:rPr>
              <a:t>8.29</a:t>
            </a:r>
          </a:p>
          <a:p>
            <a:pPr marL="0" indent="0">
              <a:spcBef>
                <a:spcPts val="0"/>
              </a:spcBef>
              <a:buNone/>
            </a:pPr>
            <a:endParaRPr lang="en-US" sz="2400" b="1" dirty="0" smtClean="0">
              <a:latin typeface="Corbel"/>
              <a:cs typeface="Corbel"/>
            </a:endParaRPr>
          </a:p>
          <a:p>
            <a:pPr marL="0" indent="0">
              <a:spcBef>
                <a:spcPts val="0"/>
              </a:spcBef>
              <a:buNone/>
            </a:pPr>
            <a:r>
              <a:rPr lang="en-US" sz="2400" b="1" dirty="0" smtClean="0">
                <a:latin typeface="Corbel"/>
                <a:cs typeface="Corbel"/>
              </a:rPr>
              <a:t>He has KNOWLEDGE, 1 Cor. 2.11</a:t>
            </a:r>
          </a:p>
          <a:p>
            <a:pPr marL="0" indent="0">
              <a:spcBef>
                <a:spcPts val="0"/>
              </a:spcBef>
              <a:buNone/>
            </a:pPr>
            <a:endParaRPr lang="en-US" sz="2400" b="1" dirty="0" smtClean="0">
              <a:latin typeface="Corbel"/>
              <a:cs typeface="Corbel"/>
            </a:endParaRPr>
          </a:p>
          <a:p>
            <a:pPr marL="0" indent="0">
              <a:spcBef>
                <a:spcPts val="0"/>
              </a:spcBef>
              <a:buNone/>
            </a:pPr>
            <a:r>
              <a:rPr lang="en-US" sz="2400" b="1" dirty="0">
                <a:latin typeface="Corbel"/>
                <a:cs typeface="Corbel"/>
              </a:rPr>
              <a:t>He can be </a:t>
            </a:r>
            <a:r>
              <a:rPr lang="en-US" sz="2400" b="1" dirty="0" smtClean="0">
                <a:latin typeface="Corbel"/>
                <a:cs typeface="Corbel"/>
              </a:rPr>
              <a:t>INSULTED, </a:t>
            </a:r>
            <a:r>
              <a:rPr lang="en-US" sz="2400" b="1" dirty="0">
                <a:latin typeface="Corbel"/>
                <a:cs typeface="Corbel"/>
              </a:rPr>
              <a:t>Heb. 10.29</a:t>
            </a:r>
          </a:p>
          <a:p>
            <a:pPr marL="0" indent="0">
              <a:spcBef>
                <a:spcPts val="0"/>
              </a:spcBef>
              <a:buNone/>
            </a:pPr>
            <a:endParaRPr lang="en-US" sz="2400" b="1" dirty="0" smtClean="0">
              <a:latin typeface="Corbel"/>
              <a:cs typeface="Corbel"/>
            </a:endParaRPr>
          </a:p>
          <a:p>
            <a:pPr marL="0" indent="0">
              <a:spcBef>
                <a:spcPts val="0"/>
              </a:spcBef>
              <a:buNone/>
            </a:pPr>
            <a:r>
              <a:rPr lang="en-US" sz="2400" b="1" dirty="0" smtClean="0">
                <a:latin typeface="Corbel"/>
                <a:cs typeface="Corbel"/>
              </a:rPr>
              <a:t>He </a:t>
            </a:r>
            <a:r>
              <a:rPr lang="en-US" sz="2400" b="1" dirty="0">
                <a:latin typeface="Corbel"/>
                <a:cs typeface="Corbel"/>
              </a:rPr>
              <a:t>can make </a:t>
            </a:r>
            <a:r>
              <a:rPr lang="en-US" sz="2400" b="1" dirty="0" smtClean="0">
                <a:latin typeface="Corbel"/>
                <a:cs typeface="Corbel"/>
              </a:rPr>
              <a:t>JUDGMENTS, </a:t>
            </a:r>
            <a:r>
              <a:rPr lang="en-US" sz="2400" b="1" dirty="0">
                <a:latin typeface="Corbel"/>
                <a:cs typeface="Corbel"/>
              </a:rPr>
              <a:t>Acts 5.3; 15.28</a:t>
            </a:r>
          </a:p>
          <a:p>
            <a:pPr marL="0" indent="0">
              <a:spcBef>
                <a:spcPts val="0"/>
              </a:spcBef>
              <a:buNone/>
            </a:pPr>
            <a:endParaRPr lang="en-US" sz="2400" b="1" dirty="0">
              <a:latin typeface="Corbel"/>
              <a:cs typeface="Corbel"/>
            </a:endParaRPr>
          </a:p>
          <a:p>
            <a:pPr marL="0" indent="0">
              <a:spcBef>
                <a:spcPts val="0"/>
              </a:spcBef>
              <a:buNone/>
            </a:pPr>
            <a:r>
              <a:rPr lang="en-US" sz="2400" b="1" dirty="0">
                <a:latin typeface="Corbel"/>
                <a:cs typeface="Corbel"/>
              </a:rPr>
              <a:t>He has a </a:t>
            </a:r>
            <a:r>
              <a:rPr lang="en-US" sz="2400" b="1" dirty="0" smtClean="0">
                <a:latin typeface="Corbel"/>
                <a:cs typeface="Corbel"/>
              </a:rPr>
              <a:t>WILL, </a:t>
            </a:r>
            <a:r>
              <a:rPr lang="en-US" sz="2400" b="1" dirty="0">
                <a:latin typeface="Corbel"/>
                <a:cs typeface="Corbel"/>
              </a:rPr>
              <a:t>1 Cor. </a:t>
            </a:r>
            <a:r>
              <a:rPr lang="en-US" sz="2400" b="1" dirty="0" smtClean="0">
                <a:latin typeface="Corbel"/>
                <a:cs typeface="Corbel"/>
              </a:rPr>
              <a:t>12.11</a:t>
            </a:r>
            <a:endParaRPr lang="en-US" sz="2400" b="1" dirty="0">
              <a:latin typeface="Corbel"/>
              <a:cs typeface="Corbel"/>
            </a:endParaRPr>
          </a:p>
        </p:txBody>
      </p:sp>
      <p:sp>
        <p:nvSpPr>
          <p:cNvPr id="5" name="TextBox 4"/>
          <p:cNvSpPr txBox="1"/>
          <p:nvPr/>
        </p:nvSpPr>
        <p:spPr>
          <a:xfrm>
            <a:off x="4809831" y="3894650"/>
            <a:ext cx="2093021" cy="461665"/>
          </a:xfrm>
          <a:prstGeom prst="rect">
            <a:avLst/>
          </a:prstGeom>
          <a:noFill/>
        </p:spPr>
        <p:txBody>
          <a:bodyPr wrap="square" rtlCol="0">
            <a:spAutoFit/>
          </a:bodyPr>
          <a:lstStyle/>
          <a:p>
            <a:pPr lvl="0" eaLnBrk="0" hangingPunct="0">
              <a:spcBef>
                <a:spcPts val="0"/>
              </a:spcBef>
            </a:pPr>
            <a:r>
              <a:rPr lang="en-US" sz="2400" b="1" dirty="0">
                <a:solidFill>
                  <a:prstClr val="black"/>
                </a:solidFill>
                <a:latin typeface="Corbel"/>
                <a:ea typeface="MS PGothic" pitchFamily="34" charset="-128"/>
                <a:cs typeface="Corbel"/>
              </a:rPr>
              <a:t>| intellect</a:t>
            </a:r>
          </a:p>
        </p:txBody>
      </p:sp>
      <p:sp>
        <p:nvSpPr>
          <p:cNvPr id="7" name="TextBox 6"/>
          <p:cNvSpPr txBox="1"/>
          <p:nvPr/>
        </p:nvSpPr>
        <p:spPr>
          <a:xfrm>
            <a:off x="4042124" y="6087130"/>
            <a:ext cx="1449787" cy="461665"/>
          </a:xfrm>
          <a:prstGeom prst="rect">
            <a:avLst/>
          </a:prstGeom>
          <a:noFill/>
        </p:spPr>
        <p:txBody>
          <a:bodyPr wrap="square" rtlCol="0">
            <a:spAutoFit/>
          </a:bodyPr>
          <a:lstStyle/>
          <a:p>
            <a:pPr lvl="0" eaLnBrk="0" hangingPunct="0">
              <a:spcBef>
                <a:spcPts val="0"/>
              </a:spcBef>
            </a:pPr>
            <a:r>
              <a:rPr lang="en-US" sz="2400" b="1" dirty="0">
                <a:solidFill>
                  <a:prstClr val="black"/>
                </a:solidFill>
                <a:latin typeface="Corbel"/>
                <a:ea typeface="MS PGothic" pitchFamily="34" charset="-128"/>
                <a:cs typeface="Corbel"/>
              </a:rPr>
              <a:t>| </a:t>
            </a:r>
            <a:r>
              <a:rPr lang="en-US" sz="2400" b="1" dirty="0" smtClean="0">
                <a:solidFill>
                  <a:prstClr val="black"/>
                </a:solidFill>
                <a:latin typeface="Corbel"/>
                <a:ea typeface="MS PGothic" pitchFamily="34" charset="-128"/>
                <a:cs typeface="Corbel"/>
              </a:rPr>
              <a:t>will</a:t>
            </a:r>
            <a:endParaRPr lang="en-US" sz="2400" b="1" dirty="0">
              <a:solidFill>
                <a:prstClr val="black"/>
              </a:solidFill>
              <a:latin typeface="Corbel"/>
              <a:ea typeface="MS PGothic" pitchFamily="34" charset="-128"/>
              <a:cs typeface="Corbel"/>
            </a:endParaRPr>
          </a:p>
        </p:txBody>
      </p:sp>
      <p:sp>
        <p:nvSpPr>
          <p:cNvPr id="8" name="TextBox 7"/>
          <p:cNvSpPr txBox="1"/>
          <p:nvPr/>
        </p:nvSpPr>
        <p:spPr>
          <a:xfrm>
            <a:off x="4826218" y="4624297"/>
            <a:ext cx="2146909" cy="461665"/>
          </a:xfrm>
          <a:prstGeom prst="rect">
            <a:avLst/>
          </a:prstGeom>
          <a:noFill/>
        </p:spPr>
        <p:txBody>
          <a:bodyPr wrap="square" rtlCol="0">
            <a:spAutoFit/>
          </a:bodyPr>
          <a:lstStyle/>
          <a:p>
            <a:pPr lvl="0" eaLnBrk="0" hangingPunct="0">
              <a:spcBef>
                <a:spcPts val="0"/>
              </a:spcBef>
            </a:pPr>
            <a:r>
              <a:rPr lang="en-US" sz="2400" b="1" dirty="0">
                <a:solidFill>
                  <a:prstClr val="black"/>
                </a:solidFill>
                <a:latin typeface="Corbel"/>
                <a:ea typeface="MS PGothic" pitchFamily="34" charset="-128"/>
                <a:cs typeface="Corbel"/>
              </a:rPr>
              <a:t>| emotions</a:t>
            </a:r>
          </a:p>
        </p:txBody>
      </p:sp>
      <p:sp>
        <p:nvSpPr>
          <p:cNvPr id="9" name="TextBox 8"/>
          <p:cNvSpPr txBox="1"/>
          <p:nvPr/>
        </p:nvSpPr>
        <p:spPr>
          <a:xfrm>
            <a:off x="6042382" y="5368623"/>
            <a:ext cx="2146909" cy="461665"/>
          </a:xfrm>
          <a:prstGeom prst="rect">
            <a:avLst/>
          </a:prstGeom>
          <a:noFill/>
        </p:spPr>
        <p:txBody>
          <a:bodyPr wrap="square" rtlCol="0">
            <a:spAutoFit/>
          </a:bodyPr>
          <a:lstStyle/>
          <a:p>
            <a:pPr lvl="0" eaLnBrk="0" hangingPunct="0">
              <a:spcBef>
                <a:spcPts val="0"/>
              </a:spcBef>
            </a:pPr>
            <a:r>
              <a:rPr lang="en-US" sz="2400" b="1" dirty="0">
                <a:solidFill>
                  <a:prstClr val="black"/>
                </a:solidFill>
                <a:latin typeface="Corbel"/>
                <a:ea typeface="MS PGothic" pitchFamily="34" charset="-128"/>
                <a:cs typeface="Corbel"/>
              </a:rPr>
              <a:t>| </a:t>
            </a:r>
            <a:r>
              <a:rPr lang="en-US" sz="2400" b="1" dirty="0" smtClean="0">
                <a:solidFill>
                  <a:prstClr val="black"/>
                </a:solidFill>
                <a:latin typeface="Corbel"/>
                <a:ea typeface="MS PGothic" pitchFamily="34" charset="-128"/>
                <a:cs typeface="Corbel"/>
              </a:rPr>
              <a:t>conscience</a:t>
            </a:r>
            <a:endParaRPr lang="en-US" sz="2400" b="1" dirty="0">
              <a:solidFill>
                <a:prstClr val="black"/>
              </a:solidFill>
              <a:latin typeface="Corbel"/>
              <a:ea typeface="MS PGothic" pitchFamily="34" charset="-128"/>
              <a:cs typeface="Corbel"/>
            </a:endParaRPr>
          </a:p>
        </p:txBody>
      </p:sp>
    </p:spTree>
    <p:extLst>
      <p:ext uri="{BB962C8B-B14F-4D97-AF65-F5344CB8AC3E}">
        <p14:creationId xmlns:p14="http://schemas.microsoft.com/office/powerpoint/2010/main" val="8316804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a:cs typeface="Corbel"/>
              </a:rPr>
              <a:t>The Holy Spirit Is DEITY </a:t>
            </a:r>
            <a:endParaRPr lang="en-US" b="1" dirty="0">
              <a:latin typeface="Corbel"/>
              <a:cs typeface="Corbel"/>
            </a:endParaRPr>
          </a:p>
        </p:txBody>
      </p:sp>
      <p:sp>
        <p:nvSpPr>
          <p:cNvPr id="3" name="Content Placeholder 2"/>
          <p:cNvSpPr>
            <a:spLocks noGrp="1"/>
          </p:cNvSpPr>
          <p:nvPr>
            <p:ph idx="1"/>
          </p:nvPr>
        </p:nvSpPr>
        <p:spPr>
          <a:xfrm>
            <a:off x="457200" y="1400434"/>
            <a:ext cx="8686800" cy="5305959"/>
          </a:xfrm>
        </p:spPr>
        <p:txBody>
          <a:bodyPr/>
          <a:lstStyle/>
          <a:p>
            <a:pPr marL="0" indent="0">
              <a:spcBef>
                <a:spcPts val="0"/>
              </a:spcBef>
              <a:buNone/>
            </a:pPr>
            <a:r>
              <a:rPr lang="en-US" sz="2800" b="1" dirty="0">
                <a:latin typeface="Corbel"/>
                <a:cs typeface="Corbel"/>
              </a:rPr>
              <a:t>He is </a:t>
            </a:r>
            <a:r>
              <a:rPr lang="en-US" sz="2800" b="1" dirty="0" smtClean="0">
                <a:latin typeface="Corbel"/>
                <a:cs typeface="Corbel"/>
              </a:rPr>
              <a:t>GOD, </a:t>
            </a:r>
            <a:r>
              <a:rPr lang="en-US" sz="2800" b="1" dirty="0">
                <a:latin typeface="Corbel"/>
                <a:cs typeface="Corbel"/>
              </a:rPr>
              <a:t>Acts 5.3-4, 9</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He </a:t>
            </a:r>
            <a:r>
              <a:rPr lang="en-US" sz="2800" b="1" dirty="0">
                <a:latin typeface="Corbel"/>
                <a:cs typeface="Corbel"/>
              </a:rPr>
              <a:t>is </a:t>
            </a:r>
            <a:r>
              <a:rPr lang="en-US" sz="2800" b="1" dirty="0" smtClean="0">
                <a:latin typeface="Corbel"/>
                <a:cs typeface="Corbel"/>
              </a:rPr>
              <a:t>OMNISCIENT | knows </a:t>
            </a:r>
            <a:r>
              <a:rPr lang="en-US" sz="2800" b="1" dirty="0">
                <a:latin typeface="Corbel"/>
                <a:cs typeface="Corbel"/>
              </a:rPr>
              <a:t>all </a:t>
            </a:r>
            <a:r>
              <a:rPr lang="en-US" sz="2800" b="1" dirty="0" smtClean="0">
                <a:latin typeface="Corbel"/>
                <a:cs typeface="Corbel"/>
              </a:rPr>
              <a:t>things, </a:t>
            </a:r>
            <a:r>
              <a:rPr lang="en-US" sz="2800" b="1" dirty="0">
                <a:latin typeface="Corbel"/>
                <a:cs typeface="Corbel"/>
              </a:rPr>
              <a:t>1 Cor. 2.10-11</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He </a:t>
            </a:r>
            <a:r>
              <a:rPr lang="en-US" sz="2800" b="1" dirty="0">
                <a:latin typeface="Corbel"/>
                <a:cs typeface="Corbel"/>
              </a:rPr>
              <a:t>is </a:t>
            </a:r>
            <a:r>
              <a:rPr lang="en-US" sz="2800" b="1" dirty="0" smtClean="0">
                <a:latin typeface="Corbel"/>
                <a:cs typeface="Corbel"/>
              </a:rPr>
              <a:t>OMNIPRESENT | everywhere, </a:t>
            </a:r>
            <a:r>
              <a:rPr lang="en-US" sz="2800" b="1" dirty="0">
                <a:latin typeface="Corbel"/>
                <a:cs typeface="Corbel"/>
              </a:rPr>
              <a:t>Psalm 139.7-10</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He </a:t>
            </a:r>
            <a:r>
              <a:rPr lang="en-US" sz="2800" b="1" dirty="0">
                <a:latin typeface="Corbel"/>
                <a:cs typeface="Corbel"/>
              </a:rPr>
              <a:t>is called the </a:t>
            </a:r>
            <a:r>
              <a:rPr lang="en-US" sz="2800" b="1" dirty="0" smtClean="0">
                <a:latin typeface="Corbel"/>
                <a:cs typeface="Corbel"/>
              </a:rPr>
              <a:t>"ETERNAL" </a:t>
            </a:r>
            <a:r>
              <a:rPr lang="en-US" sz="2800" b="1" dirty="0">
                <a:latin typeface="Corbel"/>
                <a:cs typeface="Corbel"/>
              </a:rPr>
              <a:t>Spirit, Heb. 9.14</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He </a:t>
            </a:r>
            <a:r>
              <a:rPr lang="en-US" sz="2800" b="1" dirty="0">
                <a:latin typeface="Corbel"/>
                <a:cs typeface="Corbel"/>
              </a:rPr>
              <a:t>helped </a:t>
            </a:r>
            <a:r>
              <a:rPr lang="en-US" sz="2800" b="1" dirty="0" smtClean="0">
                <a:latin typeface="Corbel"/>
                <a:cs typeface="Corbel"/>
              </a:rPr>
              <a:t>CREATE </a:t>
            </a:r>
            <a:r>
              <a:rPr lang="en-US" sz="2800" b="1" dirty="0">
                <a:latin typeface="Corbel"/>
                <a:cs typeface="Corbel"/>
              </a:rPr>
              <a:t>the world, Gen. 1.2; Job </a:t>
            </a:r>
            <a:r>
              <a:rPr lang="en-US" sz="2800" b="1" dirty="0" smtClean="0">
                <a:latin typeface="Corbel"/>
                <a:cs typeface="Corbel"/>
              </a:rPr>
              <a:t>33.4</a:t>
            </a:r>
          </a:p>
          <a:p>
            <a:pPr marL="0" indent="0">
              <a:spcBef>
                <a:spcPts val="0"/>
              </a:spcBef>
              <a:buNone/>
            </a:pPr>
            <a:endParaRPr lang="en-US" sz="2800" b="1" dirty="0">
              <a:latin typeface="Corbel"/>
              <a:cs typeface="Corbel"/>
            </a:endParaRPr>
          </a:p>
          <a:p>
            <a:pPr marL="0" indent="0">
              <a:spcBef>
                <a:spcPts val="0"/>
              </a:spcBef>
              <a:buNone/>
            </a:pPr>
            <a:r>
              <a:rPr lang="en-US" sz="2800" b="1" dirty="0">
                <a:latin typeface="Corbel"/>
                <a:cs typeface="Corbel"/>
              </a:rPr>
              <a:t>He is the </a:t>
            </a:r>
            <a:r>
              <a:rPr lang="en-US" sz="2800" b="1" dirty="0" smtClean="0">
                <a:latin typeface="Corbel"/>
                <a:cs typeface="Corbel"/>
              </a:rPr>
              <a:t>SOURCE </a:t>
            </a:r>
            <a:r>
              <a:rPr lang="en-US" sz="2800" b="1" dirty="0">
                <a:latin typeface="Corbel"/>
                <a:cs typeface="Corbel"/>
              </a:rPr>
              <a:t>of </a:t>
            </a:r>
            <a:r>
              <a:rPr lang="en-US" sz="2800" b="1" dirty="0" smtClean="0">
                <a:latin typeface="Corbel"/>
                <a:cs typeface="Corbel"/>
              </a:rPr>
              <a:t>miracles, Matt. </a:t>
            </a:r>
            <a:r>
              <a:rPr lang="en-US" sz="2800" b="1" dirty="0">
                <a:latin typeface="Corbel"/>
                <a:cs typeface="Corbel"/>
              </a:rPr>
              <a:t>1.18-20; Acts 2.4, </a:t>
            </a:r>
            <a:r>
              <a:rPr lang="en-US" sz="2800" b="1" dirty="0" smtClean="0">
                <a:latin typeface="Corbel"/>
                <a:cs typeface="Corbel"/>
              </a:rPr>
              <a:t>33</a:t>
            </a:r>
            <a:r>
              <a:rPr lang="en-US" sz="2800" b="1" dirty="0">
                <a:latin typeface="Corbel"/>
                <a:cs typeface="Corbel"/>
              </a:rPr>
              <a:t>; Heb. 2.3-</a:t>
            </a:r>
            <a:r>
              <a:rPr lang="en-US" sz="2800" b="1" dirty="0" smtClean="0">
                <a:latin typeface="Corbel"/>
                <a:cs typeface="Corbel"/>
              </a:rPr>
              <a:t>4</a:t>
            </a:r>
            <a:endParaRPr lang="en-US" sz="2800" b="1" dirty="0">
              <a:latin typeface="Corbel"/>
              <a:cs typeface="Corbel"/>
            </a:endParaRPr>
          </a:p>
        </p:txBody>
      </p:sp>
    </p:spTree>
    <p:extLst>
      <p:ext uri="{BB962C8B-B14F-4D97-AF65-F5344CB8AC3E}">
        <p14:creationId xmlns:p14="http://schemas.microsoft.com/office/powerpoint/2010/main" val="35960268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6003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latin typeface="Corbel"/>
                <a:cs typeface="Corbel"/>
              </a:rPr>
              <a:t>What Is </a:t>
            </a:r>
            <a:r>
              <a:rPr lang="en-US" dirty="0" smtClean="0">
                <a:latin typeface="Corbel"/>
                <a:cs typeface="Corbel"/>
              </a:rPr>
              <a:t>INSPIRATION?</a:t>
            </a:r>
            <a:endParaRPr lang="en-US" dirty="0"/>
          </a:p>
        </p:txBody>
      </p:sp>
      <p:sp>
        <p:nvSpPr>
          <p:cNvPr id="3" name="Content Placeholder 2"/>
          <p:cNvSpPr>
            <a:spLocks noGrp="1"/>
          </p:cNvSpPr>
          <p:nvPr>
            <p:ph idx="1"/>
          </p:nvPr>
        </p:nvSpPr>
        <p:spPr>
          <a:xfrm>
            <a:off x="457200" y="1600200"/>
            <a:ext cx="8229600" cy="5091924"/>
          </a:xfrm>
        </p:spPr>
        <p:txBody>
          <a:bodyPr/>
          <a:lstStyle/>
          <a:p>
            <a:pPr marL="57150" indent="0">
              <a:buNone/>
            </a:pPr>
            <a:r>
              <a:rPr lang="en-US" dirty="0" smtClean="0">
                <a:latin typeface="Corbel"/>
                <a:cs typeface="Corbel"/>
              </a:rPr>
              <a:t>2 </a:t>
            </a:r>
            <a:r>
              <a:rPr lang="en-US" dirty="0">
                <a:latin typeface="Corbel"/>
                <a:cs typeface="Corbel"/>
              </a:rPr>
              <a:t>Tim. 3.16-17, “given by inspiration” is </a:t>
            </a:r>
            <a:r>
              <a:rPr lang="en-US" dirty="0" smtClean="0">
                <a:latin typeface="Corbel"/>
                <a:cs typeface="Corbel"/>
              </a:rPr>
              <a:t>rendered </a:t>
            </a:r>
            <a:r>
              <a:rPr lang="en-US" dirty="0">
                <a:latin typeface="Corbel"/>
                <a:cs typeface="Corbel"/>
              </a:rPr>
              <a:t>as “God breathed”</a:t>
            </a:r>
          </a:p>
          <a:p>
            <a:pPr marL="514350" lvl="1" indent="0">
              <a:buNone/>
            </a:pPr>
            <a:endParaRPr lang="en-US" dirty="0" smtClean="0">
              <a:latin typeface="Corbel"/>
              <a:cs typeface="Corbel"/>
            </a:endParaRPr>
          </a:p>
          <a:p>
            <a:pPr marL="514350" lvl="1" indent="0">
              <a:buNone/>
            </a:pPr>
            <a:r>
              <a:rPr lang="en-US" dirty="0" smtClean="0">
                <a:latin typeface="Corbel"/>
                <a:cs typeface="Corbel"/>
              </a:rPr>
              <a:t>The </a:t>
            </a:r>
            <a:r>
              <a:rPr lang="en-US" dirty="0">
                <a:latin typeface="Corbel"/>
                <a:cs typeface="Corbel"/>
              </a:rPr>
              <a:t>Scriptures (Greek: writings) had a divine </a:t>
            </a:r>
            <a:r>
              <a:rPr lang="en-US" dirty="0" smtClean="0">
                <a:latin typeface="Corbel"/>
                <a:cs typeface="Corbel"/>
              </a:rPr>
              <a:t>origin &amp; are </a:t>
            </a:r>
            <a:r>
              <a:rPr lang="en-US" dirty="0">
                <a:latin typeface="Corbel"/>
                <a:cs typeface="Corbel"/>
              </a:rPr>
              <a:t>authoritative</a:t>
            </a:r>
          </a:p>
          <a:p>
            <a:pPr marL="914400" lvl="2" indent="0">
              <a:buNone/>
            </a:pPr>
            <a:r>
              <a:rPr lang="en-US" dirty="0">
                <a:latin typeface="Corbel"/>
                <a:cs typeface="Corbel"/>
              </a:rPr>
              <a:t>The Bible is the mind of </a:t>
            </a:r>
            <a:r>
              <a:rPr lang="en-US" dirty="0" smtClean="0">
                <a:latin typeface="Corbel"/>
                <a:cs typeface="Corbel"/>
              </a:rPr>
              <a:t>God, 1 Cor. 2.11</a:t>
            </a:r>
          </a:p>
          <a:p>
            <a:pPr marL="914400" lvl="2" indent="0">
              <a:buNone/>
            </a:pPr>
            <a:r>
              <a:rPr lang="en-US" dirty="0" smtClean="0">
                <a:latin typeface="Corbel"/>
                <a:cs typeface="Corbel"/>
              </a:rPr>
              <a:t>The </a:t>
            </a:r>
            <a:r>
              <a:rPr lang="en-US" dirty="0">
                <a:latin typeface="Corbel"/>
                <a:cs typeface="Corbel"/>
              </a:rPr>
              <a:t>Bible is the final word in religious matters, Rom. 4.3</a:t>
            </a:r>
          </a:p>
          <a:p>
            <a:pPr marL="514350" lvl="1" indent="0">
              <a:buNone/>
            </a:pPr>
            <a:endParaRPr lang="en-US" dirty="0" smtClean="0">
              <a:latin typeface="Corbel"/>
              <a:cs typeface="Corbel"/>
            </a:endParaRPr>
          </a:p>
          <a:p>
            <a:pPr marL="514350" lvl="1" indent="0">
              <a:buNone/>
            </a:pPr>
            <a:r>
              <a:rPr lang="en-US" dirty="0" smtClean="0">
                <a:latin typeface="Corbel"/>
                <a:cs typeface="Corbel"/>
              </a:rPr>
              <a:t>The </a:t>
            </a:r>
            <a:r>
              <a:rPr lang="en-US" dirty="0">
                <a:latin typeface="Corbel"/>
                <a:cs typeface="Corbel"/>
              </a:rPr>
              <a:t>writers considered one another’s productions to be inspired of </a:t>
            </a:r>
            <a:r>
              <a:rPr lang="en-US" dirty="0" smtClean="0">
                <a:latin typeface="Corbel"/>
                <a:cs typeface="Corbel"/>
              </a:rPr>
              <a:t>God, 1 Tim. 5.18; 2 Peter 3.15-16</a:t>
            </a:r>
            <a:endParaRPr lang="en-US" dirty="0">
              <a:latin typeface="Corbel"/>
              <a:cs typeface="Corbel"/>
            </a:endParaRPr>
          </a:p>
        </p:txBody>
      </p:sp>
    </p:spTree>
    <p:extLst>
      <p:ext uri="{BB962C8B-B14F-4D97-AF65-F5344CB8AC3E}">
        <p14:creationId xmlns:p14="http://schemas.microsoft.com/office/powerpoint/2010/main" val="2753122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lvl="0"/>
            <a:r>
              <a:rPr lang="en-US" sz="3200" dirty="0" smtClean="0">
                <a:latin typeface="Corbel"/>
                <a:cs typeface="Corbel"/>
              </a:rPr>
              <a:t>What Role Did The Holy Spirit Play In Inspiration?</a:t>
            </a:r>
            <a:endParaRPr lang="en-US" sz="3200" dirty="0">
              <a:latin typeface="Corbel"/>
              <a:cs typeface="Corbel"/>
            </a:endParaRPr>
          </a:p>
        </p:txBody>
      </p:sp>
      <p:sp>
        <p:nvSpPr>
          <p:cNvPr id="3" name="Content Placeholder 2"/>
          <p:cNvSpPr>
            <a:spLocks noGrp="1"/>
          </p:cNvSpPr>
          <p:nvPr>
            <p:ph idx="1"/>
          </p:nvPr>
        </p:nvSpPr>
        <p:spPr>
          <a:xfrm>
            <a:off x="457200" y="1600200"/>
            <a:ext cx="8229600" cy="5091924"/>
          </a:xfrm>
        </p:spPr>
        <p:txBody>
          <a:bodyPr>
            <a:normAutofit/>
          </a:bodyPr>
          <a:lstStyle/>
          <a:p>
            <a:pPr marL="57150" indent="0">
              <a:spcBef>
                <a:spcPts val="0"/>
              </a:spcBef>
              <a:buNone/>
            </a:pPr>
            <a:r>
              <a:rPr lang="en-US" sz="2200" dirty="0" smtClean="0">
                <a:latin typeface="Corbel"/>
                <a:cs typeface="Corbel"/>
              </a:rPr>
              <a:t>He </a:t>
            </a:r>
            <a:r>
              <a:rPr lang="en-US" sz="2200" dirty="0">
                <a:latin typeface="Corbel"/>
                <a:cs typeface="Corbel"/>
              </a:rPr>
              <a:t>Inspired the OT Prophets of God, 1 Peter 1.10-11; 2 Peter 1.19-21; Zechariah 7.12</a:t>
            </a:r>
          </a:p>
          <a:p>
            <a:pPr marL="57150" indent="0">
              <a:spcBef>
                <a:spcPts val="0"/>
              </a:spcBef>
              <a:buNone/>
            </a:pPr>
            <a:endParaRPr lang="en-US" sz="2200" dirty="0" smtClean="0">
              <a:latin typeface="Corbel"/>
              <a:cs typeface="Corbel"/>
            </a:endParaRPr>
          </a:p>
          <a:p>
            <a:pPr marL="57150" indent="0">
              <a:spcBef>
                <a:spcPts val="0"/>
              </a:spcBef>
              <a:buNone/>
            </a:pPr>
            <a:r>
              <a:rPr lang="en-US" sz="2200" dirty="0" smtClean="0">
                <a:latin typeface="Corbel"/>
                <a:cs typeface="Corbel"/>
              </a:rPr>
              <a:t>God </a:t>
            </a:r>
            <a:r>
              <a:rPr lang="en-US" sz="2200" dirty="0">
                <a:latin typeface="Corbel"/>
                <a:cs typeface="Corbel"/>
              </a:rPr>
              <a:t>sent His </a:t>
            </a:r>
            <a:r>
              <a:rPr lang="en-US" sz="2200" dirty="0" smtClean="0">
                <a:latin typeface="Corbel"/>
                <a:cs typeface="Corbel"/>
              </a:rPr>
              <a:t>Word </a:t>
            </a:r>
            <a:r>
              <a:rPr lang="en-US" sz="2200" dirty="0">
                <a:latin typeface="Corbel"/>
                <a:cs typeface="Corbel"/>
              </a:rPr>
              <a:t>&gt; By His Spirit &gt; By His prophets &gt; To His people</a:t>
            </a:r>
          </a:p>
          <a:p>
            <a:pPr marL="514350" lvl="1" indent="0">
              <a:spcBef>
                <a:spcPts val="0"/>
              </a:spcBef>
              <a:buNone/>
            </a:pPr>
            <a:endParaRPr lang="en-US" sz="2000" dirty="0" smtClean="0">
              <a:latin typeface="Corbel"/>
              <a:cs typeface="Corbel"/>
            </a:endParaRPr>
          </a:p>
          <a:p>
            <a:pPr marL="514350" lvl="1" indent="0">
              <a:spcBef>
                <a:spcPts val="0"/>
              </a:spcBef>
              <a:buNone/>
            </a:pPr>
            <a:r>
              <a:rPr lang="en-US" sz="2000" dirty="0" smtClean="0">
                <a:latin typeface="Corbel"/>
                <a:cs typeface="Corbel"/>
              </a:rPr>
              <a:t>“</a:t>
            </a:r>
            <a:r>
              <a:rPr lang="en-US" sz="2000" dirty="0" err="1">
                <a:latin typeface="Corbel"/>
                <a:cs typeface="Corbel"/>
              </a:rPr>
              <a:t>saith</a:t>
            </a:r>
            <a:r>
              <a:rPr lang="en-US" sz="2000" dirty="0">
                <a:latin typeface="Corbel"/>
                <a:cs typeface="Corbel"/>
              </a:rPr>
              <a:t> the Lord” occurs 815 in the KJV</a:t>
            </a:r>
          </a:p>
          <a:p>
            <a:pPr marL="514350" lvl="1" indent="0">
              <a:spcBef>
                <a:spcPts val="0"/>
              </a:spcBef>
              <a:buNone/>
            </a:pPr>
            <a:endParaRPr lang="en-US" sz="2000" dirty="0" smtClean="0">
              <a:latin typeface="Corbel"/>
              <a:cs typeface="Corbel"/>
            </a:endParaRPr>
          </a:p>
          <a:p>
            <a:pPr marL="514350" lvl="1" indent="0">
              <a:spcBef>
                <a:spcPts val="0"/>
              </a:spcBef>
              <a:buNone/>
            </a:pPr>
            <a:r>
              <a:rPr lang="en-US" sz="2000" dirty="0" smtClean="0">
                <a:latin typeface="Corbel"/>
                <a:cs typeface="Corbel"/>
              </a:rPr>
              <a:t>“</a:t>
            </a:r>
            <a:r>
              <a:rPr lang="en-US" sz="2000" dirty="0" err="1">
                <a:latin typeface="Corbel"/>
                <a:cs typeface="Corbel"/>
              </a:rPr>
              <a:t>saith</a:t>
            </a:r>
            <a:r>
              <a:rPr lang="en-US" sz="2000" dirty="0">
                <a:latin typeface="Corbel"/>
                <a:cs typeface="Corbel"/>
              </a:rPr>
              <a:t> God” occurs 3 times in the KJV</a:t>
            </a:r>
          </a:p>
          <a:p>
            <a:pPr marL="514350" lvl="1" indent="0">
              <a:spcBef>
                <a:spcPts val="0"/>
              </a:spcBef>
              <a:buNone/>
            </a:pPr>
            <a:endParaRPr lang="en-US" sz="2000" dirty="0" smtClean="0">
              <a:latin typeface="Corbel"/>
              <a:cs typeface="Corbel"/>
            </a:endParaRPr>
          </a:p>
          <a:p>
            <a:pPr marL="514350" lvl="1" indent="0">
              <a:spcBef>
                <a:spcPts val="0"/>
              </a:spcBef>
              <a:buNone/>
            </a:pPr>
            <a:r>
              <a:rPr lang="en-US" sz="2000" dirty="0" smtClean="0">
                <a:latin typeface="Corbel"/>
                <a:cs typeface="Corbel"/>
              </a:rPr>
              <a:t>“</a:t>
            </a:r>
            <a:r>
              <a:rPr lang="en-US" sz="2000" dirty="0">
                <a:latin typeface="Corbel"/>
                <a:cs typeface="Corbel"/>
              </a:rPr>
              <a:t>The word of the Lord came unto me” occurs 46 times in the KJV</a:t>
            </a:r>
          </a:p>
          <a:p>
            <a:pPr marL="514350" lvl="1" indent="0">
              <a:spcBef>
                <a:spcPts val="0"/>
              </a:spcBef>
              <a:buNone/>
            </a:pPr>
            <a:endParaRPr lang="en-US" sz="2000" dirty="0" smtClean="0">
              <a:latin typeface="Corbel"/>
              <a:cs typeface="Corbel"/>
            </a:endParaRPr>
          </a:p>
          <a:p>
            <a:pPr marL="514350" lvl="1" indent="0">
              <a:spcBef>
                <a:spcPts val="0"/>
              </a:spcBef>
              <a:buNone/>
            </a:pPr>
            <a:r>
              <a:rPr lang="en-US" sz="2000" dirty="0" smtClean="0">
                <a:latin typeface="Corbel"/>
                <a:cs typeface="Corbel"/>
              </a:rPr>
              <a:t>“</a:t>
            </a:r>
            <a:r>
              <a:rPr lang="en-US" sz="2000" dirty="0">
                <a:latin typeface="Corbel"/>
                <a:cs typeface="Corbel"/>
              </a:rPr>
              <a:t>The Spirit of the lord spake by me” occurs 1 time in the </a:t>
            </a:r>
            <a:r>
              <a:rPr lang="en-US" sz="2000" dirty="0" smtClean="0">
                <a:latin typeface="Corbel"/>
                <a:cs typeface="Corbel"/>
              </a:rPr>
              <a:t>KJV</a:t>
            </a:r>
            <a:endParaRPr lang="en-US" sz="2000" dirty="0">
              <a:latin typeface="Corbel"/>
              <a:cs typeface="Corbel"/>
            </a:endParaRPr>
          </a:p>
        </p:txBody>
      </p:sp>
    </p:spTree>
    <p:extLst>
      <p:ext uri="{BB962C8B-B14F-4D97-AF65-F5344CB8AC3E}">
        <p14:creationId xmlns:p14="http://schemas.microsoft.com/office/powerpoint/2010/main" val="2799793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4250</TotalTime>
  <Words>1962</Words>
  <Application>Microsoft Macintosh PowerPoint</Application>
  <PresentationFormat>On-screen Show (4:3)</PresentationFormat>
  <Paragraphs>172</Paragraphs>
  <Slides>28</Slides>
  <Notes>1</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1_Office Theme</vt:lpstr>
      <vt:lpstr>PowerPoint Presentation</vt:lpstr>
      <vt:lpstr>PowerPoint Presentation</vt:lpstr>
      <vt:lpstr>Holy Spirit / Holy Ghost The Spirit of Truth The Comforter / Helper / Spirit of God The Spirit My Spirit His Spirit Spirit of the Lord</vt:lpstr>
      <vt:lpstr>"Jesus Christ, a little babe like all the rest of us have been, grew to be a man, was filled with a divine substance or fluid, called the Holy Spirit" (Key to Theology by Parley P. Pratt, p. 38) – Mormons  "As for the 'Holy Spirit', the so-called 'third person of the trinity', we have already seen that it is, not a person, but God's active force." (The Truth That Leads To Eternal Life, pg. 24) - Jehovah's Witnesses</vt:lpstr>
      <vt:lpstr>The Holy Spirit is a person, not a thing.</vt:lpstr>
      <vt:lpstr>The Holy Spirit Is DEITY </vt:lpstr>
      <vt:lpstr>PowerPoint Presentation</vt:lpstr>
      <vt:lpstr>What Is INSPIRATION?</vt:lpstr>
      <vt:lpstr>What Role Did The Holy Spirit Play In Inspiration?</vt:lpstr>
      <vt:lpstr>What Role Did The Holy Spirit Play In Inspiration?</vt:lpstr>
      <vt:lpstr>What About The Words?</vt:lpstr>
      <vt:lpstr>What About The Words?</vt:lpstr>
      <vt:lpstr>What About The Words?</vt:lpstr>
      <vt:lpstr>What About The Words?</vt:lpstr>
      <vt:lpstr>What About The Words?</vt:lpstr>
      <vt:lpstr>What About The Words?</vt:lpstr>
      <vt:lpstr>What About The Words?</vt:lpstr>
      <vt:lpstr>What About The Words?</vt:lpstr>
      <vt:lpstr>What About The Words?</vt:lpstr>
      <vt:lpstr>What About The Words?</vt:lpstr>
      <vt:lpstr>Does Translation Affect Inspiration?</vt:lpstr>
      <vt:lpstr>Does Translation Affect Inspiration?</vt:lpstr>
      <vt:lpstr>Does Translation Affect Inspiration?</vt:lpstr>
      <vt:lpstr>Does Translation Affect Inspiration?</vt:lpstr>
      <vt:lpstr>Does Translation Affect Inspiration?</vt:lpstr>
      <vt:lpstr>Does Translation Affect Inspiration?</vt:lpstr>
      <vt:lpstr>Does Translation Affect Inspiration?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Bryan Garlock</cp:lastModifiedBy>
  <cp:revision>66</cp:revision>
  <dcterms:created xsi:type="dcterms:W3CDTF">2012-12-17T21:57:22Z</dcterms:created>
  <dcterms:modified xsi:type="dcterms:W3CDTF">2014-10-15T17:53:16Z</dcterms:modified>
</cp:coreProperties>
</file>