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66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1" r:id="rId14"/>
    <p:sldId id="262" r:id="rId15"/>
    <p:sldId id="263" r:id="rId16"/>
    <p:sldId id="278" r:id="rId17"/>
    <p:sldId id="279" r:id="rId18"/>
    <p:sldId id="281" r:id="rId19"/>
    <p:sldId id="283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90" autoAdjust="0"/>
  </p:normalViewPr>
  <p:slideViewPr>
    <p:cSldViewPr snapToGrid="0" snapToObjects="1">
      <p:cViewPr varScale="1">
        <p:scale>
          <a:sx n="89" d="100"/>
          <a:sy n="89" d="100"/>
        </p:scale>
        <p:origin x="-16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EC96-C882-0D43-B7FE-AA2A21031D84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FA1-AD1E-464E-B75F-94DED7AC8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2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EC96-C882-0D43-B7FE-AA2A21031D84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FA1-AD1E-464E-B75F-94DED7AC8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1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EC96-C882-0D43-B7FE-AA2A21031D84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FA1-AD1E-464E-B75F-94DED7AC8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2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EC96-C882-0D43-B7FE-AA2A21031D84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FA1-AD1E-464E-B75F-94DED7AC8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4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EC96-C882-0D43-B7FE-AA2A21031D84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FA1-AD1E-464E-B75F-94DED7AC8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2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EC96-C882-0D43-B7FE-AA2A21031D84}" type="datetimeFigureOut">
              <a:rPr lang="en-US" smtClean="0"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FA1-AD1E-464E-B75F-94DED7AC8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1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EC96-C882-0D43-B7FE-AA2A21031D84}" type="datetimeFigureOut">
              <a:rPr lang="en-US" smtClean="0"/>
              <a:t>10/5/14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FA1-AD1E-464E-B75F-94DED7AC8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4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EC96-C882-0D43-B7FE-AA2A21031D84}" type="datetimeFigureOut">
              <a:rPr lang="en-US" smtClean="0"/>
              <a:t>10/5/14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FA1-AD1E-464E-B75F-94DED7AC8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4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EC96-C882-0D43-B7FE-AA2A21031D84}" type="datetimeFigureOut">
              <a:rPr lang="en-US" smtClean="0"/>
              <a:t>10/5/14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FA1-AD1E-464E-B75F-94DED7AC8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5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EC96-C882-0D43-B7FE-AA2A21031D84}" type="datetimeFigureOut">
              <a:rPr lang="en-US" smtClean="0"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FA1-AD1E-464E-B75F-94DED7AC8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EC96-C882-0D43-B7FE-AA2A21031D84}" type="datetimeFigureOut">
              <a:rPr lang="en-US" smtClean="0"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DFFA1-AD1E-464E-B75F-94DED7AC8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EC96-C882-0D43-B7FE-AA2A21031D84}" type="datetimeFigureOut">
              <a:rPr lang="en-US" smtClean="0"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DFFA1-AD1E-464E-B75F-94DED7AC8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65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97" y="374450"/>
            <a:ext cx="8686800" cy="6075102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b="1" dirty="0">
                <a:latin typeface="Corbel"/>
                <a:cs typeface="Corbel"/>
              </a:rPr>
              <a:t>The </a:t>
            </a:r>
            <a:r>
              <a:rPr lang="en-US" sz="2800" b="1" dirty="0" smtClean="0">
                <a:latin typeface="Corbel"/>
                <a:cs typeface="Corbel"/>
              </a:rPr>
              <a:t>UNREPENTANT </a:t>
            </a:r>
            <a:r>
              <a:rPr lang="en-US" sz="2800" b="1" dirty="0">
                <a:latin typeface="Corbel"/>
                <a:cs typeface="Corbel"/>
              </a:rPr>
              <a:t>brother is deserving of this discipline because of </a:t>
            </a:r>
            <a:r>
              <a:rPr lang="en-US" sz="2800" b="1" dirty="0" smtClean="0">
                <a:latin typeface="Corbel"/>
                <a:cs typeface="Corbel"/>
              </a:rPr>
              <a:t>his CHOICE </a:t>
            </a:r>
            <a:r>
              <a:rPr lang="en-US" sz="2800" b="1" dirty="0">
                <a:latin typeface="Corbel"/>
                <a:cs typeface="Corbel"/>
              </a:rPr>
              <a:t>to sin and </a:t>
            </a:r>
            <a:r>
              <a:rPr lang="en-US" sz="2800" b="1" dirty="0" smtClean="0">
                <a:latin typeface="Corbel"/>
                <a:cs typeface="Corbel"/>
              </a:rPr>
              <a:t>REMAIN </a:t>
            </a:r>
            <a:r>
              <a:rPr lang="en-US" sz="2800" b="1" dirty="0">
                <a:latin typeface="Corbel"/>
                <a:cs typeface="Corbel"/>
              </a:rPr>
              <a:t>in that </a:t>
            </a:r>
            <a:r>
              <a:rPr lang="en-US" sz="2800" b="1" dirty="0" smtClean="0">
                <a:latin typeface="Corbel"/>
                <a:cs typeface="Corbel"/>
              </a:rPr>
              <a:t>sin</a:t>
            </a:r>
            <a:endParaRPr lang="en-US" sz="2800" b="1" dirty="0">
              <a:latin typeface="Corbel"/>
              <a:cs typeface="Corbel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3200" b="1" dirty="0" smtClean="0">
              <a:latin typeface="Corbel"/>
              <a:cs typeface="Corbel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To TREAT </a:t>
            </a:r>
            <a:r>
              <a:rPr lang="en-US" b="1" dirty="0">
                <a:latin typeface="Corbel"/>
                <a:cs typeface="Corbel"/>
              </a:rPr>
              <a:t>one as a heathen/gentile is </a:t>
            </a:r>
            <a:r>
              <a:rPr lang="en-US" b="1" dirty="0" smtClean="0">
                <a:latin typeface="Corbel"/>
                <a:cs typeface="Corbel"/>
              </a:rPr>
              <a:t>EXCLUSION, 2 Thess. 3.14-15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THIS IS NOT TO BE RUDE AND HATEFUL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This is to BRING about SHAME which is to bring about REPENTANCE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3200" b="1" dirty="0" smtClean="0">
              <a:latin typeface="Corbel"/>
              <a:cs typeface="Corbel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church is to </a:t>
            </a:r>
            <a:r>
              <a:rPr lang="en-US" b="1" dirty="0" smtClean="0">
                <a:latin typeface="Corbel"/>
                <a:cs typeface="Corbel"/>
              </a:rPr>
              <a:t>CUT OFF any SOCIAL INTERACTION with </a:t>
            </a:r>
            <a:r>
              <a:rPr lang="en-US" b="1" dirty="0">
                <a:latin typeface="Corbel"/>
                <a:cs typeface="Corbel"/>
              </a:rPr>
              <a:t>the brother in error, cf. 1 Cor. 5.9-13</a:t>
            </a:r>
          </a:p>
          <a:p>
            <a:pPr marL="914400" lvl="2" indent="0">
              <a:spcBef>
                <a:spcPts val="0"/>
              </a:spcBef>
              <a:buNone/>
            </a:pPr>
            <a:endParaRPr lang="en-US" sz="2800" b="1" dirty="0" smtClean="0">
              <a:latin typeface="Corbel"/>
              <a:cs typeface="Corbel"/>
            </a:endParaRPr>
          </a:p>
          <a:p>
            <a:pPr marL="914400" lvl="2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A LITTLE </a:t>
            </a:r>
            <a:r>
              <a:rPr lang="en-US" b="1" dirty="0">
                <a:latin typeface="Corbel"/>
                <a:cs typeface="Corbel"/>
              </a:rPr>
              <a:t>leaven leavens the whole lump, vv6-7</a:t>
            </a:r>
          </a:p>
        </p:txBody>
      </p:sp>
    </p:spTree>
    <p:extLst>
      <p:ext uri="{BB962C8B-B14F-4D97-AF65-F5344CB8AC3E}">
        <p14:creationId xmlns:p14="http://schemas.microsoft.com/office/powerpoint/2010/main" val="13157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09" y="171227"/>
            <a:ext cx="8686800" cy="654408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 smtClean="0">
                <a:latin typeface="Corbel"/>
                <a:cs typeface="Corbel"/>
              </a:rPr>
              <a:t>To EXERCISE this procedure of discipline is to do that which Christ has sanctioned.</a:t>
            </a:r>
            <a:endParaRPr lang="en-US" b="1" dirty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This procedure must be used </a:t>
            </a:r>
            <a:r>
              <a:rPr lang="en-US" b="1" dirty="0">
                <a:latin typeface="Corbel"/>
                <a:cs typeface="Corbel"/>
              </a:rPr>
              <a:t>to gain our </a:t>
            </a:r>
            <a:r>
              <a:rPr lang="en-US" b="1" dirty="0" smtClean="0">
                <a:latin typeface="Corbel"/>
                <a:cs typeface="Corbel"/>
              </a:rPr>
              <a:t>brother</a:t>
            </a:r>
            <a:endParaRPr lang="en-US" b="1" dirty="0">
              <a:latin typeface="Corbel"/>
              <a:cs typeface="Corbel"/>
            </a:endParaRPr>
          </a:p>
          <a:p>
            <a:pPr marL="457200" lvl="1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If </a:t>
            </a:r>
            <a:r>
              <a:rPr lang="en-US" b="1" dirty="0">
                <a:latin typeface="Corbel"/>
                <a:cs typeface="Corbel"/>
              </a:rPr>
              <a:t>you forgive your brother, God has also forgiven him, cf. 2 Cor. </a:t>
            </a:r>
            <a:r>
              <a:rPr lang="en-US" b="1" dirty="0" smtClean="0">
                <a:latin typeface="Corbel"/>
                <a:cs typeface="Corbel"/>
              </a:rPr>
              <a:t>2.10</a:t>
            </a:r>
          </a:p>
          <a:p>
            <a:pPr marL="57150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57150" indent="0">
              <a:buNone/>
            </a:pPr>
            <a:r>
              <a:rPr lang="en-US" b="1" dirty="0" smtClean="0">
                <a:latin typeface="Corbel"/>
                <a:cs typeface="Corbel"/>
              </a:rPr>
              <a:t>Jesus </a:t>
            </a:r>
            <a:r>
              <a:rPr lang="en-US" b="1" dirty="0">
                <a:latin typeface="Corbel"/>
                <a:cs typeface="Corbel"/>
              </a:rPr>
              <a:t>concludes his conflict resolution with </a:t>
            </a:r>
            <a:r>
              <a:rPr lang="en-US" b="1" dirty="0" smtClean="0">
                <a:latin typeface="Corbel"/>
                <a:cs typeface="Corbel"/>
              </a:rPr>
              <a:t>COMFORTING </a:t>
            </a:r>
            <a:r>
              <a:rPr lang="en-US" b="1" dirty="0">
                <a:latin typeface="Corbel"/>
                <a:cs typeface="Corbel"/>
              </a:rPr>
              <a:t>words.</a:t>
            </a:r>
          </a:p>
          <a:p>
            <a:pPr marL="457200" lvl="1" indent="0">
              <a:buNone/>
            </a:pPr>
            <a:r>
              <a:rPr lang="en-US" b="1" dirty="0">
                <a:latin typeface="Corbel"/>
                <a:cs typeface="Corbel"/>
              </a:rPr>
              <a:t>When the church is gathered together for the purpose of endorsing a case of discipline, Jesus </a:t>
            </a:r>
            <a:r>
              <a:rPr lang="en-US" b="1" dirty="0" smtClean="0">
                <a:latin typeface="Corbel"/>
                <a:cs typeface="Corbel"/>
              </a:rPr>
              <a:t>HIMSELF </a:t>
            </a:r>
            <a:r>
              <a:rPr lang="en-US" b="1" dirty="0">
                <a:latin typeface="Corbel"/>
                <a:cs typeface="Corbel"/>
              </a:rPr>
              <a:t>will be there, cf. 1 Cor. </a:t>
            </a:r>
            <a:r>
              <a:rPr lang="en-US" b="1" dirty="0" smtClean="0">
                <a:latin typeface="Corbel"/>
                <a:cs typeface="Corbel"/>
              </a:rPr>
              <a:t>5.4</a:t>
            </a:r>
          </a:p>
          <a:p>
            <a:pPr marL="457200" lvl="1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But</a:t>
            </a:r>
            <a:r>
              <a:rPr lang="en-US" b="1" dirty="0">
                <a:latin typeface="Corbel"/>
                <a:cs typeface="Corbel"/>
              </a:rPr>
              <a:t>, the discipline must be in His name, by His </a:t>
            </a:r>
            <a:r>
              <a:rPr lang="en-US" b="1" dirty="0" smtClean="0">
                <a:latin typeface="Corbel"/>
                <a:cs typeface="Corbel"/>
              </a:rPr>
              <a:t>authority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5441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262"/>
            <a:ext cx="8229600" cy="64727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 smtClean="0">
                <a:latin typeface="Corbel"/>
                <a:cs typeface="Corbel"/>
              </a:rPr>
              <a:t>There </a:t>
            </a:r>
            <a:r>
              <a:rPr lang="en-US" sz="2800" b="1" dirty="0">
                <a:latin typeface="Corbel"/>
                <a:cs typeface="Corbel"/>
              </a:rPr>
              <a:t>is a common misconception among brethren concerning v20</a:t>
            </a:r>
          </a:p>
          <a:p>
            <a:pPr marL="457200" lvl="1" indent="0"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rbel"/>
                <a:cs typeface="Corbel"/>
              </a:rPr>
              <a:t>Jesus </a:t>
            </a:r>
            <a:r>
              <a:rPr lang="en-US" sz="2400" b="1" dirty="0">
                <a:latin typeface="Corbel"/>
                <a:cs typeface="Corbel"/>
              </a:rPr>
              <a:t>is not authorizing 20 congregations of 2-3 members.</a:t>
            </a:r>
          </a:p>
          <a:p>
            <a:pPr marL="457200" lvl="1" indent="0"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rbel"/>
                <a:cs typeface="Corbel"/>
              </a:rPr>
              <a:t>Jesus </a:t>
            </a:r>
            <a:r>
              <a:rPr lang="en-US" sz="2400" b="1" dirty="0">
                <a:latin typeface="Corbel"/>
                <a:cs typeface="Corbel"/>
              </a:rPr>
              <a:t>is not referring to the assembly of saints in </a:t>
            </a:r>
            <a:r>
              <a:rPr lang="en-US" sz="2400" b="1" dirty="0" smtClean="0">
                <a:latin typeface="Corbel"/>
                <a:cs typeface="Corbel"/>
              </a:rPr>
              <a:t>corporate worship</a:t>
            </a:r>
            <a:endParaRPr lang="en-US" sz="2400" b="1" dirty="0">
              <a:latin typeface="Corbel"/>
              <a:cs typeface="Corbel"/>
            </a:endParaRPr>
          </a:p>
          <a:p>
            <a:pPr marL="457200" lvl="1" indent="0"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rbel"/>
                <a:cs typeface="Corbel"/>
              </a:rPr>
              <a:t>In </a:t>
            </a:r>
            <a:r>
              <a:rPr lang="en-US" sz="2400" b="1" dirty="0">
                <a:latin typeface="Corbel"/>
                <a:cs typeface="Corbel"/>
              </a:rPr>
              <a:t>context, He is dealing with </a:t>
            </a:r>
            <a:r>
              <a:rPr lang="en-US" sz="2400" b="1">
                <a:latin typeface="Corbel"/>
                <a:cs typeface="Corbel"/>
              </a:rPr>
              <a:t>church </a:t>
            </a:r>
            <a:r>
              <a:rPr lang="en-US" sz="2400" b="1" smtClean="0">
                <a:latin typeface="Corbel"/>
                <a:cs typeface="Corbel"/>
              </a:rPr>
              <a:t>discipline</a:t>
            </a:r>
            <a:endParaRPr lang="en-US" sz="2400" b="1" dirty="0">
              <a:latin typeface="Corbel"/>
              <a:cs typeface="Corbel"/>
            </a:endParaRPr>
          </a:p>
          <a:p>
            <a:pPr marL="914400" lvl="2" indent="0">
              <a:buNone/>
            </a:pPr>
            <a:r>
              <a:rPr lang="en-US" sz="2000" b="1" dirty="0">
                <a:latin typeface="Corbel"/>
                <a:cs typeface="Corbel"/>
              </a:rPr>
              <a:t>T</a:t>
            </a:r>
            <a:r>
              <a:rPr lang="en-US" sz="2000" b="1" dirty="0" smtClean="0">
                <a:latin typeface="Corbel"/>
                <a:cs typeface="Corbel"/>
              </a:rPr>
              <a:t>he </a:t>
            </a:r>
            <a:r>
              <a:rPr lang="en-US" sz="2000" b="1" dirty="0">
                <a:latin typeface="Corbel"/>
                <a:cs typeface="Corbel"/>
              </a:rPr>
              <a:t>Lord stands with the disciplinary effort.</a:t>
            </a:r>
          </a:p>
          <a:p>
            <a:pPr marL="914400" lvl="2" indent="0">
              <a:buNone/>
            </a:pPr>
            <a:endParaRPr lang="en-US" sz="2000" b="1" dirty="0" smtClean="0">
              <a:latin typeface="Corbel"/>
              <a:cs typeface="Corbel"/>
            </a:endParaRPr>
          </a:p>
          <a:p>
            <a:pPr marL="914400" lvl="2" indent="0">
              <a:buNone/>
            </a:pPr>
            <a:r>
              <a:rPr lang="en-US" sz="2000" b="1" dirty="0" smtClean="0">
                <a:latin typeface="Corbel"/>
                <a:cs typeface="Corbel"/>
              </a:rPr>
              <a:t>The </a:t>
            </a:r>
            <a:r>
              <a:rPr lang="en-US" sz="2000" b="1" dirty="0">
                <a:latin typeface="Corbel"/>
                <a:cs typeface="Corbel"/>
              </a:rPr>
              <a:t>Lord does not stand with the impenitent brother.</a:t>
            </a:r>
          </a:p>
          <a:p>
            <a:pPr marL="914400" lvl="2" indent="0">
              <a:buNone/>
            </a:pPr>
            <a:endParaRPr lang="en-US" sz="2000" b="1" dirty="0" smtClean="0">
              <a:latin typeface="Corbel"/>
              <a:cs typeface="Corbel"/>
            </a:endParaRPr>
          </a:p>
          <a:p>
            <a:pPr marL="914400" lvl="2" indent="0">
              <a:buNone/>
            </a:pPr>
            <a:r>
              <a:rPr lang="en-US" sz="2000" b="1" dirty="0" smtClean="0">
                <a:latin typeface="Corbel"/>
                <a:cs typeface="Corbel"/>
              </a:rPr>
              <a:t>If </a:t>
            </a:r>
            <a:r>
              <a:rPr lang="en-US" sz="2000" b="1" dirty="0">
                <a:latin typeface="Corbel"/>
                <a:cs typeface="Corbel"/>
              </a:rPr>
              <a:t>the church disciplines a brother on earth, God recognizes it in heaven.</a:t>
            </a:r>
          </a:p>
        </p:txBody>
      </p:sp>
    </p:spTree>
    <p:extLst>
      <p:ext uri="{BB962C8B-B14F-4D97-AF65-F5344CB8AC3E}">
        <p14:creationId xmlns:p14="http://schemas.microsoft.com/office/powerpoint/2010/main" val="289855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The Lord’s Plan </a:t>
            </a:r>
            <a:r>
              <a:rPr lang="en-US" sz="36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F</a:t>
            </a:r>
            <a:r>
              <a:rPr lang="en-US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or Conflict Resolution</a:t>
            </a:r>
            <a:endParaRPr lang="en-US" sz="3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773"/>
            <a:ext cx="8229600" cy="344411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Matt. 18.15-17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orbel"/>
              <a:cs typeface="Corbe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Tell him alone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4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orbel"/>
              <a:cs typeface="Corbel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orbel"/>
              <a:cs typeface="Corbe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If he repents,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you have gained a brother</a:t>
            </a:r>
          </a:p>
        </p:txBody>
      </p:sp>
    </p:spTree>
    <p:extLst>
      <p:ext uri="{BB962C8B-B14F-4D97-AF65-F5344CB8AC3E}">
        <p14:creationId xmlns:p14="http://schemas.microsoft.com/office/powerpoint/2010/main" val="279269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The Lord’s Plan </a:t>
            </a:r>
            <a:r>
              <a:rPr lang="en-U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F</a:t>
            </a:r>
            <a:r>
              <a:rPr lang="en-US" sz="36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or Conflict Resolution</a:t>
            </a:r>
            <a:endParaRPr lang="en-US" sz="36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773"/>
            <a:ext cx="8229600" cy="368087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Matt. 18.15-17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orbel"/>
              <a:cs typeface="Corbe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If he does not repent,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Take one or two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orbel"/>
              <a:cs typeface="Corbe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If he repents,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y</a:t>
            </a:r>
            <a:r>
              <a:rPr lang="en-US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ou have gained a brother</a:t>
            </a:r>
          </a:p>
        </p:txBody>
      </p:sp>
    </p:spTree>
    <p:extLst>
      <p:ext uri="{BB962C8B-B14F-4D97-AF65-F5344CB8AC3E}">
        <p14:creationId xmlns:p14="http://schemas.microsoft.com/office/powerpoint/2010/main" val="194528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The Lord’s Plan </a:t>
            </a:r>
            <a:r>
              <a:rPr lang="en-US" sz="36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F</a:t>
            </a:r>
            <a:r>
              <a:rPr lang="en-US" sz="3600" b="1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/>
                <a:cs typeface="Corbel"/>
              </a:rPr>
              <a:t>or Conflict Resolution</a:t>
            </a:r>
            <a:endParaRPr lang="en-US" sz="3600" b="1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/>
              <a:cs typeface="Corbe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773"/>
            <a:ext cx="8229600" cy="368087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Matt. 18.15-17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orbel"/>
              <a:cs typeface="Corbe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If he does not repent,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t</a:t>
            </a:r>
            <a:r>
              <a:rPr lang="en-US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ell it to the church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orbel"/>
              <a:cs typeface="Corbe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If he repents,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400" b="1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y</a:t>
            </a:r>
            <a:r>
              <a:rPr lang="en-US" sz="3400" b="1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orbel"/>
                <a:cs typeface="Corbel"/>
              </a:rPr>
              <a:t>ou have gained a brother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400" b="1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orbel"/>
              <a:cs typeface="Corbel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400" b="1" dirty="0" smtClean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6885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262"/>
            <a:ext cx="8229600" cy="6472738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b="1" dirty="0" smtClean="0">
                <a:latin typeface="Corbel"/>
                <a:cs typeface="Corbel"/>
              </a:rPr>
              <a:t>The unforgiving servant, vv21-35</a:t>
            </a:r>
          </a:p>
          <a:p>
            <a:pPr marL="457200" lvl="1" indent="0">
              <a:buNone/>
            </a:pPr>
            <a:endParaRPr lang="en-US" sz="2400" b="1" dirty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sz="2400" b="1" dirty="0">
                <a:latin typeface="Corbel"/>
                <a:cs typeface="Corbel"/>
              </a:rPr>
              <a:t>No doubt Peter thought himself to be generous with forgiving his brother up to seven times</a:t>
            </a:r>
          </a:p>
          <a:p>
            <a:pPr marL="457200" lvl="1" indent="0"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rbel"/>
                <a:cs typeface="Corbel"/>
              </a:rPr>
              <a:t>Jesus </a:t>
            </a:r>
            <a:r>
              <a:rPr lang="en-US" sz="2400" b="1" dirty="0">
                <a:latin typeface="Corbel"/>
                <a:cs typeface="Corbel"/>
              </a:rPr>
              <a:t>makes the point that there is no limit.</a:t>
            </a:r>
          </a:p>
          <a:p>
            <a:pPr marL="457200" lvl="1" indent="0">
              <a:buNone/>
            </a:pPr>
            <a:endParaRPr lang="en-US" sz="2400" b="1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4793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497"/>
            <a:ext cx="8447764" cy="6472738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b="1" dirty="0">
                <a:latin typeface="Corbel"/>
                <a:cs typeface="Corbel"/>
              </a:rPr>
              <a:t>We are required to forgive a </a:t>
            </a:r>
            <a:r>
              <a:rPr lang="en-US" b="1" dirty="0" smtClean="0">
                <a:latin typeface="Corbel"/>
                <a:cs typeface="Corbel"/>
              </a:rPr>
              <a:t>brother when </a:t>
            </a:r>
            <a:r>
              <a:rPr lang="en-US" b="1" dirty="0">
                <a:latin typeface="Corbel"/>
                <a:cs typeface="Corbel"/>
              </a:rPr>
              <a:t>he sins against </a:t>
            </a:r>
            <a:r>
              <a:rPr lang="en-US" b="1" dirty="0" smtClean="0">
                <a:latin typeface="Corbel"/>
                <a:cs typeface="Corbel"/>
              </a:rPr>
              <a:t>us and we </a:t>
            </a:r>
            <a:r>
              <a:rPr lang="en-US" b="1" dirty="0">
                <a:latin typeface="Corbel"/>
                <a:cs typeface="Corbel"/>
              </a:rPr>
              <a:t>go to him and he repents.</a:t>
            </a:r>
          </a:p>
          <a:p>
            <a:pPr marL="457200" lvl="1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The servant was </a:t>
            </a:r>
            <a:r>
              <a:rPr lang="en-US" b="1" dirty="0">
                <a:latin typeface="Corbel"/>
                <a:cs typeface="Corbel"/>
              </a:rPr>
              <a:t>forgiven of a debt he could never </a:t>
            </a:r>
            <a:r>
              <a:rPr lang="en-US" b="1" dirty="0" smtClean="0">
                <a:latin typeface="Corbel"/>
                <a:cs typeface="Corbel"/>
              </a:rPr>
              <a:t>repay</a:t>
            </a:r>
          </a:p>
          <a:p>
            <a:pPr marL="457200" lvl="1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He didn’t forgive his fellow servant and he suffered for it</a:t>
            </a:r>
          </a:p>
          <a:p>
            <a:pPr marL="457200" lvl="1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857250" lvl="2" indent="0">
              <a:buNone/>
            </a:pPr>
            <a:r>
              <a:rPr lang="en-US" b="1" dirty="0">
                <a:latin typeface="Corbel"/>
                <a:cs typeface="Corbel"/>
              </a:rPr>
              <a:t>When a brother repents, if we will not forgive, God will not forgive </a:t>
            </a:r>
            <a:r>
              <a:rPr lang="en-US" b="1" dirty="0" smtClean="0">
                <a:latin typeface="Corbel"/>
                <a:cs typeface="Corbel"/>
              </a:rPr>
              <a:t>us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853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262"/>
            <a:ext cx="8229600" cy="5279500"/>
          </a:xfrm>
        </p:spPr>
        <p:txBody>
          <a:bodyPr>
            <a:noAutofit/>
          </a:bodyPr>
          <a:lstStyle/>
          <a:p>
            <a:pPr marL="57150" indent="0" algn="ctr">
              <a:buNone/>
            </a:pPr>
            <a:r>
              <a:rPr lang="en-US" sz="8000" b="1" dirty="0">
                <a:latin typeface="Corbel"/>
                <a:cs typeface="Corbel"/>
              </a:rPr>
              <a:t>It takes a heart of a child to forgive a brother who has sinned against us!</a:t>
            </a:r>
          </a:p>
        </p:txBody>
      </p:sp>
    </p:spTree>
    <p:extLst>
      <p:ext uri="{BB962C8B-B14F-4D97-AF65-F5344CB8AC3E}">
        <p14:creationId xmlns:p14="http://schemas.microsoft.com/office/powerpoint/2010/main" val="26974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369"/>
            <a:ext cx="8229600" cy="3781263"/>
          </a:xfrm>
        </p:spPr>
        <p:txBody>
          <a:bodyPr>
            <a:noAutofit/>
          </a:bodyPr>
          <a:lstStyle/>
          <a:p>
            <a:pPr marL="1428750" indent="-1371600">
              <a:buAutoNum type="arabicParenR"/>
            </a:pPr>
            <a:r>
              <a:rPr lang="en-US" sz="4000" b="1" dirty="0" smtClean="0">
                <a:latin typeface="Corbel"/>
                <a:cs typeface="Corbel"/>
              </a:rPr>
              <a:t>We better not cause a disciple to sin</a:t>
            </a:r>
          </a:p>
          <a:p>
            <a:pPr marL="1428750" indent="-1371600">
              <a:buAutoNum type="arabicParenR"/>
            </a:pPr>
            <a:endParaRPr lang="en-US" sz="4000" b="1" dirty="0" smtClean="0">
              <a:latin typeface="Corbel"/>
              <a:cs typeface="Corbel"/>
            </a:endParaRPr>
          </a:p>
          <a:p>
            <a:pPr marL="1428750" indent="-1371600">
              <a:buAutoNum type="arabicParenR"/>
            </a:pPr>
            <a:r>
              <a:rPr lang="en-US" sz="4000" b="1" dirty="0" smtClean="0">
                <a:latin typeface="Corbel"/>
                <a:cs typeface="Corbel"/>
              </a:rPr>
              <a:t>We better forgive a disciple who sins against us</a:t>
            </a:r>
            <a:endParaRPr lang="en-US" sz="40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7815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13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mbria"/>
                <a:cs typeface="Cambria"/>
              </a:rPr>
              <a:t>Do You Want To Go To Heaven?</a:t>
            </a:r>
            <a:endParaRPr lang="en-US" spc="3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99419"/>
            <a:ext cx="8686800" cy="4701381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Font typeface="Arial"/>
              <a:buNone/>
            </a:pPr>
            <a:r>
              <a:rPr lang="en-US" sz="28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Hear The Gospel Of Jesus, Romans 10.17</a:t>
            </a:r>
          </a:p>
          <a:p>
            <a:pPr marL="0" indent="0" algn="ctr">
              <a:spcAft>
                <a:spcPts val="1200"/>
              </a:spcAft>
              <a:buFont typeface="Arial"/>
              <a:buNone/>
            </a:pPr>
            <a:r>
              <a:rPr lang="en-US" sz="28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Believe </a:t>
            </a:r>
            <a:r>
              <a:rPr lang="en-US" sz="28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That Jesus Is The </a:t>
            </a:r>
            <a:r>
              <a:rPr lang="en-US" sz="28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Christ, John 8.24</a:t>
            </a:r>
            <a:endParaRPr lang="en-US" sz="2800" i="1" spc="3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skerville"/>
              <a:cs typeface="Baskerville"/>
            </a:endParaRPr>
          </a:p>
          <a:p>
            <a:pPr marL="0" indent="0" algn="ctr">
              <a:spcAft>
                <a:spcPts val="1200"/>
              </a:spcAft>
              <a:buFont typeface="Arial"/>
              <a:buNone/>
            </a:pPr>
            <a:r>
              <a:rPr lang="en-US" sz="28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Repent </a:t>
            </a:r>
            <a:r>
              <a:rPr lang="en-US" sz="28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Of Sins, Acts 17.30</a:t>
            </a:r>
            <a:endParaRPr lang="en-US" sz="2800" i="1" spc="3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skerville"/>
              <a:cs typeface="Baskerville"/>
            </a:endParaRPr>
          </a:p>
          <a:p>
            <a:pPr marL="0" indent="0" algn="ctr">
              <a:spcAft>
                <a:spcPts val="1200"/>
              </a:spcAft>
              <a:buFont typeface="Arial"/>
              <a:buNone/>
            </a:pPr>
            <a:r>
              <a:rPr lang="en-US" sz="28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Confess Faith In Christ, Acts 8.37</a:t>
            </a:r>
            <a:endParaRPr lang="en-US" sz="2800" i="1" spc="3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skerville"/>
              <a:cs typeface="Baskerville"/>
            </a:endParaRPr>
          </a:p>
          <a:p>
            <a:pPr marL="0" indent="0" algn="ctr">
              <a:spcAft>
                <a:spcPts val="1200"/>
              </a:spcAft>
              <a:buFont typeface="Arial"/>
              <a:buNone/>
            </a:pPr>
            <a:r>
              <a:rPr lang="en-US" sz="28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Be Fully Immersed In Jesus’ Name, Acts 22.16</a:t>
            </a:r>
            <a:endParaRPr lang="en-US" sz="2800" i="1" spc="3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skerville"/>
              <a:cs typeface="Baskerville"/>
            </a:endParaRPr>
          </a:p>
          <a:p>
            <a:pPr marL="0" indent="0" algn="ctr">
              <a:spcAft>
                <a:spcPts val="1200"/>
              </a:spcAft>
              <a:buFont typeface="Arial"/>
              <a:buNone/>
            </a:pPr>
            <a:r>
              <a:rPr lang="en-US" sz="28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Faithful In All Things, 1 </a:t>
            </a:r>
            <a:r>
              <a:rPr lang="en-US" sz="2800" i="1" spc="300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Corinthians </a:t>
            </a:r>
            <a:r>
              <a:rPr lang="en-US" sz="28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15.58</a:t>
            </a:r>
          </a:p>
          <a:p>
            <a:pPr marL="0" indent="0" algn="ctr">
              <a:spcAft>
                <a:spcPts val="1200"/>
              </a:spcAft>
              <a:buFont typeface="Arial"/>
              <a:buNone/>
            </a:pPr>
            <a:r>
              <a:rPr lang="en-US" sz="2800" i="1" spc="300" dirty="0" smtClean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askerville"/>
                <a:cs typeface="Baskerville"/>
              </a:rPr>
              <a:t>Repent, Confess, Pray, 1 John 1.9</a:t>
            </a:r>
            <a:endParaRPr lang="en-US" sz="2800" i="1" spc="300" dirty="0">
              <a:ln w="18415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7940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80000">
        <p14:flip dir="r"/>
      </p:transition>
    </mc:Choice>
    <mc:Fallback xmlns="">
      <p:transition xmlns:p14="http://schemas.microsoft.com/office/powerpoint/2010/main" spd="slow" advClick="0" advTm="180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0179"/>
            <a:ext cx="8493630" cy="5713077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orbel"/>
                <a:cs typeface="Corbel"/>
              </a:rPr>
              <a:t>Jesus wants humble disciples, vv1-6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b="1" dirty="0" smtClean="0">
              <a:solidFill>
                <a:srgbClr val="000000"/>
              </a:solidFill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orbel"/>
                <a:cs typeface="Corbel"/>
              </a:rPr>
              <a:t>He </a:t>
            </a:r>
            <a:r>
              <a:rPr lang="en-US" b="1" dirty="0">
                <a:solidFill>
                  <a:srgbClr val="000000"/>
                </a:solidFill>
                <a:latin typeface="Corbel"/>
                <a:cs typeface="Corbel"/>
              </a:rPr>
              <a:t>was </a:t>
            </a:r>
            <a:r>
              <a:rPr lang="en-US" b="1" dirty="0" smtClean="0">
                <a:solidFill>
                  <a:srgbClr val="000000"/>
                </a:solidFill>
                <a:latin typeface="Corbel"/>
                <a:cs typeface="Corbel"/>
              </a:rPr>
              <a:t>Impressed </a:t>
            </a:r>
            <a:r>
              <a:rPr lang="en-US" b="1" dirty="0">
                <a:solidFill>
                  <a:srgbClr val="000000"/>
                </a:solidFill>
                <a:latin typeface="Corbel"/>
                <a:cs typeface="Corbel"/>
              </a:rPr>
              <a:t>with humility, Matt. 8.5-</a:t>
            </a:r>
            <a:r>
              <a:rPr lang="en-US" b="1" dirty="0" smtClean="0">
                <a:solidFill>
                  <a:srgbClr val="000000"/>
                </a:solidFill>
                <a:latin typeface="Corbel"/>
                <a:cs typeface="Corbel"/>
              </a:rPr>
              <a:t>13</a:t>
            </a:r>
            <a:endParaRPr lang="en-US" b="1" dirty="0">
              <a:solidFill>
                <a:srgbClr val="000000"/>
              </a:solidFill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b="1" dirty="0">
              <a:solidFill>
                <a:srgbClr val="000000"/>
              </a:solidFill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0000"/>
                </a:solidFill>
                <a:latin typeface="Corbel"/>
                <a:cs typeface="Corbel"/>
              </a:rPr>
              <a:t>We </a:t>
            </a:r>
            <a:r>
              <a:rPr lang="en-US" b="1" dirty="0">
                <a:solidFill>
                  <a:srgbClr val="000000"/>
                </a:solidFill>
                <a:latin typeface="Corbel"/>
                <a:cs typeface="Corbel"/>
              </a:rPr>
              <a:t>must be c</a:t>
            </a:r>
            <a:r>
              <a:rPr lang="en-US" b="1" dirty="0" smtClean="0">
                <a:solidFill>
                  <a:srgbClr val="000000"/>
                </a:solidFill>
                <a:latin typeface="Corbel"/>
                <a:cs typeface="Corbel"/>
              </a:rPr>
              <a:t>onverted: </a:t>
            </a:r>
            <a:r>
              <a:rPr lang="en-US" b="1" dirty="0">
                <a:solidFill>
                  <a:srgbClr val="000000"/>
                </a:solidFill>
                <a:latin typeface="Corbel"/>
                <a:cs typeface="Corbel"/>
              </a:rPr>
              <a:t>from </a:t>
            </a:r>
            <a:r>
              <a:rPr lang="en-US" b="1" dirty="0" smtClean="0">
                <a:solidFill>
                  <a:srgbClr val="000000"/>
                </a:solidFill>
                <a:latin typeface="Corbel"/>
                <a:cs typeface="Corbel"/>
              </a:rPr>
              <a:t>pride to humility; </a:t>
            </a:r>
            <a:r>
              <a:rPr lang="en-US" b="1" dirty="0">
                <a:solidFill>
                  <a:srgbClr val="000000"/>
                </a:solidFill>
                <a:latin typeface="Corbel"/>
                <a:cs typeface="Corbel"/>
              </a:rPr>
              <a:t>from godlessness to godliness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3200" b="1" dirty="0">
              <a:solidFill>
                <a:srgbClr val="000000"/>
              </a:solidFill>
              <a:latin typeface="Corbel"/>
              <a:cs typeface="Corbel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  <a:latin typeface="Corbel"/>
                <a:cs typeface="Corbel"/>
              </a:rPr>
              <a:t>A </a:t>
            </a:r>
            <a:r>
              <a:rPr lang="en-US" sz="3200" b="1" dirty="0" smtClean="0">
                <a:solidFill>
                  <a:srgbClr val="000000"/>
                </a:solidFill>
                <a:latin typeface="Corbel"/>
                <a:cs typeface="Corbel"/>
              </a:rPr>
              <a:t>rebirth </a:t>
            </a:r>
            <a:r>
              <a:rPr lang="en-US" sz="3200" b="1" dirty="0">
                <a:solidFill>
                  <a:srgbClr val="000000"/>
                </a:solidFill>
                <a:latin typeface="Corbel"/>
                <a:cs typeface="Corbel"/>
              </a:rPr>
              <a:t>is needed to enter, John </a:t>
            </a:r>
            <a:r>
              <a:rPr lang="en-US" sz="3200" b="1" dirty="0" smtClean="0">
                <a:solidFill>
                  <a:srgbClr val="000000"/>
                </a:solidFill>
                <a:latin typeface="Corbel"/>
                <a:cs typeface="Corbel"/>
              </a:rPr>
              <a:t>3.3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3200" b="1" dirty="0">
              <a:solidFill>
                <a:srgbClr val="000000"/>
              </a:solidFill>
              <a:latin typeface="Corbel"/>
              <a:cs typeface="Corbel"/>
            </a:endParaRPr>
          </a:p>
          <a:p>
            <a:pPr marL="57150" lv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To receive a child </a:t>
            </a:r>
            <a:r>
              <a:rPr lang="en-US" b="1" dirty="0" smtClean="0">
                <a:latin typeface="Corbel"/>
                <a:cs typeface="Corbel"/>
              </a:rPr>
              <a:t>(disciple) </a:t>
            </a:r>
            <a:r>
              <a:rPr lang="en-US" b="1" dirty="0">
                <a:latin typeface="Corbel"/>
                <a:cs typeface="Corbel"/>
              </a:rPr>
              <a:t>is to receive </a:t>
            </a:r>
            <a:r>
              <a:rPr lang="en-US" b="1" dirty="0" smtClean="0">
                <a:latin typeface="Corbel"/>
                <a:cs typeface="Corbel"/>
              </a:rPr>
              <a:t>Christ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11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1045"/>
            <a:ext cx="8229600" cy="5210675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world is the </a:t>
            </a:r>
            <a:r>
              <a:rPr lang="en-US" b="1" dirty="0" smtClean="0">
                <a:latin typeface="Corbel"/>
                <a:cs typeface="Corbel"/>
              </a:rPr>
              <a:t>source </a:t>
            </a:r>
            <a:r>
              <a:rPr lang="en-US" b="1" dirty="0">
                <a:latin typeface="Corbel"/>
                <a:cs typeface="Corbel"/>
              </a:rPr>
              <a:t>of stumbling </a:t>
            </a:r>
            <a:r>
              <a:rPr lang="en-US" b="1" dirty="0" smtClean="0">
                <a:latin typeface="Corbel"/>
                <a:cs typeface="Corbel"/>
              </a:rPr>
              <a:t>blocks, vv.7-9</a:t>
            </a:r>
            <a:endParaRPr lang="en-US" b="1" dirty="0"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Let </a:t>
            </a:r>
            <a:r>
              <a:rPr lang="en-US" b="1" dirty="0">
                <a:latin typeface="Corbel"/>
                <a:cs typeface="Corbel"/>
              </a:rPr>
              <a:t>it </a:t>
            </a:r>
            <a:r>
              <a:rPr lang="en-US" b="1" dirty="0" smtClean="0">
                <a:latin typeface="Corbel"/>
                <a:cs typeface="Corbel"/>
              </a:rPr>
              <a:t>not </a:t>
            </a:r>
            <a:r>
              <a:rPr lang="en-US" b="1" dirty="0">
                <a:latin typeface="Corbel"/>
                <a:cs typeface="Corbel"/>
              </a:rPr>
              <a:t>be so of </a:t>
            </a:r>
            <a:r>
              <a:rPr lang="en-US" b="1" dirty="0" smtClean="0">
                <a:latin typeface="Corbel"/>
                <a:cs typeface="Corbel"/>
              </a:rPr>
              <a:t>Christians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b="1" dirty="0" smtClean="0">
                <a:latin typeface="Corbel"/>
                <a:cs typeface="Corbel"/>
              </a:rPr>
              <a:t>Disciples </a:t>
            </a:r>
            <a:r>
              <a:rPr lang="en-US" sz="2400" b="1" dirty="0">
                <a:latin typeface="Corbel"/>
                <a:cs typeface="Corbel"/>
              </a:rPr>
              <a:t>of Jesus should not involve themselves in causing another disciple to fall from the faith and faithfulness to the gospel.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latin typeface="Corbel"/>
                <a:cs typeface="Corbel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Christ </a:t>
            </a:r>
            <a:r>
              <a:rPr lang="en-US" b="1" dirty="0">
                <a:latin typeface="Corbel"/>
                <a:cs typeface="Corbel"/>
              </a:rPr>
              <a:t>is calling us to take sin </a:t>
            </a:r>
            <a:r>
              <a:rPr lang="en-US" b="1" dirty="0" smtClean="0">
                <a:latin typeface="Corbel"/>
                <a:cs typeface="Corbel"/>
              </a:rPr>
              <a:t>seriously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 smtClean="0">
                <a:latin typeface="Corbel"/>
                <a:cs typeface="Corbel"/>
              </a:rPr>
              <a:t>Woe </a:t>
            </a:r>
            <a:r>
              <a:rPr lang="en-US" b="1" dirty="0">
                <a:latin typeface="Corbel"/>
                <a:cs typeface="Corbel"/>
              </a:rPr>
              <a:t>to </a:t>
            </a:r>
            <a:r>
              <a:rPr lang="en-US" b="1" dirty="0" smtClean="0">
                <a:latin typeface="Corbel"/>
                <a:cs typeface="Corbel"/>
              </a:rPr>
              <a:t>us </a:t>
            </a:r>
            <a:r>
              <a:rPr lang="en-US" b="1" dirty="0">
                <a:latin typeface="Corbel"/>
                <a:cs typeface="Corbel"/>
              </a:rPr>
              <a:t>by whom the temptation comes!</a:t>
            </a:r>
          </a:p>
        </p:txBody>
      </p:sp>
    </p:spTree>
    <p:extLst>
      <p:ext uri="{BB962C8B-B14F-4D97-AF65-F5344CB8AC3E}">
        <p14:creationId xmlns:p14="http://schemas.microsoft.com/office/powerpoint/2010/main" val="208959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728"/>
            <a:ext cx="8229600" cy="5376371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Disciples gone astray, vv10-14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b="1" dirty="0"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See </a:t>
            </a:r>
            <a:r>
              <a:rPr lang="en-US" sz="2800" b="1" dirty="0">
                <a:latin typeface="Corbel"/>
                <a:cs typeface="Corbel"/>
              </a:rPr>
              <a:t>that you do not </a:t>
            </a:r>
            <a:r>
              <a:rPr lang="en-US" sz="2800" b="1" dirty="0" smtClean="0">
                <a:latin typeface="Corbel"/>
                <a:cs typeface="Corbel"/>
              </a:rPr>
              <a:t>look down on </a:t>
            </a:r>
            <a:r>
              <a:rPr lang="en-US" sz="2800" b="1" dirty="0">
                <a:latin typeface="Corbel"/>
                <a:cs typeface="Corbel"/>
              </a:rPr>
              <a:t>any disciples, for all </a:t>
            </a:r>
            <a:r>
              <a:rPr lang="en-US" sz="2800" b="1" dirty="0" smtClean="0">
                <a:latin typeface="Corbel"/>
                <a:cs typeface="Corbel"/>
              </a:rPr>
              <a:t>important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b="1" dirty="0" smtClean="0"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Being </a:t>
            </a:r>
            <a:r>
              <a:rPr lang="en-US" sz="2800" b="1" dirty="0">
                <a:latin typeface="Corbel"/>
                <a:cs typeface="Corbel"/>
              </a:rPr>
              <a:t>the cause of someone going in the </a:t>
            </a:r>
            <a:r>
              <a:rPr lang="en-US" sz="2800" b="1" dirty="0" smtClean="0">
                <a:latin typeface="Corbel"/>
                <a:cs typeface="Corbel"/>
              </a:rPr>
              <a:t>direction </a:t>
            </a:r>
            <a:r>
              <a:rPr lang="en-US" sz="2800" b="1" dirty="0">
                <a:latin typeface="Corbel"/>
                <a:cs typeface="Corbel"/>
              </a:rPr>
              <a:t>of sin and eternal misery is not a small </a:t>
            </a:r>
            <a:r>
              <a:rPr lang="en-US" sz="2800" b="1" dirty="0" smtClean="0">
                <a:latin typeface="Corbel"/>
                <a:cs typeface="Corbel"/>
              </a:rPr>
              <a:t>matter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400" b="1" dirty="0" smtClean="0">
                <a:latin typeface="Corbel"/>
                <a:cs typeface="Corbel"/>
              </a:rPr>
              <a:t>Angels </a:t>
            </a:r>
            <a:r>
              <a:rPr lang="en-US" sz="2400" b="1" dirty="0">
                <a:latin typeface="Corbel"/>
                <a:cs typeface="Corbel"/>
              </a:rPr>
              <a:t>are </a:t>
            </a:r>
            <a:r>
              <a:rPr lang="en-US" sz="2400" b="1" dirty="0" smtClean="0">
                <a:latin typeface="Corbel"/>
                <a:cs typeface="Corbel"/>
              </a:rPr>
              <a:t>aware </a:t>
            </a:r>
            <a:r>
              <a:rPr lang="en-US" sz="2400" b="1" dirty="0">
                <a:latin typeface="Corbel"/>
                <a:cs typeface="Corbel"/>
              </a:rPr>
              <a:t>of their Father’s face and of our spiritual condition, Heb. 1.14; Luke 15.7, 10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800" b="1" dirty="0" smtClean="0"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800" b="1" dirty="0" smtClean="0">
                <a:latin typeface="Corbel"/>
                <a:cs typeface="Corbel"/>
              </a:rPr>
              <a:t>When </a:t>
            </a:r>
            <a:r>
              <a:rPr lang="en-US" sz="2800" b="1" dirty="0">
                <a:latin typeface="Corbel"/>
                <a:cs typeface="Corbel"/>
              </a:rPr>
              <a:t>we love our fellow disciples we will not despise nor </a:t>
            </a:r>
            <a:r>
              <a:rPr lang="en-US" sz="2800" b="1" dirty="0" smtClean="0">
                <a:latin typeface="Corbel"/>
                <a:cs typeface="Corbel"/>
              </a:rPr>
              <a:t>lead </a:t>
            </a:r>
            <a:r>
              <a:rPr lang="en-US" sz="2800" b="1" dirty="0">
                <a:latin typeface="Corbel"/>
                <a:cs typeface="Corbel"/>
              </a:rPr>
              <a:t>into </a:t>
            </a:r>
            <a:r>
              <a:rPr lang="en-US" sz="2800" b="1" dirty="0" smtClean="0">
                <a:latin typeface="Corbel"/>
                <a:cs typeface="Corbel"/>
              </a:rPr>
              <a:t>temptation, cf. Rom. 13.10</a:t>
            </a:r>
            <a:endParaRPr lang="en-US" sz="28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931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8942"/>
            <a:ext cx="8229600" cy="5227221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600" b="1" dirty="0" smtClean="0">
                <a:latin typeface="Corbel"/>
                <a:cs typeface="Corbel"/>
              </a:rPr>
              <a:t>While cautioning </a:t>
            </a:r>
            <a:r>
              <a:rPr lang="en-US" sz="2600" b="1" dirty="0">
                <a:latin typeface="Corbel"/>
                <a:cs typeface="Corbel"/>
              </a:rPr>
              <a:t>his disciples not to give </a:t>
            </a:r>
            <a:r>
              <a:rPr lang="en-US" sz="2600" b="1" dirty="0" smtClean="0">
                <a:latin typeface="Corbel"/>
                <a:cs typeface="Corbel"/>
              </a:rPr>
              <a:t>offences vv1-14, Jesus deals </a:t>
            </a:r>
            <a:r>
              <a:rPr lang="en-US" sz="2600" b="1" dirty="0">
                <a:latin typeface="Corbel"/>
                <a:cs typeface="Corbel"/>
              </a:rPr>
              <a:t>with coming offenses vv15-20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3600" b="1" dirty="0" smtClean="0"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b="1" dirty="0" smtClean="0">
                <a:latin typeface="Corbel"/>
                <a:cs typeface="Corbel"/>
              </a:rPr>
              <a:t>This </a:t>
            </a:r>
            <a:r>
              <a:rPr lang="en-US" sz="2600" b="1" dirty="0">
                <a:latin typeface="Corbel"/>
                <a:cs typeface="Corbel"/>
              </a:rPr>
              <a:t>is </a:t>
            </a:r>
            <a:r>
              <a:rPr lang="en-US" sz="2600" b="1" dirty="0" smtClean="0">
                <a:latin typeface="Corbel"/>
                <a:cs typeface="Corbel"/>
              </a:rPr>
              <a:t>NOT </a:t>
            </a:r>
            <a:r>
              <a:rPr lang="en-US" sz="2600" b="1" dirty="0">
                <a:latin typeface="Corbel"/>
                <a:cs typeface="Corbel"/>
              </a:rPr>
              <a:t>the procedure for </a:t>
            </a:r>
            <a:r>
              <a:rPr lang="en-US" sz="2600" b="1" dirty="0" smtClean="0">
                <a:latin typeface="Corbel"/>
                <a:cs typeface="Corbel"/>
              </a:rPr>
              <a:t>everything, cf. Gal. 2.11-14</a:t>
            </a:r>
            <a:endParaRPr lang="en-US" sz="2600" b="1" dirty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en-US" sz="2000" b="1" dirty="0" smtClean="0">
              <a:latin typeface="Corbel"/>
              <a:cs typeface="Corbel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200" b="1" dirty="0" smtClean="0">
                <a:latin typeface="Corbel"/>
                <a:cs typeface="Corbel"/>
              </a:rPr>
              <a:t>This </a:t>
            </a:r>
            <a:r>
              <a:rPr lang="en-US" sz="2200" b="1" dirty="0">
                <a:latin typeface="Corbel"/>
                <a:cs typeface="Corbel"/>
              </a:rPr>
              <a:t>procedure was given to address </a:t>
            </a:r>
            <a:r>
              <a:rPr lang="en-US" sz="2200" b="1" dirty="0" smtClean="0">
                <a:latin typeface="Corbel"/>
                <a:cs typeface="Corbel"/>
              </a:rPr>
              <a:t>ONE </a:t>
            </a:r>
            <a:r>
              <a:rPr lang="en-US" sz="2200" b="1" dirty="0">
                <a:latin typeface="Corbel"/>
                <a:cs typeface="Corbel"/>
              </a:rPr>
              <a:t>kind of conflict: “if your brother sins against you.</a:t>
            </a:r>
            <a:r>
              <a:rPr lang="en-US" sz="2200" b="1" dirty="0" smtClean="0">
                <a:latin typeface="Corbel"/>
                <a:cs typeface="Corbel"/>
              </a:rPr>
              <a:t>”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3600" b="1" dirty="0" smtClean="0">
              <a:latin typeface="Corbel"/>
              <a:cs typeface="Corbe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600" b="1" dirty="0" smtClean="0">
                <a:latin typeface="Corbel"/>
                <a:cs typeface="Corbel"/>
              </a:rPr>
              <a:t>Step one: the OFFENDED </a:t>
            </a:r>
            <a:r>
              <a:rPr lang="en-US" sz="2600" b="1" dirty="0">
                <a:latin typeface="Corbel"/>
                <a:cs typeface="Corbel"/>
              </a:rPr>
              <a:t>brother is to approach the </a:t>
            </a:r>
            <a:r>
              <a:rPr lang="en-US" sz="2600" b="1" dirty="0" smtClean="0">
                <a:latin typeface="Corbel"/>
                <a:cs typeface="Corbel"/>
              </a:rPr>
              <a:t>OFFENDER </a:t>
            </a:r>
            <a:r>
              <a:rPr lang="en-US" sz="2600" b="1" dirty="0">
                <a:latin typeface="Corbel"/>
                <a:cs typeface="Corbel"/>
              </a:rPr>
              <a:t>and </a:t>
            </a:r>
            <a:r>
              <a:rPr lang="en-US" sz="2600" b="1" dirty="0" smtClean="0">
                <a:latin typeface="Corbel"/>
                <a:cs typeface="Corbel"/>
              </a:rPr>
              <a:t>“TELL” </a:t>
            </a:r>
            <a:r>
              <a:rPr lang="en-US" sz="2600" b="1" dirty="0">
                <a:latin typeface="Corbel"/>
                <a:cs typeface="Corbel"/>
              </a:rPr>
              <a:t>him his </a:t>
            </a:r>
            <a:r>
              <a:rPr lang="en-US" sz="2600" b="1" dirty="0" smtClean="0">
                <a:latin typeface="Corbel"/>
                <a:cs typeface="Corbel"/>
              </a:rPr>
              <a:t>error</a:t>
            </a:r>
          </a:p>
        </p:txBody>
      </p:sp>
    </p:spTree>
    <p:extLst>
      <p:ext uri="{BB962C8B-B14F-4D97-AF65-F5344CB8AC3E}">
        <p14:creationId xmlns:p14="http://schemas.microsoft.com/office/powerpoint/2010/main" val="344256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38" y="101452"/>
            <a:ext cx="8886594" cy="6615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Corbel"/>
                <a:cs typeface="Corbel"/>
              </a:rPr>
              <a:t>This should be between </a:t>
            </a:r>
            <a:r>
              <a:rPr lang="en-US" sz="2800" b="1" dirty="0" smtClean="0">
                <a:latin typeface="Corbel"/>
                <a:cs typeface="Corbel"/>
              </a:rPr>
              <a:t>TWO </a:t>
            </a:r>
            <a:r>
              <a:rPr lang="en-US" sz="2800" b="1" dirty="0">
                <a:latin typeface="Corbel"/>
                <a:cs typeface="Corbel"/>
              </a:rPr>
              <a:t>parties </a:t>
            </a:r>
            <a:r>
              <a:rPr lang="en-US" sz="2800" b="1" dirty="0" smtClean="0">
                <a:latin typeface="Corbel"/>
                <a:cs typeface="Corbel"/>
              </a:rPr>
              <a:t>ONLY, </a:t>
            </a:r>
            <a:r>
              <a:rPr lang="en-US" sz="2800" b="1" dirty="0">
                <a:latin typeface="Corbel"/>
                <a:cs typeface="Corbel"/>
              </a:rPr>
              <a:t>the offended and the offender</a:t>
            </a:r>
          </a:p>
          <a:p>
            <a:pPr marL="400050" lvl="1" indent="0"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00050" lvl="1" indent="0">
              <a:buNone/>
            </a:pPr>
            <a:r>
              <a:rPr lang="en-US" sz="2400" b="1" dirty="0" smtClean="0">
                <a:latin typeface="Corbel"/>
                <a:cs typeface="Corbel"/>
              </a:rPr>
              <a:t>He </a:t>
            </a:r>
            <a:r>
              <a:rPr lang="en-US" sz="2400" b="1" dirty="0">
                <a:latin typeface="Corbel"/>
                <a:cs typeface="Corbel"/>
              </a:rPr>
              <a:t>does not say, </a:t>
            </a:r>
            <a:r>
              <a:rPr lang="en-US" sz="2400" b="1" dirty="0" smtClean="0">
                <a:latin typeface="Corbel"/>
                <a:cs typeface="Corbel"/>
              </a:rPr>
              <a:t>BLOCK </a:t>
            </a:r>
            <a:r>
              <a:rPr lang="en-US" sz="2400" b="1" dirty="0">
                <a:latin typeface="Corbel"/>
                <a:cs typeface="Corbel"/>
              </a:rPr>
              <a:t>it out of your mind so you can work and worship</a:t>
            </a:r>
          </a:p>
          <a:p>
            <a:pPr marL="400050" lvl="1" indent="0">
              <a:buNone/>
            </a:pPr>
            <a:r>
              <a:rPr lang="en-US" sz="2400" b="1" dirty="0">
                <a:latin typeface="Corbel"/>
                <a:cs typeface="Corbel"/>
              </a:rPr>
              <a:t>He does not say, </a:t>
            </a:r>
            <a:r>
              <a:rPr lang="en-US" sz="2400" b="1" dirty="0" smtClean="0">
                <a:latin typeface="Corbel"/>
                <a:cs typeface="Corbel"/>
              </a:rPr>
              <a:t>GO </a:t>
            </a:r>
            <a:r>
              <a:rPr lang="en-US" sz="2400" b="1" dirty="0">
                <a:latin typeface="Corbel"/>
                <a:cs typeface="Corbel"/>
              </a:rPr>
              <a:t>to another Christian or sinner or the church</a:t>
            </a:r>
          </a:p>
          <a:p>
            <a:pPr marL="400050" lvl="1" indent="0">
              <a:buNone/>
            </a:pPr>
            <a:r>
              <a:rPr lang="en-US" sz="2400" b="1" dirty="0">
                <a:latin typeface="Corbel"/>
                <a:cs typeface="Corbel"/>
              </a:rPr>
              <a:t>He does say, </a:t>
            </a:r>
            <a:r>
              <a:rPr lang="en-US" sz="2400" b="1" dirty="0" smtClean="0">
                <a:latin typeface="Corbel"/>
                <a:cs typeface="Corbel"/>
              </a:rPr>
              <a:t>YOU </a:t>
            </a:r>
            <a:r>
              <a:rPr lang="en-US" sz="2400" b="1" dirty="0">
                <a:latin typeface="Corbel"/>
                <a:cs typeface="Corbel"/>
              </a:rPr>
              <a:t>go to him in </a:t>
            </a:r>
            <a:r>
              <a:rPr lang="en-US" sz="2400" b="1" dirty="0" smtClean="0">
                <a:latin typeface="Corbel"/>
                <a:cs typeface="Corbel"/>
              </a:rPr>
              <a:t>PRIVATE</a:t>
            </a:r>
            <a:endParaRPr lang="en-US" b="1" dirty="0" smtClean="0">
              <a:latin typeface="Corbel"/>
              <a:cs typeface="Corbel"/>
            </a:endParaRPr>
          </a:p>
          <a:p>
            <a:pPr marL="0" indent="0">
              <a:buNone/>
            </a:pPr>
            <a:endParaRPr lang="en-US" sz="2800" b="1" dirty="0">
              <a:latin typeface="Corbel"/>
              <a:cs typeface="Corbel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orbel"/>
                <a:cs typeface="Corbel"/>
              </a:rPr>
              <a:t>Why </a:t>
            </a:r>
            <a:r>
              <a:rPr lang="en-US" sz="2800" b="1" dirty="0">
                <a:latin typeface="Corbel"/>
                <a:cs typeface="Corbel"/>
              </a:rPr>
              <a:t>do we </a:t>
            </a:r>
            <a:r>
              <a:rPr lang="en-US" sz="2800" b="1" dirty="0" smtClean="0">
                <a:latin typeface="Corbel"/>
                <a:cs typeface="Corbel"/>
              </a:rPr>
              <a:t>GO?</a:t>
            </a:r>
            <a:endParaRPr lang="en-US" sz="2800" b="1" dirty="0">
              <a:latin typeface="Corbel"/>
              <a:cs typeface="Corbel"/>
            </a:endParaRPr>
          </a:p>
          <a:p>
            <a:pPr marL="400050" lvl="1" indent="0">
              <a:buNone/>
            </a:pPr>
            <a:endParaRPr lang="en-US" sz="2400" b="1" dirty="0" smtClean="0">
              <a:latin typeface="Corbel"/>
              <a:cs typeface="Corbel"/>
            </a:endParaRPr>
          </a:p>
          <a:p>
            <a:pPr marL="400050" lvl="1" indent="0">
              <a:buNone/>
            </a:pPr>
            <a:r>
              <a:rPr lang="en-US" sz="2400" b="1" dirty="0" smtClean="0">
                <a:latin typeface="Corbel"/>
                <a:cs typeface="Corbel"/>
              </a:rPr>
              <a:t>It is COMMANDED!</a:t>
            </a:r>
          </a:p>
          <a:p>
            <a:pPr marL="400050" lvl="1" indent="0">
              <a:buNone/>
            </a:pPr>
            <a:r>
              <a:rPr lang="en-US" sz="2400" b="1" dirty="0" smtClean="0">
                <a:latin typeface="Corbel"/>
                <a:cs typeface="Corbel"/>
              </a:rPr>
              <a:t>You </a:t>
            </a:r>
            <a:r>
              <a:rPr lang="en-US" sz="2400" b="1" dirty="0">
                <a:latin typeface="Corbel"/>
                <a:cs typeface="Corbel"/>
              </a:rPr>
              <a:t>may be the offender’s </a:t>
            </a:r>
            <a:r>
              <a:rPr lang="en-US" sz="2400" b="1" dirty="0" smtClean="0">
                <a:latin typeface="Corbel"/>
                <a:cs typeface="Corbel"/>
              </a:rPr>
              <a:t>ONLY CHANCE for salvation</a:t>
            </a:r>
          </a:p>
          <a:p>
            <a:pPr marL="400050" lvl="1" indent="0">
              <a:buNone/>
            </a:pPr>
            <a:r>
              <a:rPr lang="en-US" sz="2400" b="1" dirty="0">
                <a:latin typeface="Corbel"/>
                <a:cs typeface="Corbel"/>
              </a:rPr>
              <a:t>T</a:t>
            </a:r>
            <a:r>
              <a:rPr lang="en-US" sz="2400" b="1" dirty="0" smtClean="0">
                <a:latin typeface="Corbel"/>
                <a:cs typeface="Corbel"/>
              </a:rPr>
              <a:t>o WIN </a:t>
            </a:r>
            <a:r>
              <a:rPr lang="en-US" sz="2400" b="1" dirty="0">
                <a:latin typeface="Corbel"/>
                <a:cs typeface="Corbel"/>
              </a:rPr>
              <a:t>the brother back to God; not to get </a:t>
            </a:r>
            <a:r>
              <a:rPr lang="en-US" sz="2400" b="1" dirty="0" smtClean="0">
                <a:latin typeface="Corbel"/>
                <a:cs typeface="Corbel"/>
              </a:rPr>
              <a:t>RID </a:t>
            </a:r>
            <a:r>
              <a:rPr lang="en-US" sz="2400" b="1" dirty="0">
                <a:latin typeface="Corbel"/>
                <a:cs typeface="Corbel"/>
              </a:rPr>
              <a:t>of, but to </a:t>
            </a:r>
            <a:r>
              <a:rPr lang="en-US" sz="2400" b="1" dirty="0" smtClean="0">
                <a:latin typeface="Corbel"/>
                <a:cs typeface="Corbel"/>
              </a:rPr>
              <a:t>GAIN!</a:t>
            </a:r>
          </a:p>
          <a:p>
            <a:pPr marL="400050" lvl="1" indent="0">
              <a:buNone/>
            </a:pPr>
            <a:r>
              <a:rPr lang="en-US" sz="2400" b="1" dirty="0" smtClean="0">
                <a:latin typeface="Corbel"/>
                <a:cs typeface="Corbel"/>
              </a:rPr>
              <a:t>You </a:t>
            </a:r>
            <a:r>
              <a:rPr lang="en-US" sz="2400" b="1" dirty="0">
                <a:latin typeface="Corbel"/>
                <a:cs typeface="Corbel"/>
              </a:rPr>
              <a:t>are either </a:t>
            </a:r>
            <a:r>
              <a:rPr lang="en-US" sz="2400" b="1" dirty="0" smtClean="0">
                <a:latin typeface="Corbel"/>
                <a:cs typeface="Corbel"/>
              </a:rPr>
              <a:t>ENABLING </a:t>
            </a:r>
            <a:r>
              <a:rPr lang="en-US" sz="2400" b="1" dirty="0">
                <a:latin typeface="Corbel"/>
                <a:cs typeface="Corbel"/>
              </a:rPr>
              <a:t>this brother or </a:t>
            </a:r>
            <a:r>
              <a:rPr lang="en-US" sz="2400" b="1" dirty="0" smtClean="0">
                <a:latin typeface="Corbel"/>
                <a:cs typeface="Corbel"/>
              </a:rPr>
              <a:t>CORRECTING him</a:t>
            </a:r>
            <a:endParaRPr lang="en-US" sz="24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623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76" y="385262"/>
            <a:ext cx="8983308" cy="5740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Corbel"/>
                <a:cs typeface="Corbel"/>
              </a:rPr>
              <a:t>Step two: TAKE witnesses</a:t>
            </a:r>
          </a:p>
          <a:p>
            <a:pPr marL="0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40005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They are there to ESTABLISH every word</a:t>
            </a:r>
            <a:endParaRPr lang="en-US" b="1" dirty="0">
              <a:latin typeface="Corbel"/>
              <a:cs typeface="Corbel"/>
            </a:endParaRPr>
          </a:p>
          <a:p>
            <a:pPr marL="800100" lvl="2" indent="0">
              <a:buNone/>
            </a:pPr>
            <a:endParaRPr lang="en-US" sz="2800" b="1" dirty="0">
              <a:latin typeface="Corbel"/>
              <a:cs typeface="Corbel"/>
            </a:endParaRPr>
          </a:p>
          <a:p>
            <a:pPr marL="400050" lvl="1" indent="0">
              <a:buNone/>
            </a:pPr>
            <a:r>
              <a:rPr lang="en-US" b="1" dirty="0">
                <a:latin typeface="Corbel"/>
                <a:cs typeface="Corbel"/>
              </a:rPr>
              <a:t>Witnesses are NOT on your </a:t>
            </a:r>
            <a:r>
              <a:rPr lang="en-US" b="1" dirty="0" smtClean="0">
                <a:latin typeface="Corbel"/>
                <a:cs typeface="Corbel"/>
              </a:rPr>
              <a:t>side</a:t>
            </a:r>
          </a:p>
          <a:p>
            <a:pPr marL="400050" lvl="1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0005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They </a:t>
            </a:r>
            <a:r>
              <a:rPr lang="en-US" b="1" dirty="0">
                <a:latin typeface="Corbel"/>
                <a:cs typeface="Corbel"/>
              </a:rPr>
              <a:t>are </a:t>
            </a:r>
            <a:r>
              <a:rPr lang="en-US" b="1" dirty="0" smtClean="0">
                <a:latin typeface="Corbel"/>
                <a:cs typeface="Corbel"/>
              </a:rPr>
              <a:t>there to bring </a:t>
            </a:r>
            <a:r>
              <a:rPr lang="en-US" b="1" dirty="0">
                <a:latin typeface="Corbel"/>
                <a:cs typeface="Corbel"/>
              </a:rPr>
              <a:t>the offender </a:t>
            </a:r>
            <a:r>
              <a:rPr lang="en-US" b="1" dirty="0" smtClean="0">
                <a:latin typeface="Corbel"/>
                <a:cs typeface="Corbel"/>
              </a:rPr>
              <a:t>to REPENTANCE!</a:t>
            </a:r>
            <a:endParaRPr lang="en-US" b="1" dirty="0">
              <a:latin typeface="Corbel"/>
              <a:cs typeface="Corbel"/>
            </a:endParaRPr>
          </a:p>
          <a:p>
            <a:pPr marL="800100" lvl="2" indent="0">
              <a:buNone/>
            </a:pPr>
            <a:endParaRPr lang="en-US" sz="2800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556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5262"/>
            <a:ext cx="8229600" cy="574090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latin typeface="Corbel"/>
                <a:cs typeface="Corbel"/>
              </a:rPr>
              <a:t>Step three: TELL it to the church</a:t>
            </a:r>
          </a:p>
          <a:p>
            <a:pPr marL="0" lvl="0" indent="0">
              <a:buNone/>
            </a:pPr>
            <a:endParaRPr lang="en-US" b="1" dirty="0">
              <a:latin typeface="Corbel"/>
              <a:cs typeface="Corbel"/>
            </a:endParaRPr>
          </a:p>
          <a:p>
            <a:pPr marL="0" lvl="0" indent="0">
              <a:buNone/>
            </a:pPr>
            <a:r>
              <a:rPr lang="en-US" b="1" dirty="0" smtClean="0">
                <a:latin typeface="Corbel"/>
                <a:cs typeface="Corbel"/>
              </a:rPr>
              <a:t>All </a:t>
            </a:r>
            <a:r>
              <a:rPr lang="en-US" b="1" dirty="0">
                <a:latin typeface="Corbel"/>
                <a:cs typeface="Corbel"/>
              </a:rPr>
              <a:t>the </a:t>
            </a:r>
            <a:r>
              <a:rPr lang="en-US" b="1" dirty="0" smtClean="0">
                <a:latin typeface="Corbel"/>
                <a:cs typeface="Corbel"/>
              </a:rPr>
              <a:t>brethren are </a:t>
            </a:r>
            <a:r>
              <a:rPr lang="en-US" b="1" dirty="0">
                <a:latin typeface="Corbel"/>
                <a:cs typeface="Corbel"/>
              </a:rPr>
              <a:t>to </a:t>
            </a:r>
            <a:r>
              <a:rPr lang="en-US" b="1" dirty="0" smtClean="0">
                <a:latin typeface="Corbel"/>
                <a:cs typeface="Corbel"/>
              </a:rPr>
              <a:t>ADMONISH </a:t>
            </a:r>
            <a:r>
              <a:rPr lang="en-US" b="1" dirty="0">
                <a:latin typeface="Corbel"/>
                <a:cs typeface="Corbel"/>
              </a:rPr>
              <a:t>the guilty</a:t>
            </a:r>
          </a:p>
          <a:p>
            <a:pPr marL="457200" lvl="1" indent="0">
              <a:buNone/>
            </a:pPr>
            <a:endParaRPr lang="en-US" b="1" dirty="0" smtClean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rbel"/>
                <a:cs typeface="Corbel"/>
              </a:rPr>
              <a:t>The </a:t>
            </a:r>
            <a:r>
              <a:rPr lang="en-US" b="1" dirty="0">
                <a:latin typeface="Corbel"/>
                <a:cs typeface="Corbel"/>
              </a:rPr>
              <a:t>issue is to be </a:t>
            </a:r>
            <a:r>
              <a:rPr lang="en-US" b="1" dirty="0" smtClean="0">
                <a:latin typeface="Corbel"/>
                <a:cs typeface="Corbel"/>
              </a:rPr>
              <a:t>laid </a:t>
            </a:r>
            <a:r>
              <a:rPr lang="en-US" b="1" dirty="0">
                <a:latin typeface="Corbel"/>
                <a:cs typeface="Corbel"/>
              </a:rPr>
              <a:t>before the whole </a:t>
            </a:r>
            <a:r>
              <a:rPr lang="en-US" b="1" dirty="0" smtClean="0">
                <a:latin typeface="Corbel"/>
                <a:cs typeface="Corbel"/>
              </a:rPr>
              <a:t>church</a:t>
            </a:r>
            <a:endParaRPr lang="en-US" b="1" dirty="0">
              <a:latin typeface="Corbel"/>
              <a:cs typeface="Corbel"/>
            </a:endParaRPr>
          </a:p>
          <a:p>
            <a:pPr marL="457200" lvl="1" indent="0">
              <a:buNone/>
            </a:pPr>
            <a:r>
              <a:rPr lang="en-US" b="1" dirty="0">
                <a:latin typeface="Corbel"/>
                <a:cs typeface="Corbel"/>
              </a:rPr>
              <a:t>Not to get rid of, but to gain</a:t>
            </a:r>
            <a:r>
              <a:rPr lang="en-US" b="1" dirty="0" smtClean="0">
                <a:latin typeface="Corbel"/>
                <a:cs typeface="Corbel"/>
              </a:rPr>
              <a:t>!</a:t>
            </a:r>
            <a:endParaRPr lang="en-US" b="1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5487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4286</TotalTime>
  <Words>945</Words>
  <Application>Microsoft Macintosh PowerPoint</Application>
  <PresentationFormat>On-screen Show (4:3)</PresentationFormat>
  <Paragraphs>137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Lord’s Plan For Conflict Resolution</vt:lpstr>
      <vt:lpstr>The Lord’s Plan For Conflict Resolution</vt:lpstr>
      <vt:lpstr>The Lord’s Plan For Conflict Resolution</vt:lpstr>
      <vt:lpstr>PowerPoint Presentation</vt:lpstr>
      <vt:lpstr>PowerPoint Presentation</vt:lpstr>
      <vt:lpstr>PowerPoint Presentation</vt:lpstr>
      <vt:lpstr>PowerPoint Presentation</vt:lpstr>
      <vt:lpstr>Do You Want To Go To Heaven?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39</cp:revision>
  <dcterms:created xsi:type="dcterms:W3CDTF">2014-09-30T15:32:04Z</dcterms:created>
  <dcterms:modified xsi:type="dcterms:W3CDTF">2014-10-05T18:50:24Z</dcterms:modified>
</cp:coreProperties>
</file>