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91" r:id="rId2"/>
    <p:sldId id="256" r:id="rId3"/>
    <p:sldId id="277" r:id="rId4"/>
    <p:sldId id="297" r:id="rId5"/>
    <p:sldId id="296" r:id="rId6"/>
    <p:sldId id="294" r:id="rId7"/>
    <p:sldId id="258" r:id="rId8"/>
    <p:sldId id="298" r:id="rId9"/>
    <p:sldId id="299" r:id="rId10"/>
    <p:sldId id="262" r:id="rId11"/>
    <p:sldId id="261" r:id="rId12"/>
    <p:sldId id="300" r:id="rId13"/>
    <p:sldId id="301" r:id="rId14"/>
    <p:sldId id="304" r:id="rId15"/>
    <p:sldId id="265" r:id="rId16"/>
    <p:sldId id="266" r:id="rId17"/>
    <p:sldId id="302" r:id="rId18"/>
    <p:sldId id="270" r:id="rId19"/>
    <p:sldId id="273" r:id="rId20"/>
    <p:sldId id="305" r:id="rId21"/>
    <p:sldId id="306" r:id="rId22"/>
    <p:sldId id="307" r:id="rId23"/>
    <p:sldId id="275" r:id="rId24"/>
    <p:sldId id="276" r:id="rId25"/>
    <p:sldId id="278" r:id="rId26"/>
    <p:sldId id="281" r:id="rId27"/>
    <p:sldId id="279" r:id="rId28"/>
    <p:sldId id="280" r:id="rId29"/>
    <p:sldId id="282" r:id="rId30"/>
    <p:sldId id="284" r:id="rId31"/>
    <p:sldId id="285" r:id="rId32"/>
    <p:sldId id="303" r:id="rId33"/>
    <p:sldId id="295"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p:scale>
          <a:sx n="43" d="100"/>
          <a:sy n="43" d="100"/>
        </p:scale>
        <p:origin x="-1524" y="-5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5F562-8416-4E20-BDC4-6C5FC0801D3C}" type="datetimeFigureOut">
              <a:rPr lang="en-US" smtClean="0"/>
              <a:pPr/>
              <a:t>9/29/2014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3BFCC2-3AAA-43BD-8DD6-329FFED0474F}" type="slidenum">
              <a:rPr lang="en-US" smtClean="0"/>
              <a:pPr/>
              <a:t>‹#›</a:t>
            </a:fld>
            <a:endParaRPr lang="en-US"/>
          </a:p>
        </p:txBody>
      </p:sp>
    </p:spTree>
    <p:extLst>
      <p:ext uri="{BB962C8B-B14F-4D97-AF65-F5344CB8AC3E}">
        <p14:creationId xmlns:p14="http://schemas.microsoft.com/office/powerpoint/2010/main" val="171807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3BFCC2-3AAA-43BD-8DD6-329FFED0474F}"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96D02C7-BFC0-4315-A439-B7B4E98EBF89}" type="datetimeFigureOut">
              <a:rPr lang="en-US" smtClean="0"/>
              <a:pPr/>
              <a:t>9/29/2014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6CD31FF-1D72-4EFF-B05E-4F3567FC22FA}"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6D02C7-BFC0-4315-A439-B7B4E98EBF89}" type="datetimeFigureOut">
              <a:rPr lang="en-US" smtClean="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D31FF-1D72-4EFF-B05E-4F3567FC22F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6D02C7-BFC0-4315-A439-B7B4E98EBF89}" type="datetimeFigureOut">
              <a:rPr lang="en-US" smtClean="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D31FF-1D72-4EFF-B05E-4F3567FC22F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96D02C7-BFC0-4315-A439-B7B4E98EBF89}" type="datetimeFigureOut">
              <a:rPr lang="en-US" smtClean="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D31FF-1D72-4EFF-B05E-4F3567FC22FA}"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6D02C7-BFC0-4315-A439-B7B4E98EBF89}" type="datetimeFigureOut">
              <a:rPr lang="en-US" smtClean="0"/>
              <a:pPr/>
              <a:t>9/29/2014</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76CD31FF-1D72-4EFF-B05E-4F3567FC22F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96D02C7-BFC0-4315-A439-B7B4E98EBF89}" type="datetimeFigureOut">
              <a:rPr lang="en-US" smtClean="0"/>
              <a:pPr/>
              <a:t>9/29/2014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D31FF-1D72-4EFF-B05E-4F3567FC22FA}"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96D02C7-BFC0-4315-A439-B7B4E98EBF89}" type="datetimeFigureOut">
              <a:rPr lang="en-US" smtClean="0"/>
              <a:pPr/>
              <a:t>9/29/2014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CD31FF-1D72-4EFF-B05E-4F3567FC22FA}"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6D02C7-BFC0-4315-A439-B7B4E98EBF89}" type="datetimeFigureOut">
              <a:rPr lang="en-US" smtClean="0"/>
              <a:pPr/>
              <a:t>9/29/2014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CD31FF-1D72-4EFF-B05E-4F3567FC22F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D02C7-BFC0-4315-A439-B7B4E98EBF89}" type="datetimeFigureOut">
              <a:rPr lang="en-US" smtClean="0"/>
              <a:pPr/>
              <a:t>9/29/2014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CD31FF-1D72-4EFF-B05E-4F3567FC22F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6D02C7-BFC0-4315-A439-B7B4E98EBF89}" type="datetimeFigureOut">
              <a:rPr lang="en-US" smtClean="0"/>
              <a:pPr/>
              <a:t>9/29/2014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D31FF-1D72-4EFF-B05E-4F3567FC22FA}"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6D02C7-BFC0-4315-A439-B7B4E98EBF89}" type="datetimeFigureOut">
              <a:rPr lang="en-US" smtClean="0"/>
              <a:pPr/>
              <a:t>9/29/2014</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76CD31FF-1D72-4EFF-B05E-4F3567FC22FA}"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96D02C7-BFC0-4315-A439-B7B4E98EBF89}" type="datetimeFigureOut">
              <a:rPr lang="en-US" smtClean="0"/>
              <a:pPr/>
              <a:t>9/29/2014</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6CD31FF-1D72-4EFF-B05E-4F3567FC22F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602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3749040" cy="6019800"/>
          </a:xfrm>
          <a:ln w="6350">
            <a:solidFill>
              <a:srgbClr val="FF0000"/>
            </a:solidFill>
          </a:ln>
        </p:spPr>
        <p:txBody>
          <a:bodyPr>
            <a:normAutofit fontScale="92500" lnSpcReduction="10000"/>
          </a:bodyPr>
          <a:lstStyle/>
          <a:p>
            <a:pPr algn="ctr">
              <a:buNone/>
            </a:pPr>
            <a:r>
              <a:rPr lang="en-US" sz="4800" b="1" dirty="0" smtClean="0">
                <a:solidFill>
                  <a:srgbClr val="FFFF00"/>
                </a:solidFill>
                <a:effectLst>
                  <a:glow rad="101600">
                    <a:srgbClr val="FF0000">
                      <a:alpha val="60000"/>
                    </a:srgbClr>
                  </a:glow>
                </a:effectLst>
              </a:rPr>
              <a:t>JOB</a:t>
            </a:r>
          </a:p>
          <a:p>
            <a:pPr>
              <a:buNone/>
            </a:pPr>
            <a:endParaRPr lang="en-US" dirty="0" smtClean="0">
              <a:solidFill>
                <a:schemeClr val="bg1"/>
              </a:solidFill>
            </a:endParaRPr>
          </a:p>
          <a:p>
            <a:pPr>
              <a:buNone/>
            </a:pPr>
            <a:endParaRPr lang="en-US" dirty="0" smtClean="0">
              <a:solidFill>
                <a:schemeClr val="bg1"/>
              </a:solidFill>
            </a:endParaRPr>
          </a:p>
          <a:p>
            <a:r>
              <a:rPr lang="en-US" sz="4000" b="1" dirty="0" smtClean="0">
                <a:solidFill>
                  <a:schemeClr val="bg1"/>
                </a:solidFill>
              </a:rPr>
              <a:t>God is All Powerful</a:t>
            </a:r>
          </a:p>
          <a:p>
            <a:endParaRPr lang="en-US" sz="4000" b="1" dirty="0" smtClean="0">
              <a:solidFill>
                <a:schemeClr val="bg1"/>
              </a:solidFill>
            </a:endParaRPr>
          </a:p>
          <a:p>
            <a:r>
              <a:rPr lang="en-US" sz="4000" b="1" dirty="0" smtClean="0">
                <a:solidFill>
                  <a:schemeClr val="bg1"/>
                </a:solidFill>
              </a:rPr>
              <a:t>I Am Suffering</a:t>
            </a:r>
          </a:p>
          <a:p>
            <a:endParaRPr lang="en-US" sz="4000" b="1" dirty="0" smtClean="0">
              <a:solidFill>
                <a:schemeClr val="bg1"/>
              </a:solidFill>
            </a:endParaRPr>
          </a:p>
          <a:p>
            <a:r>
              <a:rPr lang="en-US" sz="4000" b="1" dirty="0" smtClean="0">
                <a:solidFill>
                  <a:schemeClr val="bg1"/>
                </a:solidFill>
              </a:rPr>
              <a:t>God is Unjust</a:t>
            </a:r>
            <a:endParaRPr lang="en-US" sz="4000" b="1" dirty="0">
              <a:solidFill>
                <a:schemeClr val="bg1"/>
              </a:solidFill>
            </a:endParaRPr>
          </a:p>
        </p:txBody>
      </p:sp>
      <p:sp>
        <p:nvSpPr>
          <p:cNvPr id="4" name="Content Placeholder 3"/>
          <p:cNvSpPr>
            <a:spLocks noGrp="1"/>
          </p:cNvSpPr>
          <p:nvPr>
            <p:ph sz="quarter" idx="2"/>
          </p:nvPr>
        </p:nvSpPr>
        <p:spPr>
          <a:xfrm>
            <a:off x="4933950" y="533400"/>
            <a:ext cx="3749040" cy="6019800"/>
          </a:xfrm>
          <a:ln w="6350">
            <a:solidFill>
              <a:srgbClr val="FF0000"/>
            </a:solidFill>
          </a:ln>
        </p:spPr>
        <p:txBody>
          <a:bodyPr>
            <a:normAutofit fontScale="92500" lnSpcReduction="10000"/>
          </a:bodyPr>
          <a:lstStyle/>
          <a:p>
            <a:pPr algn="ctr">
              <a:buNone/>
            </a:pPr>
            <a:r>
              <a:rPr lang="en-US" dirty="0" smtClean="0">
                <a:solidFill>
                  <a:schemeClr val="bg1"/>
                </a:solidFill>
              </a:rPr>
              <a:t> </a:t>
            </a:r>
            <a:r>
              <a:rPr lang="en-US" sz="4800" b="1" dirty="0" smtClean="0">
                <a:solidFill>
                  <a:srgbClr val="FFFF00"/>
                </a:solidFill>
                <a:effectLst>
                  <a:glow rad="101600">
                    <a:srgbClr val="FF0000">
                      <a:alpha val="60000"/>
                    </a:srgbClr>
                  </a:glow>
                </a:effectLst>
              </a:rPr>
              <a:t>JOB’S “FRIENDS</a:t>
            </a:r>
            <a:r>
              <a:rPr lang="en-US" sz="4800" dirty="0" smtClean="0">
                <a:solidFill>
                  <a:srgbClr val="FFFF00"/>
                </a:solidFill>
                <a:effectLst>
                  <a:glow rad="101600">
                    <a:srgbClr val="FF0000">
                      <a:alpha val="60000"/>
                    </a:srgbClr>
                  </a:glow>
                </a:effectLst>
              </a:rPr>
              <a:t>”</a:t>
            </a:r>
          </a:p>
          <a:p>
            <a:endParaRPr lang="en-US" dirty="0" smtClean="0">
              <a:solidFill>
                <a:schemeClr val="bg1"/>
              </a:solidFill>
            </a:endParaRPr>
          </a:p>
          <a:p>
            <a:r>
              <a:rPr lang="en-US" sz="4000" b="1" dirty="0" smtClean="0">
                <a:solidFill>
                  <a:schemeClr val="bg1"/>
                </a:solidFill>
              </a:rPr>
              <a:t>God is All Powerful</a:t>
            </a:r>
          </a:p>
          <a:p>
            <a:endParaRPr lang="en-US" sz="4000" b="1" dirty="0" smtClean="0">
              <a:solidFill>
                <a:schemeClr val="bg1"/>
              </a:solidFill>
            </a:endParaRPr>
          </a:p>
          <a:p>
            <a:r>
              <a:rPr lang="en-US" sz="4000" b="1" dirty="0" smtClean="0">
                <a:solidFill>
                  <a:schemeClr val="bg1"/>
                </a:solidFill>
              </a:rPr>
              <a:t>You Are Suffering</a:t>
            </a:r>
          </a:p>
          <a:p>
            <a:endParaRPr lang="en-US" sz="4000" b="1" dirty="0" smtClean="0">
              <a:solidFill>
                <a:schemeClr val="bg1"/>
              </a:solidFill>
            </a:endParaRPr>
          </a:p>
          <a:p>
            <a:r>
              <a:rPr lang="en-US" sz="4000" b="1" dirty="0" smtClean="0">
                <a:solidFill>
                  <a:schemeClr val="bg1"/>
                </a:solidFill>
              </a:rPr>
              <a:t>You Are a Sinner</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610600" cy="5486400"/>
          </a:xfrm>
          <a:ln w="53975">
            <a:solidFill>
              <a:schemeClr val="bg1"/>
            </a:solidFill>
          </a:ln>
        </p:spPr>
        <p:txBody>
          <a:bodyPr/>
          <a:lstStyle/>
          <a:p>
            <a:endParaRPr lang="en-US" dirty="0" smtClean="0">
              <a:solidFill>
                <a:schemeClr val="bg1"/>
              </a:solidFill>
            </a:endParaRPr>
          </a:p>
          <a:p>
            <a:pPr algn="ctr">
              <a:buNone/>
            </a:pPr>
            <a:endParaRPr lang="en-US" sz="4000" b="1" dirty="0" smtClean="0">
              <a:solidFill>
                <a:schemeClr val="bg1"/>
              </a:solidFill>
            </a:endParaRPr>
          </a:p>
          <a:p>
            <a:pPr algn="ctr">
              <a:buNone/>
            </a:pPr>
            <a:r>
              <a:rPr lang="en-US" sz="4800" b="1" dirty="0" smtClean="0">
                <a:solidFill>
                  <a:srgbClr val="FFFF00"/>
                </a:solidFill>
              </a:rPr>
              <a:t>Neither Job Nor His Friends Had Even Begun To Understand</a:t>
            </a:r>
          </a:p>
          <a:p>
            <a:pPr algn="ctr">
              <a:buNone/>
            </a:pPr>
            <a:r>
              <a:rPr lang="en-US" sz="6600" b="1" u="sng" dirty="0" smtClean="0">
                <a:solidFill>
                  <a:schemeClr val="accent1"/>
                </a:solidFill>
                <a:latin typeface="American Classic Extra Bold" panose="02020804070706020304" pitchFamily="18" charset="0"/>
              </a:rPr>
              <a:t>God’s Power!</a:t>
            </a:r>
            <a:endParaRPr lang="en-US" sz="6600" b="1" u="sng" dirty="0">
              <a:solidFill>
                <a:schemeClr val="accent1"/>
              </a:solidFill>
              <a:latin typeface="American Classic Extra Bold" panose="02020804070706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610600" cy="5486400"/>
          </a:xfrm>
          <a:ln w="53975">
            <a:solidFill>
              <a:schemeClr val="bg1"/>
            </a:solidFill>
          </a:ln>
        </p:spPr>
        <p:txBody>
          <a:bodyPr/>
          <a:lstStyle/>
          <a:p>
            <a:endParaRPr lang="en-US" dirty="0" smtClean="0">
              <a:solidFill>
                <a:srgbClr val="FFFF00"/>
              </a:solidFill>
            </a:endParaRPr>
          </a:p>
          <a:p>
            <a:pPr algn="ctr">
              <a:buNone/>
            </a:pPr>
            <a:r>
              <a:rPr lang="en-US" sz="6000" b="1" dirty="0" smtClean="0">
                <a:solidFill>
                  <a:srgbClr val="FFFF00"/>
                </a:solidFill>
              </a:rPr>
              <a:t>God Answers In Power and Illustrates His Power In Creation!</a:t>
            </a:r>
          </a:p>
          <a:p>
            <a:pPr algn="ctr">
              <a:buNone/>
            </a:pPr>
            <a:endParaRPr lang="en-US" sz="4000" b="1" dirty="0">
              <a:solidFill>
                <a:srgbClr val="FFFF00"/>
              </a:solidFill>
            </a:endParaRPr>
          </a:p>
          <a:p>
            <a:pPr algn="ctr">
              <a:buNone/>
            </a:pPr>
            <a:r>
              <a:rPr lang="en-US" sz="6600" b="1" u="sng" dirty="0" smtClean="0">
                <a:solidFill>
                  <a:schemeClr val="accent1"/>
                </a:solidFill>
                <a:latin typeface="American Classic Extra Bold" panose="02020804070706020304" pitchFamily="18" charset="0"/>
              </a:rPr>
              <a:t>Job 38-41</a:t>
            </a:r>
            <a:endParaRPr lang="en-US" sz="6600" b="1" u="sng" dirty="0">
              <a:solidFill>
                <a:schemeClr val="accent1"/>
              </a:solidFill>
              <a:latin typeface="American Classic Extra Bold" panose="02020804070706020304" pitchFamily="18" charset="0"/>
            </a:endParaRPr>
          </a:p>
        </p:txBody>
      </p:sp>
    </p:spTree>
    <p:extLst>
      <p:ext uri="{BB962C8B-B14F-4D97-AF65-F5344CB8AC3E}">
        <p14:creationId xmlns:p14="http://schemas.microsoft.com/office/powerpoint/2010/main" val="305342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447800"/>
            <a:ext cx="8077200" cy="4572000"/>
          </a:xfrm>
        </p:spPr>
        <p:txBody>
          <a:bodyPr/>
          <a:lstStyle/>
          <a:p>
            <a:pPr>
              <a:buNone/>
            </a:pPr>
            <a:r>
              <a:rPr lang="en-US" dirty="0" smtClean="0"/>
              <a:t>xxx</a:t>
            </a:r>
          </a:p>
        </p:txBody>
      </p:sp>
      <p:sp>
        <p:nvSpPr>
          <p:cNvPr id="6" name="Content Placeholder 2"/>
          <p:cNvSpPr txBox="1">
            <a:spLocks/>
          </p:cNvSpPr>
          <p:nvPr/>
        </p:nvSpPr>
        <p:spPr>
          <a:xfrm>
            <a:off x="457200" y="-1860"/>
            <a:ext cx="8229600" cy="2211659"/>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Font typeface="Wingdings 2"/>
              <a:buNone/>
            </a:pPr>
            <a:endParaRPr lang="en-US" sz="1700" b="1" dirty="0" smtClean="0"/>
          </a:p>
          <a:p>
            <a:pPr>
              <a:buFont typeface="Wingdings 2"/>
              <a:buNone/>
            </a:pPr>
            <a:r>
              <a:rPr lang="en-US" sz="4400" b="1" dirty="0" smtClean="0">
                <a:solidFill>
                  <a:schemeClr val="bg1"/>
                </a:solidFill>
              </a:rPr>
              <a:t>Let’s look at the “Behemoth</a:t>
            </a:r>
            <a:r>
              <a:rPr lang="en-US" sz="4400" b="1" dirty="0" smtClean="0">
                <a:solidFill>
                  <a:schemeClr val="bg1"/>
                </a:solidFill>
              </a:rPr>
              <a:t>” in Job 40:15-24</a:t>
            </a:r>
          </a:p>
          <a:p>
            <a:pPr>
              <a:buFont typeface="Wingdings 2"/>
              <a:buNone/>
            </a:pPr>
            <a:endParaRPr lang="en-US" sz="1600" b="1" dirty="0" smtClean="0"/>
          </a:p>
          <a:p>
            <a:pPr>
              <a:buFont typeface="Wingdings 2"/>
              <a:buNone/>
            </a:pPr>
            <a:endParaRPr lang="en-US" sz="3200" b="1" dirty="0" smtClean="0"/>
          </a:p>
          <a:p>
            <a:pPr>
              <a:buFont typeface="Wingdings 2"/>
              <a:buNone/>
            </a:pPr>
            <a:endParaRPr lang="en-US" sz="3000" b="1" dirty="0"/>
          </a:p>
        </p:txBody>
      </p:sp>
      <p:sp>
        <p:nvSpPr>
          <p:cNvPr id="4" name="TextBox 3"/>
          <p:cNvSpPr txBox="1"/>
          <p:nvPr/>
        </p:nvSpPr>
        <p:spPr>
          <a:xfrm>
            <a:off x="1905000" y="2209799"/>
            <a:ext cx="6781800" cy="2585323"/>
          </a:xfrm>
          <a:prstGeom prst="rect">
            <a:avLst/>
          </a:prstGeom>
          <a:noFill/>
        </p:spPr>
        <p:txBody>
          <a:bodyPr wrap="square" rtlCol="0">
            <a:spAutoFit/>
          </a:bodyPr>
          <a:lstStyle/>
          <a:p>
            <a:r>
              <a:rPr lang="en-US" sz="5400" b="1" dirty="0">
                <a:solidFill>
                  <a:schemeClr val="bg1"/>
                </a:solidFill>
              </a:rPr>
              <a:t>“Behemoth” in Hebrew translates as “gigantic beast.” </a:t>
            </a:r>
            <a:endParaRPr lang="en-US" sz="5400" b="1" dirty="0">
              <a:solidFill>
                <a:schemeClr val="bg1"/>
              </a:solidFill>
            </a:endParaRPr>
          </a:p>
        </p:txBody>
      </p:sp>
    </p:spTree>
    <p:extLst>
      <p:ext uri="{BB962C8B-B14F-4D97-AF65-F5344CB8AC3E}">
        <p14:creationId xmlns:p14="http://schemas.microsoft.com/office/powerpoint/2010/main" val="291071076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447800"/>
            <a:ext cx="8077200" cy="4572000"/>
          </a:xfrm>
        </p:spPr>
        <p:txBody>
          <a:bodyPr/>
          <a:lstStyle/>
          <a:p>
            <a:pPr>
              <a:buNone/>
            </a:pPr>
            <a:r>
              <a:rPr lang="en-US" dirty="0" smtClean="0"/>
              <a:t>xxx</a:t>
            </a:r>
          </a:p>
        </p:txBody>
      </p:sp>
      <p:sp>
        <p:nvSpPr>
          <p:cNvPr id="5" name="TextBox 4"/>
          <p:cNvSpPr txBox="1"/>
          <p:nvPr/>
        </p:nvSpPr>
        <p:spPr>
          <a:xfrm>
            <a:off x="1600200" y="1489770"/>
            <a:ext cx="7467600" cy="3539430"/>
          </a:xfrm>
          <a:prstGeom prst="rect">
            <a:avLst/>
          </a:prstGeom>
          <a:noFill/>
        </p:spPr>
        <p:txBody>
          <a:bodyPr wrap="square" rtlCol="0">
            <a:spAutoFit/>
          </a:bodyPr>
          <a:lstStyle/>
          <a:p>
            <a:pPr>
              <a:buNone/>
            </a:pPr>
            <a:r>
              <a:rPr lang="en-US" sz="4000" b="1" i="1" dirty="0">
                <a:solidFill>
                  <a:schemeClr val="bg1"/>
                </a:solidFill>
              </a:rPr>
              <a:t>“The word has by various writers been </a:t>
            </a:r>
            <a:r>
              <a:rPr lang="en-US" sz="4000" b="1" i="1" dirty="0" smtClean="0">
                <a:solidFill>
                  <a:schemeClr val="bg1"/>
                </a:solidFill>
              </a:rPr>
              <a:t>understood </a:t>
            </a:r>
            <a:r>
              <a:rPr lang="en-US" sz="4000" b="1" i="1" dirty="0">
                <a:solidFill>
                  <a:schemeClr val="bg1"/>
                </a:solidFill>
              </a:rPr>
              <a:t>to mean </a:t>
            </a:r>
            <a:r>
              <a:rPr lang="en-US" sz="4000" b="1" i="1" dirty="0">
                <a:solidFill>
                  <a:srgbClr val="FFFF00"/>
                </a:solidFill>
              </a:rPr>
              <a:t>rhinoceros</a:t>
            </a:r>
            <a:r>
              <a:rPr lang="en-US" sz="4000" b="1" i="1" dirty="0">
                <a:solidFill>
                  <a:schemeClr val="bg1"/>
                </a:solidFill>
              </a:rPr>
              <a:t> and </a:t>
            </a:r>
            <a:r>
              <a:rPr lang="en-US" sz="4000" b="1" i="1" dirty="0">
                <a:solidFill>
                  <a:srgbClr val="FFFF00"/>
                </a:solidFill>
              </a:rPr>
              <a:t>elephant</a:t>
            </a:r>
            <a:r>
              <a:rPr lang="en-US" sz="4000" b="1" i="1" dirty="0">
                <a:solidFill>
                  <a:schemeClr val="bg1"/>
                </a:solidFill>
              </a:rPr>
              <a:t>, but </a:t>
            </a:r>
            <a:r>
              <a:rPr lang="en-US" sz="4000" b="1" i="1" dirty="0" smtClean="0">
                <a:solidFill>
                  <a:schemeClr val="bg1"/>
                </a:solidFill>
              </a:rPr>
              <a:t>the description </a:t>
            </a:r>
            <a:r>
              <a:rPr lang="en-US" sz="4000" b="1" i="1" dirty="0">
                <a:solidFill>
                  <a:schemeClr val="bg1"/>
                </a:solidFill>
              </a:rPr>
              <a:t>applies on the whole very well to the</a:t>
            </a:r>
          </a:p>
          <a:p>
            <a:pPr algn="just">
              <a:buNone/>
            </a:pPr>
            <a:r>
              <a:rPr lang="en-US" sz="4000" b="1" i="1" dirty="0">
                <a:solidFill>
                  <a:srgbClr val="FFFF00"/>
                </a:solidFill>
              </a:rPr>
              <a:t>hippopotamus</a:t>
            </a:r>
            <a:r>
              <a:rPr lang="en-US" sz="4000" b="1" i="1" dirty="0" smtClean="0">
                <a:solidFill>
                  <a:schemeClr val="bg1"/>
                </a:solidFill>
              </a:rPr>
              <a:t>.”</a:t>
            </a:r>
          </a:p>
          <a:p>
            <a:pPr algn="just"/>
            <a:r>
              <a:rPr lang="en-US" sz="2400" b="1" dirty="0">
                <a:solidFill>
                  <a:schemeClr val="bg1"/>
                </a:solidFill>
              </a:rPr>
              <a:t>International Standard Bible Encyclopedia, p. </a:t>
            </a:r>
            <a:r>
              <a:rPr lang="en-US" sz="2400" b="1" dirty="0" smtClean="0">
                <a:solidFill>
                  <a:schemeClr val="bg1"/>
                </a:solidFill>
              </a:rPr>
              <a:t>427</a:t>
            </a:r>
            <a:endParaRPr lang="en-US" sz="2400" b="1" dirty="0">
              <a:solidFill>
                <a:schemeClr val="bg1"/>
              </a:solidFill>
            </a:endParaRPr>
          </a:p>
        </p:txBody>
      </p:sp>
      <p:sp>
        <p:nvSpPr>
          <p:cNvPr id="6" name="Content Placeholder 2"/>
          <p:cNvSpPr txBox="1">
            <a:spLocks/>
          </p:cNvSpPr>
          <p:nvPr/>
        </p:nvSpPr>
        <p:spPr>
          <a:xfrm>
            <a:off x="7434" y="-1860"/>
            <a:ext cx="9136566" cy="1491629"/>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Font typeface="Wingdings 2"/>
              <a:buNone/>
            </a:pPr>
            <a:r>
              <a:rPr lang="en-US" sz="4800" b="1" dirty="0" smtClean="0">
                <a:solidFill>
                  <a:schemeClr val="bg1"/>
                </a:solidFill>
                <a:effectLst>
                  <a:outerShdw blurRad="38100" dist="38100" dir="2700000" algn="tl">
                    <a:srgbClr val="000000">
                      <a:alpha val="43137"/>
                    </a:srgbClr>
                  </a:outerShdw>
                </a:effectLst>
              </a:rPr>
              <a:t>What do some say about this creature?</a:t>
            </a:r>
            <a:endParaRPr lang="en-US" sz="4800" b="1" dirty="0" smtClean="0">
              <a:solidFill>
                <a:schemeClr val="bg1"/>
              </a:solidFill>
              <a:effectLst>
                <a:outerShdw blurRad="38100" dist="38100" dir="2700000" algn="tl">
                  <a:srgbClr val="000000">
                    <a:alpha val="43137"/>
                  </a:srgbClr>
                </a:outerShdw>
              </a:effectLst>
            </a:endParaRPr>
          </a:p>
          <a:p>
            <a:pPr>
              <a:buFont typeface="Wingdings 2"/>
              <a:buNone/>
            </a:pPr>
            <a:endParaRPr lang="en-US" sz="1600" b="1" dirty="0" smtClean="0"/>
          </a:p>
          <a:p>
            <a:pPr>
              <a:buFont typeface="Wingdings 2"/>
              <a:buNone/>
            </a:pPr>
            <a:endParaRPr lang="en-US" sz="3200" b="1" dirty="0" smtClean="0"/>
          </a:p>
          <a:p>
            <a:pPr>
              <a:buFont typeface="Wingdings 2"/>
              <a:buNone/>
            </a:pPr>
            <a:endParaRPr lang="en-US" sz="3000" b="1" dirty="0"/>
          </a:p>
        </p:txBody>
      </p:sp>
    </p:spTree>
    <p:extLst>
      <p:ext uri="{BB962C8B-B14F-4D97-AF65-F5344CB8AC3E}">
        <p14:creationId xmlns:p14="http://schemas.microsoft.com/office/powerpoint/2010/main" val="66769370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Autofit/>
          </a:bodyPr>
          <a:lstStyle/>
          <a:p>
            <a:pPr algn="ctr"/>
            <a:r>
              <a:rPr lang="en-US" sz="6600" b="1" dirty="0" smtClean="0">
                <a:solidFill>
                  <a:schemeClr val="tx1"/>
                </a:solidFill>
                <a:effectLst>
                  <a:glow rad="101600">
                    <a:srgbClr val="FF0000">
                      <a:alpha val="60000"/>
                    </a:srgbClr>
                  </a:glow>
                </a:effectLst>
                <a:latin typeface="Abadi MT Condensed Extra Bold" panose="020B0A06030101010103" pitchFamily="34" charset="0"/>
              </a:rPr>
              <a:t>Let’s Look At The Facts</a:t>
            </a:r>
            <a:endParaRPr lang="en-US" sz="6600" b="1" dirty="0">
              <a:solidFill>
                <a:schemeClr val="tx1"/>
              </a:solidFill>
              <a:effectLst>
                <a:glow rad="101600">
                  <a:srgbClr val="FF0000">
                    <a:alpha val="60000"/>
                  </a:srgbClr>
                </a:glow>
              </a:effectLst>
              <a:latin typeface="Abadi MT Condensed Extra Bold" panose="020B0A06030101010103" pitchFamily="34" charset="0"/>
            </a:endParaRPr>
          </a:p>
        </p:txBody>
      </p:sp>
      <p:sp>
        <p:nvSpPr>
          <p:cNvPr id="3" name="Content Placeholder 2"/>
          <p:cNvSpPr>
            <a:spLocks noGrp="1"/>
          </p:cNvSpPr>
          <p:nvPr>
            <p:ph sz="quarter" idx="1"/>
          </p:nvPr>
        </p:nvSpPr>
        <p:spPr>
          <a:xfrm>
            <a:off x="381000" y="1143000"/>
            <a:ext cx="8534400" cy="5486400"/>
          </a:xfrm>
          <a:ln>
            <a:solidFill>
              <a:srgbClr val="FF0000"/>
            </a:solidFill>
          </a:ln>
        </p:spPr>
        <p:txBody>
          <a:bodyPr>
            <a:normAutofit fontScale="92500" lnSpcReduction="20000"/>
          </a:bodyPr>
          <a:lstStyle/>
          <a:p>
            <a:pPr algn="ctr">
              <a:buNone/>
            </a:pPr>
            <a:endParaRPr lang="en-US" sz="1300" b="1" dirty="0" smtClean="0"/>
          </a:p>
          <a:p>
            <a:pPr algn="ctr">
              <a:buNone/>
            </a:pPr>
            <a:r>
              <a:rPr lang="en-US" sz="3900" b="1" dirty="0" smtClean="0">
                <a:effectLst>
                  <a:outerShdw blurRad="38100" dist="38100" dir="2700000" algn="tl">
                    <a:srgbClr val="000000">
                      <a:alpha val="43137"/>
                    </a:srgbClr>
                  </a:outerShdw>
                </a:effectLst>
              </a:rPr>
              <a:t>The Behemoth in Job 40</a:t>
            </a:r>
            <a:endParaRPr lang="en-US" sz="3900" b="1" i="1" dirty="0" smtClean="0">
              <a:solidFill>
                <a:schemeClr val="accent1"/>
              </a:solidFill>
              <a:effectLst>
                <a:outerShdw blurRad="38100" dist="38100" dir="2700000" algn="tl">
                  <a:srgbClr val="000000">
                    <a:alpha val="43137"/>
                  </a:srgbClr>
                </a:outerShdw>
              </a:effectLst>
            </a:endParaRPr>
          </a:p>
          <a:p>
            <a:pPr>
              <a:buNone/>
            </a:pPr>
            <a:endParaRPr lang="en-US" sz="1400" b="1" dirty="0" smtClean="0"/>
          </a:p>
          <a:p>
            <a:pPr>
              <a:buFont typeface="Wingdings 2" panose="05020102010507070707" pitchFamily="18" charset="2"/>
              <a:buChar char=""/>
            </a:pPr>
            <a:r>
              <a:rPr lang="en-US" sz="3600" b="1" dirty="0" smtClean="0"/>
              <a:t>Eats grass like an ox - </a:t>
            </a:r>
            <a:r>
              <a:rPr lang="en-US" sz="3600" b="1" i="1" dirty="0" smtClean="0">
                <a:solidFill>
                  <a:schemeClr val="accent1"/>
                </a:solidFill>
              </a:rPr>
              <a:t>15</a:t>
            </a:r>
          </a:p>
          <a:p>
            <a:pPr>
              <a:buFont typeface="Wingdings 2" panose="05020102010507070707" pitchFamily="18" charset="2"/>
              <a:buChar char=""/>
            </a:pPr>
            <a:r>
              <a:rPr lang="en-US" sz="3600" b="1" dirty="0" smtClean="0"/>
              <a:t>Powerful muscles in belly - </a:t>
            </a:r>
            <a:r>
              <a:rPr lang="en-US" sz="3600" b="1" i="1" dirty="0" smtClean="0">
                <a:solidFill>
                  <a:schemeClr val="accent1"/>
                </a:solidFill>
              </a:rPr>
              <a:t>16</a:t>
            </a:r>
          </a:p>
          <a:p>
            <a:pPr>
              <a:buFont typeface="Wingdings 2" panose="05020102010507070707" pitchFamily="18" charset="2"/>
              <a:buChar char=""/>
            </a:pPr>
            <a:r>
              <a:rPr lang="en-US" sz="3600" b="1" dirty="0" smtClean="0"/>
              <a:t>Bends tail like a cedar - </a:t>
            </a:r>
            <a:r>
              <a:rPr lang="en-US" sz="3600" b="1" i="1" dirty="0" smtClean="0">
                <a:solidFill>
                  <a:schemeClr val="accent1"/>
                </a:solidFill>
              </a:rPr>
              <a:t>17</a:t>
            </a:r>
          </a:p>
          <a:p>
            <a:pPr>
              <a:buFont typeface="Wingdings 2" panose="05020102010507070707" pitchFamily="18" charset="2"/>
              <a:buChar char=""/>
            </a:pPr>
            <a:r>
              <a:rPr lang="en-US" sz="3600" b="1" dirty="0" smtClean="0"/>
              <a:t>Sinews of thighs knit together - </a:t>
            </a:r>
            <a:r>
              <a:rPr lang="en-US" sz="3600" b="1" i="1" dirty="0" smtClean="0">
                <a:solidFill>
                  <a:schemeClr val="accent1"/>
                </a:solidFill>
              </a:rPr>
              <a:t>17</a:t>
            </a:r>
          </a:p>
          <a:p>
            <a:pPr>
              <a:buFont typeface="Wingdings 2" panose="05020102010507070707" pitchFamily="18" charset="2"/>
              <a:buChar char=""/>
            </a:pPr>
            <a:r>
              <a:rPr lang="en-US" sz="3600" b="1" dirty="0" smtClean="0"/>
              <a:t>Bones are tubes of bronze - </a:t>
            </a:r>
            <a:r>
              <a:rPr lang="en-US" sz="3600" b="1" i="1" dirty="0" smtClean="0">
                <a:solidFill>
                  <a:schemeClr val="accent1"/>
                </a:solidFill>
              </a:rPr>
              <a:t>18</a:t>
            </a:r>
          </a:p>
          <a:p>
            <a:pPr>
              <a:buFont typeface="Wingdings 2" panose="05020102010507070707" pitchFamily="18" charset="2"/>
              <a:buChar char=""/>
            </a:pPr>
            <a:r>
              <a:rPr lang="en-US" sz="3600" b="1" dirty="0" smtClean="0"/>
              <a:t>Limbs are bars of iron - </a:t>
            </a:r>
            <a:r>
              <a:rPr lang="en-US" sz="3600" b="1" i="1" dirty="0" smtClean="0">
                <a:solidFill>
                  <a:schemeClr val="accent1"/>
                </a:solidFill>
              </a:rPr>
              <a:t>18</a:t>
            </a:r>
          </a:p>
          <a:p>
            <a:pPr>
              <a:buFont typeface="Wingdings 2" panose="05020102010507070707" pitchFamily="18" charset="2"/>
              <a:buChar char=""/>
            </a:pPr>
            <a:r>
              <a:rPr lang="en-US" sz="3600" b="1" dirty="0" smtClean="0"/>
              <a:t>Lives by the water -  </a:t>
            </a:r>
            <a:r>
              <a:rPr lang="en-US" sz="3600" b="1" i="1" dirty="0" smtClean="0">
                <a:solidFill>
                  <a:schemeClr val="accent1"/>
                </a:solidFill>
              </a:rPr>
              <a:t>21-22</a:t>
            </a:r>
          </a:p>
          <a:p>
            <a:pPr>
              <a:buFont typeface="Wingdings 2" panose="05020102010507070707" pitchFamily="18" charset="2"/>
              <a:buChar char=""/>
            </a:pPr>
            <a:r>
              <a:rPr lang="en-US" sz="3600" b="1" dirty="0" smtClean="0"/>
              <a:t>Not alarmed at flooding river - </a:t>
            </a:r>
            <a:r>
              <a:rPr lang="en-US" sz="3600" b="1" i="1" dirty="0" smtClean="0">
                <a:solidFill>
                  <a:schemeClr val="accent1"/>
                </a:solidFill>
              </a:rPr>
              <a:t>23</a:t>
            </a:r>
          </a:p>
          <a:p>
            <a:pPr>
              <a:buFont typeface="Wingdings 2" panose="05020102010507070707" pitchFamily="18" charset="2"/>
              <a:buChar char=""/>
            </a:pPr>
            <a:r>
              <a:rPr lang="en-US" sz="3600" b="1" dirty="0" smtClean="0"/>
              <a:t>Can anyone capture? - </a:t>
            </a:r>
            <a:r>
              <a:rPr lang="en-US" sz="3600" b="1" i="1" dirty="0" smtClean="0">
                <a:solidFill>
                  <a:schemeClr val="accent1"/>
                </a:solidFill>
              </a:rPr>
              <a:t>24</a:t>
            </a:r>
            <a:endParaRPr lang="en-US" sz="3600" b="1" i="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1066800"/>
            <a:ext cx="8763000" cy="1143000"/>
          </a:xfrm>
        </p:spPr>
        <p:txBody>
          <a:bodyPr>
            <a:noAutofit/>
          </a:bodyPr>
          <a:lstStyle/>
          <a:p>
            <a:r>
              <a:rPr lang="en-US" sz="6600" b="1" dirty="0" smtClean="0">
                <a:solidFill>
                  <a:schemeClr val="tx1"/>
                </a:solidFill>
                <a:effectLst>
                  <a:glow rad="101600">
                    <a:srgbClr val="FF0000">
                      <a:alpha val="60000"/>
                    </a:srgbClr>
                  </a:glow>
                </a:effectLst>
              </a:rPr>
              <a:t>Which one looks like a behemoth to you?</a:t>
            </a:r>
            <a:endParaRPr lang="en-US" sz="6600" b="1" dirty="0">
              <a:solidFill>
                <a:schemeClr val="tx1"/>
              </a:solidFill>
              <a:effectLst>
                <a:glow rad="101600">
                  <a:srgbClr val="FF0000">
                    <a:alpha val="60000"/>
                  </a:srgbClr>
                </a:glow>
              </a:effectLst>
            </a:endParaRPr>
          </a:p>
        </p:txBody>
      </p:sp>
      <p:pic>
        <p:nvPicPr>
          <p:cNvPr id="10" name="Picture Placeholder 9" descr="brontosaurus.jpg"/>
          <p:cNvPicPr>
            <a:picLocks noGrp="1" noChangeAspect="1"/>
          </p:cNvPicPr>
          <p:nvPr>
            <p:ph sz="half" idx="2"/>
          </p:nvPr>
        </p:nvPicPr>
        <p:blipFill>
          <a:blip r:embed="rId2" cstate="print"/>
          <a:stretch>
            <a:fillRect/>
          </a:stretch>
        </p:blipFill>
        <p:spPr>
          <a:xfrm>
            <a:off x="152399" y="2362200"/>
            <a:ext cx="4410305" cy="2895600"/>
          </a:xfrm>
          <a:prstGeom prst="rect">
            <a:avLst/>
          </a:prstGeom>
          <a:noFill/>
          <a:ln>
            <a:noFill/>
          </a:ln>
        </p:spPr>
      </p:pic>
      <p:pic>
        <p:nvPicPr>
          <p:cNvPr id="15" name="Content Placeholder 14" descr="hippo.jpg"/>
          <p:cNvPicPr>
            <a:picLocks noGrp="1" noChangeAspect="1"/>
          </p:cNvPicPr>
          <p:nvPr>
            <p:ph sz="half" idx="4"/>
          </p:nvPr>
        </p:nvPicPr>
        <p:blipFill>
          <a:blip r:embed="rId3" cstate="print"/>
          <a:stretch>
            <a:fillRect/>
          </a:stretch>
        </p:blipFill>
        <p:spPr>
          <a:xfrm>
            <a:off x="4578118" y="3505200"/>
            <a:ext cx="4331164" cy="296684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5" name="TextBox 4"/>
          <p:cNvSpPr txBox="1"/>
          <p:nvPr/>
        </p:nvSpPr>
        <p:spPr>
          <a:xfrm>
            <a:off x="7434" y="990600"/>
            <a:ext cx="8907966" cy="6001643"/>
          </a:xfrm>
          <a:prstGeom prst="rect">
            <a:avLst/>
          </a:prstGeom>
          <a:noFill/>
        </p:spPr>
        <p:txBody>
          <a:bodyPr wrap="square" rtlCol="0">
            <a:spAutoFit/>
          </a:bodyPr>
          <a:lstStyle/>
          <a:p>
            <a:pPr>
              <a:buNone/>
            </a:pPr>
            <a:r>
              <a:rPr lang="en-US" sz="4000" b="1" dirty="0">
                <a:solidFill>
                  <a:schemeClr val="bg1"/>
                </a:solidFill>
              </a:rPr>
              <a:t>“The points in the description which may well apply </a:t>
            </a:r>
            <a:r>
              <a:rPr lang="en-US" sz="4000" b="1" dirty="0" smtClean="0">
                <a:solidFill>
                  <a:schemeClr val="bg1"/>
                </a:solidFill>
              </a:rPr>
              <a:t>to the </a:t>
            </a:r>
            <a:r>
              <a:rPr lang="en-US" sz="4000" b="1" dirty="0">
                <a:solidFill>
                  <a:srgbClr val="FFFF00"/>
                </a:solidFill>
              </a:rPr>
              <a:t>crocodile</a:t>
            </a:r>
            <a:r>
              <a:rPr lang="en-US" sz="4000" b="1" dirty="0">
                <a:solidFill>
                  <a:schemeClr val="bg1"/>
                </a:solidFill>
              </a:rPr>
              <a:t> are </a:t>
            </a:r>
            <a:r>
              <a:rPr lang="en-US" sz="4000" b="1" dirty="0" smtClean="0">
                <a:solidFill>
                  <a:schemeClr val="bg1"/>
                </a:solidFill>
              </a:rPr>
              <a:t>…the </a:t>
            </a:r>
            <a:r>
              <a:rPr lang="en-US" sz="4000" b="1" dirty="0">
                <a:solidFill>
                  <a:schemeClr val="bg1"/>
                </a:solidFill>
              </a:rPr>
              <a:t>strong </a:t>
            </a:r>
            <a:r>
              <a:rPr lang="en-US" sz="4000" b="1" dirty="0" smtClean="0">
                <a:solidFill>
                  <a:schemeClr val="bg1"/>
                </a:solidFill>
              </a:rPr>
              <a:t>and close </a:t>
            </a:r>
            <a:r>
              <a:rPr lang="en-US" sz="4000" b="1" dirty="0">
                <a:solidFill>
                  <a:schemeClr val="bg1"/>
                </a:solidFill>
              </a:rPr>
              <a:t>scales, the limbs and the teeth.  It must be </a:t>
            </a:r>
            <a:r>
              <a:rPr lang="en-US" sz="4000" b="1" dirty="0" smtClean="0">
                <a:solidFill>
                  <a:schemeClr val="bg1"/>
                </a:solidFill>
              </a:rPr>
              <a:t>admitted that </a:t>
            </a:r>
            <a:r>
              <a:rPr lang="en-US" sz="4000" b="1" dirty="0">
                <a:solidFill>
                  <a:schemeClr val="bg1"/>
                </a:solidFill>
              </a:rPr>
              <a:t>there are many expressions which a modern </a:t>
            </a:r>
            <a:r>
              <a:rPr lang="en-US" sz="4000" b="1" dirty="0" smtClean="0">
                <a:solidFill>
                  <a:schemeClr val="bg1"/>
                </a:solidFill>
              </a:rPr>
              <a:t>scientist would </a:t>
            </a:r>
            <a:r>
              <a:rPr lang="en-US" sz="4000" b="1" dirty="0">
                <a:solidFill>
                  <a:schemeClr val="bg1"/>
                </a:solidFill>
              </a:rPr>
              <a:t>not use with reference to the crocodile, but </a:t>
            </a:r>
            <a:r>
              <a:rPr lang="en-US" sz="4000" b="1" dirty="0" smtClean="0">
                <a:solidFill>
                  <a:schemeClr val="bg1"/>
                </a:solidFill>
              </a:rPr>
              <a:t>the book </a:t>
            </a:r>
            <a:r>
              <a:rPr lang="en-US" sz="4000" b="1" dirty="0">
                <a:solidFill>
                  <a:schemeClr val="bg1"/>
                </a:solidFill>
              </a:rPr>
              <a:t>of Job is neither modern, nor scientific, but </a:t>
            </a:r>
            <a:r>
              <a:rPr lang="en-US" sz="4000" b="1" dirty="0" smtClean="0">
                <a:solidFill>
                  <a:schemeClr val="bg1"/>
                </a:solidFill>
              </a:rPr>
              <a:t>poetical and </a:t>
            </a:r>
            <a:r>
              <a:rPr lang="en-US" sz="4000" b="1" dirty="0">
                <a:solidFill>
                  <a:schemeClr val="bg1"/>
                </a:solidFill>
              </a:rPr>
              <a:t>ancient.”</a:t>
            </a:r>
          </a:p>
          <a:p>
            <a:pPr algn="r"/>
            <a:r>
              <a:rPr lang="en-US" sz="2400" b="1" dirty="0" smtClean="0">
                <a:solidFill>
                  <a:schemeClr val="bg1"/>
                </a:solidFill>
              </a:rPr>
              <a:t>International </a:t>
            </a:r>
            <a:r>
              <a:rPr lang="en-US" sz="2400" b="1" dirty="0">
                <a:solidFill>
                  <a:schemeClr val="bg1"/>
                </a:solidFill>
              </a:rPr>
              <a:t>Standard Bible Encyclopedia, p. </a:t>
            </a:r>
            <a:r>
              <a:rPr lang="en-US" sz="2400" b="1" dirty="0" smtClean="0">
                <a:solidFill>
                  <a:schemeClr val="bg1"/>
                </a:solidFill>
              </a:rPr>
              <a:t>1869</a:t>
            </a:r>
            <a:endParaRPr lang="en-US" sz="2400" b="1" dirty="0">
              <a:solidFill>
                <a:schemeClr val="bg1"/>
              </a:solidFill>
            </a:endParaRPr>
          </a:p>
        </p:txBody>
      </p:sp>
      <p:sp>
        <p:nvSpPr>
          <p:cNvPr id="6" name="Content Placeholder 2"/>
          <p:cNvSpPr txBox="1">
            <a:spLocks/>
          </p:cNvSpPr>
          <p:nvPr/>
        </p:nvSpPr>
        <p:spPr>
          <a:xfrm>
            <a:off x="7434" y="-1859"/>
            <a:ext cx="6172200" cy="1143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Font typeface="Wingdings 2"/>
              <a:buNone/>
            </a:pPr>
            <a:endParaRPr lang="en-US" sz="1700" b="1" dirty="0" smtClean="0"/>
          </a:p>
          <a:p>
            <a:pPr>
              <a:buFont typeface="Wingdings 2"/>
              <a:buNone/>
            </a:pPr>
            <a:r>
              <a:rPr lang="en-US" sz="3600" b="1" dirty="0" smtClean="0">
                <a:solidFill>
                  <a:srgbClr val="FFFF00"/>
                </a:solidFill>
                <a:effectLst>
                  <a:glow rad="101600">
                    <a:schemeClr val="tx1">
                      <a:alpha val="60000"/>
                    </a:schemeClr>
                  </a:glow>
                </a:effectLst>
              </a:rPr>
              <a:t>“Leviathan” in Job 41</a:t>
            </a:r>
          </a:p>
          <a:p>
            <a:pPr>
              <a:buFont typeface="Wingdings 2"/>
              <a:buNone/>
            </a:pPr>
            <a:endParaRPr lang="en-US" sz="1600" b="1" dirty="0" smtClean="0"/>
          </a:p>
          <a:p>
            <a:pPr>
              <a:buFont typeface="Wingdings 2"/>
              <a:buNone/>
            </a:pPr>
            <a:endParaRPr lang="en-US" sz="3000" b="1" dirty="0"/>
          </a:p>
        </p:txBody>
      </p:sp>
    </p:spTree>
    <p:extLst>
      <p:ext uri="{BB962C8B-B14F-4D97-AF65-F5344CB8AC3E}">
        <p14:creationId xmlns:p14="http://schemas.microsoft.com/office/powerpoint/2010/main" val="1338747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066800"/>
            <a:ext cx="8382000" cy="5562600"/>
          </a:xfrm>
          <a:noFill/>
          <a:ln>
            <a:solidFill>
              <a:srgbClr val="FF0000"/>
            </a:solidFill>
          </a:ln>
        </p:spPr>
        <p:txBody>
          <a:bodyPr>
            <a:normAutofit fontScale="47500" lnSpcReduction="20000"/>
          </a:bodyPr>
          <a:lstStyle/>
          <a:p>
            <a:pPr algn="ctr">
              <a:buNone/>
            </a:pPr>
            <a:r>
              <a:rPr lang="en-US" sz="7600" b="1" dirty="0" smtClean="0"/>
              <a:t>The Leviathan in Job 41</a:t>
            </a:r>
          </a:p>
          <a:p>
            <a:pPr>
              <a:buNone/>
            </a:pPr>
            <a:endParaRPr lang="en-US" sz="2800" b="1" dirty="0" smtClean="0"/>
          </a:p>
          <a:p>
            <a:pPr>
              <a:lnSpc>
                <a:spcPct val="120000"/>
              </a:lnSpc>
              <a:buFont typeface="Wingdings 2" panose="05020102010507070707" pitchFamily="18" charset="2"/>
              <a:buChar char=""/>
            </a:pPr>
            <a:r>
              <a:rPr lang="en-US" sz="6900" b="1" dirty="0" smtClean="0"/>
              <a:t>Will you mess with him? - </a:t>
            </a:r>
            <a:r>
              <a:rPr lang="en-US" sz="6900" b="1" i="1" dirty="0" smtClean="0">
                <a:solidFill>
                  <a:srgbClr val="FF0000"/>
                </a:solidFill>
              </a:rPr>
              <a:t>1-11</a:t>
            </a:r>
          </a:p>
          <a:p>
            <a:pPr>
              <a:lnSpc>
                <a:spcPct val="120000"/>
              </a:lnSpc>
              <a:buFont typeface="Wingdings 2" panose="05020102010507070707" pitchFamily="18" charset="2"/>
              <a:buChar char=""/>
            </a:pPr>
            <a:r>
              <a:rPr lang="en-US" sz="6900" b="1" dirty="0" smtClean="0"/>
              <a:t>Limbs, strength, frame - </a:t>
            </a:r>
            <a:r>
              <a:rPr lang="en-US" sz="6900" b="1" i="1" dirty="0" smtClean="0">
                <a:solidFill>
                  <a:srgbClr val="FF0000"/>
                </a:solidFill>
              </a:rPr>
              <a:t>12</a:t>
            </a:r>
          </a:p>
          <a:p>
            <a:pPr>
              <a:lnSpc>
                <a:spcPct val="120000"/>
              </a:lnSpc>
              <a:buFont typeface="Wingdings 2" panose="05020102010507070707" pitchFamily="18" charset="2"/>
              <a:buChar char=""/>
            </a:pPr>
            <a:r>
              <a:rPr lang="en-US" sz="6900" b="1" dirty="0" smtClean="0"/>
              <a:t>Protective armor - </a:t>
            </a:r>
            <a:r>
              <a:rPr lang="en-US" sz="6900" b="1" i="1" dirty="0" smtClean="0">
                <a:solidFill>
                  <a:srgbClr val="FF0000"/>
                </a:solidFill>
              </a:rPr>
              <a:t>13</a:t>
            </a:r>
          </a:p>
          <a:p>
            <a:pPr>
              <a:lnSpc>
                <a:spcPct val="120000"/>
              </a:lnSpc>
              <a:buFont typeface="Wingdings 2" panose="05020102010507070707" pitchFamily="18" charset="2"/>
              <a:buChar char=""/>
            </a:pPr>
            <a:r>
              <a:rPr lang="en-US" sz="6900" b="1" dirty="0" smtClean="0"/>
              <a:t>Terrifying teeth - </a:t>
            </a:r>
            <a:r>
              <a:rPr lang="en-US" sz="6900" b="1" i="1" dirty="0" smtClean="0">
                <a:solidFill>
                  <a:srgbClr val="FF0000"/>
                </a:solidFill>
              </a:rPr>
              <a:t>14</a:t>
            </a:r>
          </a:p>
          <a:p>
            <a:pPr>
              <a:lnSpc>
                <a:spcPct val="120000"/>
              </a:lnSpc>
              <a:buFont typeface="Wingdings 2" panose="05020102010507070707" pitchFamily="18" charset="2"/>
              <a:buChar char=""/>
            </a:pPr>
            <a:r>
              <a:rPr lang="en-US" sz="6900" b="1" dirty="0" smtClean="0"/>
              <a:t>Strong scales - </a:t>
            </a:r>
            <a:r>
              <a:rPr lang="en-US" sz="6900" b="1" i="1" dirty="0" smtClean="0">
                <a:solidFill>
                  <a:srgbClr val="FF0000"/>
                </a:solidFill>
              </a:rPr>
              <a:t>15-17</a:t>
            </a:r>
          </a:p>
          <a:p>
            <a:pPr>
              <a:lnSpc>
                <a:spcPct val="120000"/>
              </a:lnSpc>
              <a:buFont typeface="Wingdings 2" panose="05020102010507070707" pitchFamily="18" charset="2"/>
              <a:buChar char=""/>
            </a:pPr>
            <a:r>
              <a:rPr lang="en-US" sz="6900" b="1" dirty="0" smtClean="0"/>
              <a:t>Fire-breathing (Ferocious!) - </a:t>
            </a:r>
            <a:r>
              <a:rPr lang="en-US" sz="6900" b="1" i="1" dirty="0" smtClean="0">
                <a:solidFill>
                  <a:srgbClr val="FF0000"/>
                </a:solidFill>
              </a:rPr>
              <a:t>18-21</a:t>
            </a:r>
          </a:p>
          <a:p>
            <a:pPr>
              <a:lnSpc>
                <a:spcPct val="120000"/>
              </a:lnSpc>
              <a:buFont typeface="Wingdings 2" panose="05020102010507070707" pitchFamily="18" charset="2"/>
              <a:buChar char=""/>
            </a:pPr>
            <a:r>
              <a:rPr lang="en-US" sz="6900" b="1" dirty="0" smtClean="0"/>
              <a:t>Strong neck - </a:t>
            </a:r>
            <a:r>
              <a:rPr lang="en-US" sz="6900" b="1" i="1" dirty="0" smtClean="0">
                <a:solidFill>
                  <a:srgbClr val="FF0000"/>
                </a:solidFill>
              </a:rPr>
              <a:t>22</a:t>
            </a:r>
          </a:p>
          <a:p>
            <a:pPr>
              <a:lnSpc>
                <a:spcPct val="120000"/>
              </a:lnSpc>
              <a:buFont typeface="Wingdings 2" panose="05020102010507070707" pitchFamily="18" charset="2"/>
              <a:buChar char=""/>
            </a:pPr>
            <a:r>
              <a:rPr lang="en-US" sz="6900" b="1" dirty="0" smtClean="0"/>
              <a:t>Flesh firm and immovable - </a:t>
            </a:r>
            <a:r>
              <a:rPr lang="en-US" sz="6900" b="1" i="1" dirty="0" smtClean="0">
                <a:solidFill>
                  <a:srgbClr val="FF0000"/>
                </a:solidFill>
              </a:rPr>
              <a:t>23</a:t>
            </a:r>
          </a:p>
          <a:p>
            <a:endParaRPr lang="en-US" b="1" dirty="0"/>
          </a:p>
        </p:txBody>
      </p:sp>
      <p:sp>
        <p:nvSpPr>
          <p:cNvPr id="6" name="Title 1"/>
          <p:cNvSpPr>
            <a:spLocks noGrp="1"/>
          </p:cNvSpPr>
          <p:nvPr>
            <p:ph type="title"/>
          </p:nvPr>
        </p:nvSpPr>
        <p:spPr>
          <a:xfrm>
            <a:off x="228600" y="0"/>
            <a:ext cx="8686800" cy="1143000"/>
          </a:xfrm>
        </p:spPr>
        <p:txBody>
          <a:bodyPr>
            <a:noAutofit/>
          </a:bodyPr>
          <a:lstStyle/>
          <a:p>
            <a:pPr algn="ctr"/>
            <a:r>
              <a:rPr lang="en-US" sz="6600" b="1" dirty="0" smtClean="0">
                <a:solidFill>
                  <a:schemeClr val="tx1"/>
                </a:solidFill>
                <a:effectLst>
                  <a:glow rad="101600">
                    <a:srgbClr val="FF0000">
                      <a:alpha val="60000"/>
                    </a:srgbClr>
                  </a:glow>
                </a:effectLst>
                <a:latin typeface="Abadi MT Condensed Extra Bold" panose="020B0A06030101010103" pitchFamily="34" charset="0"/>
              </a:rPr>
              <a:t>Let’s Look At The Facts</a:t>
            </a:r>
            <a:endParaRPr lang="en-US" sz="6600" b="1" dirty="0">
              <a:solidFill>
                <a:schemeClr val="tx1"/>
              </a:solidFill>
              <a:effectLst>
                <a:glow rad="101600">
                  <a:srgbClr val="FF0000">
                    <a:alpha val="60000"/>
                  </a:srgbClr>
                </a:glow>
              </a:effectLst>
              <a:latin typeface="Abadi MT Condensed Extra Bold" panose="020B0A060301010101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crocodile.jpg"/>
          <p:cNvPicPr>
            <a:picLocks noGrp="1" noChangeAspect="1"/>
          </p:cNvPicPr>
          <p:nvPr>
            <p:ph sz="half" idx="4"/>
          </p:nvPr>
        </p:nvPicPr>
        <p:blipFill>
          <a:blip r:embed="rId2" cstate="print"/>
          <a:stretch>
            <a:fillRect/>
          </a:stretch>
        </p:blipFill>
        <p:spPr>
          <a:xfrm>
            <a:off x="4267200" y="2667000"/>
            <a:ext cx="4724400" cy="3100388"/>
          </a:xfrm>
        </p:spPr>
      </p:pic>
      <p:sp>
        <p:nvSpPr>
          <p:cNvPr id="7" name="Title 10"/>
          <p:cNvSpPr>
            <a:spLocks noGrp="1"/>
          </p:cNvSpPr>
          <p:nvPr>
            <p:ph type="title"/>
          </p:nvPr>
        </p:nvSpPr>
        <p:spPr>
          <a:xfrm>
            <a:off x="152400" y="1066800"/>
            <a:ext cx="8763000" cy="1143000"/>
          </a:xfrm>
        </p:spPr>
        <p:txBody>
          <a:bodyPr>
            <a:noAutofit/>
          </a:bodyPr>
          <a:lstStyle/>
          <a:p>
            <a:r>
              <a:rPr lang="en-US" sz="6600" b="1" dirty="0" smtClean="0">
                <a:solidFill>
                  <a:schemeClr val="tx1"/>
                </a:solidFill>
                <a:effectLst>
                  <a:glow rad="101600">
                    <a:srgbClr val="FF0000">
                      <a:alpha val="60000"/>
                    </a:srgbClr>
                  </a:glow>
                </a:effectLst>
              </a:rPr>
              <a:t>Which one looks like a leviathan to you?</a:t>
            </a:r>
            <a:endParaRPr lang="en-US" sz="6600" b="1" dirty="0">
              <a:solidFill>
                <a:schemeClr val="tx1"/>
              </a:solidFill>
              <a:effectLst>
                <a:glow rad="101600">
                  <a:srgbClr val="FF0000">
                    <a:alpha val="60000"/>
                  </a:srgbClr>
                </a:glo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5979"/>
            <a:ext cx="3622288" cy="464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05400"/>
            <a:ext cx="9144000" cy="1752600"/>
          </a:xfrm>
        </p:spPr>
        <p:txBody>
          <a:bodyPr>
            <a:normAutofit/>
          </a:bodyPr>
          <a:lstStyle/>
          <a:p>
            <a:endParaRPr lang="en-US" dirty="0" smtClean="0"/>
          </a:p>
          <a:p>
            <a:r>
              <a:rPr lang="en-US" sz="4800" b="1" dirty="0" smtClean="0">
                <a:solidFill>
                  <a:schemeClr val="bg1"/>
                </a:solidFill>
                <a:effectLst>
                  <a:glow rad="101600">
                    <a:srgbClr val="FFFF00">
                      <a:alpha val="60000"/>
                    </a:srgbClr>
                  </a:glow>
                </a:effectLst>
              </a:rPr>
              <a:t>Footprints That Squash Evolution</a:t>
            </a:r>
            <a:endParaRPr lang="en-US" sz="4800" b="1" dirty="0">
              <a:solidFill>
                <a:schemeClr val="bg1"/>
              </a:solidFill>
              <a:effectLst>
                <a:glow rad="101600">
                  <a:srgbClr val="FFFF00">
                    <a:alpha val="60000"/>
                  </a:srgbClr>
                </a:glow>
              </a:effectLst>
            </a:endParaRPr>
          </a:p>
        </p:txBody>
      </p:sp>
      <p:sp>
        <p:nvSpPr>
          <p:cNvPr id="5" name="Title 1"/>
          <p:cNvSpPr>
            <a:spLocks noGrp="1"/>
          </p:cNvSpPr>
          <p:nvPr>
            <p:ph type="ctrTitle"/>
          </p:nvPr>
        </p:nvSpPr>
        <p:spPr>
          <a:xfrm>
            <a:off x="228600" y="225425"/>
            <a:ext cx="8915400" cy="1679575"/>
          </a:xfrm>
        </p:spPr>
        <p:txBody>
          <a:bodyPr>
            <a:noAutofit/>
          </a:bodyPr>
          <a:lstStyle/>
          <a:p>
            <a:pPr algn="l"/>
            <a:r>
              <a:rPr lang="en-US" sz="7200" b="1" dirty="0" smtClean="0">
                <a:solidFill>
                  <a:srgbClr val="FF0000"/>
                </a:solidFill>
                <a:effectLst>
                  <a:glow rad="101600">
                    <a:schemeClr val="tx1">
                      <a:alpha val="60000"/>
                    </a:schemeClr>
                  </a:glow>
                </a:effectLst>
              </a:rPr>
              <a:t>Dinosaurs And Men </a:t>
            </a:r>
            <a:br>
              <a:rPr lang="en-US" sz="7200" b="1" dirty="0" smtClean="0">
                <a:solidFill>
                  <a:srgbClr val="FF0000"/>
                </a:solidFill>
                <a:effectLst>
                  <a:glow rad="101600">
                    <a:schemeClr val="tx1">
                      <a:alpha val="60000"/>
                    </a:schemeClr>
                  </a:glow>
                </a:effectLst>
              </a:rPr>
            </a:br>
            <a:r>
              <a:rPr lang="en-US" sz="7200" b="1" dirty="0" smtClean="0">
                <a:solidFill>
                  <a:srgbClr val="FF0000"/>
                </a:solidFill>
                <a:effectLst>
                  <a:glow rad="101600">
                    <a:schemeClr val="tx1">
                      <a:alpha val="60000"/>
                    </a:schemeClr>
                  </a:glow>
                </a:effectLst>
              </a:rPr>
              <a:t>Walked Together</a:t>
            </a:r>
            <a:endParaRPr lang="en-US" sz="7200" b="1" dirty="0">
              <a:solidFill>
                <a:srgbClr val="FF0000"/>
              </a:solidFill>
              <a:effectLst>
                <a:glow rad="101600">
                  <a:schemeClr val="tx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447800"/>
            <a:ext cx="8382000" cy="5181600"/>
          </a:xfrm>
          <a:noFill/>
          <a:ln>
            <a:solidFill>
              <a:srgbClr val="FF0000"/>
            </a:solidFill>
          </a:ln>
        </p:spPr>
        <p:txBody>
          <a:bodyPr>
            <a:normAutofit fontScale="85000" lnSpcReduction="10000"/>
          </a:bodyPr>
          <a:lstStyle/>
          <a:p>
            <a:r>
              <a:rPr lang="en-US" sz="4400" b="1" dirty="0"/>
              <a:t>Evolutionists use their imagination in a big way in answering this </a:t>
            </a:r>
            <a:r>
              <a:rPr lang="en-US" sz="4400" b="1" dirty="0" smtClean="0"/>
              <a:t>question.</a:t>
            </a:r>
          </a:p>
          <a:p>
            <a:r>
              <a:rPr lang="en-US" sz="4400" b="1" dirty="0" smtClean="0"/>
              <a:t>Because </a:t>
            </a:r>
            <a:r>
              <a:rPr lang="en-US" sz="4400" b="1" dirty="0"/>
              <a:t>of their belief that dinosaurs “ruled” the world for millions of years, and then disappeared millions of years before man allegedly evolved, they have had to come up with all sorts of guesses to explain this “mysterious” disappearance. </a:t>
            </a:r>
          </a:p>
          <a:p>
            <a:endParaRPr lang="en-US" b="1" dirty="0"/>
          </a:p>
        </p:txBody>
      </p:sp>
      <p:sp>
        <p:nvSpPr>
          <p:cNvPr id="6" name="Title 1"/>
          <p:cNvSpPr>
            <a:spLocks noGrp="1"/>
          </p:cNvSpPr>
          <p:nvPr>
            <p:ph type="title"/>
          </p:nvPr>
        </p:nvSpPr>
        <p:spPr>
          <a:xfrm>
            <a:off x="228600" y="0"/>
            <a:ext cx="8686800" cy="1143000"/>
          </a:xfrm>
        </p:spPr>
        <p:txBody>
          <a:bodyPr>
            <a:noAutofit/>
          </a:bodyPr>
          <a:lstStyle/>
          <a:p>
            <a:pPr algn="ctr"/>
            <a:r>
              <a:rPr lang="en-US" sz="6600" b="1" dirty="0" smtClean="0">
                <a:solidFill>
                  <a:schemeClr val="tx1"/>
                </a:solidFill>
                <a:effectLst>
                  <a:glow rad="101600">
                    <a:srgbClr val="FF0000">
                      <a:alpha val="60000"/>
                    </a:srgbClr>
                  </a:glow>
                </a:effectLst>
                <a:latin typeface="Abadi MT Condensed Extra Bold" panose="020B0A06030101010103" pitchFamily="34" charset="0"/>
              </a:rPr>
              <a:t>What Happened To Them?</a:t>
            </a:r>
            <a:endParaRPr lang="en-US" sz="6600" b="1" dirty="0">
              <a:solidFill>
                <a:schemeClr val="tx1"/>
              </a:solidFill>
              <a:effectLst>
                <a:glow rad="101600">
                  <a:srgbClr val="FF0000">
                    <a:alpha val="60000"/>
                  </a:srgbClr>
                </a:glow>
              </a:effectLst>
              <a:latin typeface="Abadi MT Condensed Extra Bold" panose="020B0A06030101010103" pitchFamily="34" charset="0"/>
            </a:endParaRPr>
          </a:p>
        </p:txBody>
      </p:sp>
    </p:spTree>
    <p:extLst>
      <p:ext uri="{BB962C8B-B14F-4D97-AF65-F5344CB8AC3E}">
        <p14:creationId xmlns:p14="http://schemas.microsoft.com/office/powerpoint/2010/main" val="259611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447800"/>
            <a:ext cx="8382000" cy="5181600"/>
          </a:xfrm>
          <a:noFill/>
          <a:ln>
            <a:solidFill>
              <a:srgbClr val="FF0000"/>
            </a:solidFill>
          </a:ln>
        </p:spPr>
        <p:txBody>
          <a:bodyPr>
            <a:normAutofit lnSpcReduction="10000"/>
          </a:bodyPr>
          <a:lstStyle/>
          <a:p>
            <a:r>
              <a:rPr lang="en-US" sz="4800" b="1" dirty="0"/>
              <a:t>When reading evolutionist literature, you will be astonished at the range of ideas concerning their supposed extinction. The following is just a small list of theories: </a:t>
            </a:r>
          </a:p>
          <a:p>
            <a:endParaRPr lang="en-US" b="1" dirty="0"/>
          </a:p>
        </p:txBody>
      </p:sp>
      <p:sp>
        <p:nvSpPr>
          <p:cNvPr id="6" name="Title 1"/>
          <p:cNvSpPr>
            <a:spLocks noGrp="1"/>
          </p:cNvSpPr>
          <p:nvPr>
            <p:ph type="title"/>
          </p:nvPr>
        </p:nvSpPr>
        <p:spPr>
          <a:xfrm>
            <a:off x="228600" y="0"/>
            <a:ext cx="8686800" cy="1143000"/>
          </a:xfrm>
        </p:spPr>
        <p:txBody>
          <a:bodyPr>
            <a:noAutofit/>
          </a:bodyPr>
          <a:lstStyle/>
          <a:p>
            <a:pPr algn="ctr"/>
            <a:r>
              <a:rPr lang="en-US" sz="6600" b="1" dirty="0" smtClean="0">
                <a:solidFill>
                  <a:schemeClr val="tx1"/>
                </a:solidFill>
                <a:effectLst>
                  <a:glow rad="101600">
                    <a:srgbClr val="FF0000">
                      <a:alpha val="60000"/>
                    </a:srgbClr>
                  </a:glow>
                </a:effectLst>
                <a:latin typeface="Abadi MT Condensed Extra Bold" panose="020B0A06030101010103" pitchFamily="34" charset="0"/>
              </a:rPr>
              <a:t>What Happened To Them?</a:t>
            </a:r>
            <a:endParaRPr lang="en-US" sz="6600" b="1" dirty="0">
              <a:solidFill>
                <a:schemeClr val="tx1"/>
              </a:solidFill>
              <a:effectLst>
                <a:glow rad="101600">
                  <a:srgbClr val="FF0000">
                    <a:alpha val="60000"/>
                  </a:srgbClr>
                </a:glow>
              </a:effectLst>
              <a:latin typeface="Abadi MT Condensed Extra Bold" panose="020B0A06030101010103" pitchFamily="34" charset="0"/>
            </a:endParaRPr>
          </a:p>
        </p:txBody>
      </p:sp>
    </p:spTree>
    <p:extLst>
      <p:ext uri="{BB962C8B-B14F-4D97-AF65-F5344CB8AC3E}">
        <p14:creationId xmlns:p14="http://schemas.microsoft.com/office/powerpoint/2010/main" val="324268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447800"/>
            <a:ext cx="8382000" cy="5181600"/>
          </a:xfrm>
          <a:noFill/>
          <a:ln>
            <a:solidFill>
              <a:srgbClr val="FF0000"/>
            </a:solidFill>
          </a:ln>
        </p:spPr>
        <p:txBody>
          <a:bodyPr>
            <a:normAutofit fontScale="92500" lnSpcReduction="10000"/>
          </a:bodyPr>
          <a:lstStyle/>
          <a:p>
            <a:r>
              <a:rPr lang="en-US" sz="4000" b="1" dirty="0"/>
              <a:t>Dinosaurs starved to death; they died from overeating; they were poisoned; they became blind from cataracts and could not reproduce; mammals ate their eggs. Other causes include volcanic dust, poisonous gases, comets, sunspots, meteorites, mass suicide, constipation, parasites, shrinking brain (and greater stupidity), slipped discs, changes in the composition of air, etc. </a:t>
            </a:r>
          </a:p>
          <a:p>
            <a:endParaRPr lang="en-US" b="1" dirty="0"/>
          </a:p>
        </p:txBody>
      </p:sp>
      <p:sp>
        <p:nvSpPr>
          <p:cNvPr id="6" name="Title 1"/>
          <p:cNvSpPr>
            <a:spLocks noGrp="1"/>
          </p:cNvSpPr>
          <p:nvPr>
            <p:ph type="title"/>
          </p:nvPr>
        </p:nvSpPr>
        <p:spPr>
          <a:xfrm>
            <a:off x="228600" y="0"/>
            <a:ext cx="8686800" cy="1143000"/>
          </a:xfrm>
        </p:spPr>
        <p:txBody>
          <a:bodyPr>
            <a:noAutofit/>
          </a:bodyPr>
          <a:lstStyle/>
          <a:p>
            <a:pPr algn="ctr"/>
            <a:r>
              <a:rPr lang="en-US" sz="6600" b="1" dirty="0" smtClean="0">
                <a:solidFill>
                  <a:schemeClr val="tx1"/>
                </a:solidFill>
                <a:effectLst>
                  <a:glow rad="101600">
                    <a:srgbClr val="FF0000">
                      <a:alpha val="60000"/>
                    </a:srgbClr>
                  </a:glow>
                </a:effectLst>
                <a:latin typeface="Abadi MT Condensed Extra Bold" panose="020B0A06030101010103" pitchFamily="34" charset="0"/>
              </a:rPr>
              <a:t>What Happened To Them?</a:t>
            </a:r>
            <a:endParaRPr lang="en-US" sz="6600" b="1" dirty="0">
              <a:solidFill>
                <a:schemeClr val="tx1"/>
              </a:solidFill>
              <a:effectLst>
                <a:glow rad="101600">
                  <a:srgbClr val="FF0000">
                    <a:alpha val="60000"/>
                  </a:srgbClr>
                </a:glow>
              </a:effectLst>
              <a:latin typeface="Abadi MT Condensed Extra Bold" panose="020B0A06030101010103" pitchFamily="34" charset="0"/>
            </a:endParaRPr>
          </a:p>
        </p:txBody>
      </p:sp>
    </p:spTree>
    <p:extLst>
      <p:ext uri="{BB962C8B-B14F-4D97-AF65-F5344CB8AC3E}">
        <p14:creationId xmlns:p14="http://schemas.microsoft.com/office/powerpoint/2010/main" val="11809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057400"/>
            <a:ext cx="8534400" cy="4572000"/>
          </a:xfrm>
        </p:spPr>
        <p:txBody>
          <a:bodyPr>
            <a:normAutofit lnSpcReduction="10000"/>
          </a:bodyPr>
          <a:lstStyle/>
          <a:p>
            <a:pPr>
              <a:buNone/>
            </a:pPr>
            <a:endParaRPr lang="en-US" sz="1600" b="1" dirty="0" smtClean="0"/>
          </a:p>
          <a:p>
            <a:pPr marL="0" indent="0">
              <a:buNone/>
            </a:pPr>
            <a:r>
              <a:rPr lang="en-US" sz="4400" b="1" dirty="0" smtClean="0"/>
              <a:t>“If a single well verified mammal skull were to turn up in 500 million year old rocks, </a:t>
            </a:r>
            <a:r>
              <a:rPr lang="en-US" sz="4400" b="1" dirty="0" smtClean="0">
                <a:effectLst>
                  <a:glow rad="101600">
                    <a:srgbClr val="FF0000">
                      <a:alpha val="60000"/>
                    </a:srgbClr>
                  </a:glow>
                </a:effectLst>
              </a:rPr>
              <a:t>our whole modern theory of evolution would be utterly destroyed</a:t>
            </a:r>
            <a:r>
              <a:rPr lang="en-US" sz="4400" b="1" dirty="0" smtClean="0"/>
              <a:t>”</a:t>
            </a:r>
          </a:p>
          <a:p>
            <a:pPr>
              <a:buNone/>
            </a:pPr>
            <a:endParaRPr lang="en-US" sz="2800" b="1" dirty="0" smtClean="0"/>
          </a:p>
          <a:p>
            <a:pPr algn="r">
              <a:buNone/>
            </a:pPr>
            <a:r>
              <a:rPr lang="en-US" sz="2800" b="1" dirty="0" smtClean="0"/>
              <a:t>     - </a:t>
            </a:r>
            <a:r>
              <a:rPr lang="en-US" b="1" dirty="0" smtClean="0"/>
              <a:t>Richard Dawkins, </a:t>
            </a:r>
            <a:r>
              <a:rPr lang="en-US" b="1" i="1" dirty="0" smtClean="0"/>
              <a:t>The Blind Watchmaker</a:t>
            </a:r>
            <a:r>
              <a:rPr lang="en-US" b="1" dirty="0" smtClean="0"/>
              <a:t>, p. 225 </a:t>
            </a:r>
            <a:endParaRPr lang="en-US" b="1" dirty="0"/>
          </a:p>
        </p:txBody>
      </p:sp>
      <p:sp>
        <p:nvSpPr>
          <p:cNvPr id="5" name="Title 1"/>
          <p:cNvSpPr>
            <a:spLocks noGrp="1"/>
          </p:cNvSpPr>
          <p:nvPr>
            <p:ph type="title"/>
          </p:nvPr>
        </p:nvSpPr>
        <p:spPr>
          <a:xfrm>
            <a:off x="228600" y="0"/>
            <a:ext cx="8686800" cy="2209800"/>
          </a:xfrm>
        </p:spPr>
        <p:txBody>
          <a:bodyPr>
            <a:noAutofit/>
          </a:bodyPr>
          <a:lstStyle/>
          <a:p>
            <a:pPr algn="ctr"/>
            <a:r>
              <a:rPr lang="en-US" sz="6600" b="1" dirty="0" smtClean="0">
                <a:solidFill>
                  <a:schemeClr val="tx1"/>
                </a:solidFill>
                <a:effectLst>
                  <a:glow rad="101600">
                    <a:srgbClr val="FF0000">
                      <a:alpha val="60000"/>
                    </a:srgbClr>
                  </a:glow>
                </a:effectLst>
                <a:latin typeface="Abadi MT Condensed Extra Bold" panose="020B0A06030101010103" pitchFamily="34" charset="0"/>
              </a:rPr>
              <a:t>Statements by Evolutionists</a:t>
            </a:r>
            <a:endParaRPr lang="en-US" sz="6600" b="1" dirty="0">
              <a:solidFill>
                <a:schemeClr val="tx1"/>
              </a:solidFill>
              <a:effectLst>
                <a:glow rad="101600">
                  <a:srgbClr val="FF0000">
                    <a:alpha val="60000"/>
                  </a:srgbClr>
                </a:glow>
              </a:effectLst>
              <a:latin typeface="Abadi MT Condensed Extra Bold" panose="020B0A06030101010103"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905000"/>
            <a:ext cx="8686800" cy="4953000"/>
          </a:xfrm>
        </p:spPr>
        <p:txBody>
          <a:bodyPr>
            <a:normAutofit/>
          </a:bodyPr>
          <a:lstStyle/>
          <a:p>
            <a:pPr>
              <a:buNone/>
            </a:pPr>
            <a:endParaRPr lang="en-US" sz="800" dirty="0" smtClean="0"/>
          </a:p>
          <a:p>
            <a:pPr marL="0" indent="0">
              <a:buNone/>
            </a:pPr>
            <a:r>
              <a:rPr lang="en-US" sz="3000" b="1" dirty="0" smtClean="0"/>
              <a:t>“There is an infinite variety of ways in which since 1859, the general concept of evolution might have been demolished…the unequivocal discovery of a fossil population of horses in Precambrian rocks </a:t>
            </a:r>
            <a:r>
              <a:rPr lang="en-US" sz="3000" b="1" dirty="0" smtClean="0">
                <a:effectLst>
                  <a:glow rad="101600">
                    <a:srgbClr val="FF0000">
                      <a:alpha val="60000"/>
                    </a:srgbClr>
                  </a:glow>
                </a:effectLst>
              </a:rPr>
              <a:t>would disprove evolution</a:t>
            </a:r>
            <a:r>
              <a:rPr lang="en-US" sz="3000" b="1" dirty="0" smtClean="0"/>
              <a:t>.  More generally, </a:t>
            </a:r>
            <a:r>
              <a:rPr lang="en-US" sz="3000" b="1" dirty="0" smtClean="0">
                <a:effectLst>
                  <a:glow rad="101600">
                    <a:srgbClr val="FF0000">
                      <a:alpha val="60000"/>
                    </a:srgbClr>
                  </a:glow>
                </a:effectLst>
              </a:rPr>
              <a:t>any topsy-turvy sequence of Fossils would force us to rethink our theory</a:t>
            </a:r>
            <a:r>
              <a:rPr lang="en-US" sz="3000" b="1" dirty="0" smtClean="0"/>
              <a:t>, yet not one single one has come to light.”</a:t>
            </a:r>
          </a:p>
          <a:p>
            <a:pPr>
              <a:buNone/>
            </a:pPr>
            <a:endParaRPr lang="en-US" sz="900" b="1" dirty="0" smtClean="0"/>
          </a:p>
          <a:p>
            <a:pPr algn="ctr">
              <a:buNone/>
            </a:pPr>
            <a:r>
              <a:rPr lang="en-US" b="1" dirty="0" smtClean="0"/>
              <a:t>-Stephen Stanley, </a:t>
            </a:r>
            <a:r>
              <a:rPr lang="en-US" b="1" i="1" dirty="0" smtClean="0"/>
              <a:t>The New Evolutionary Timetable, </a:t>
            </a:r>
            <a:r>
              <a:rPr lang="en-US" b="1" dirty="0" smtClean="0"/>
              <a:t>p. 171</a:t>
            </a:r>
            <a:endParaRPr lang="en-US" sz="2800" b="1" dirty="0"/>
          </a:p>
        </p:txBody>
      </p:sp>
      <p:sp>
        <p:nvSpPr>
          <p:cNvPr id="5" name="Title 1"/>
          <p:cNvSpPr>
            <a:spLocks noGrp="1"/>
          </p:cNvSpPr>
          <p:nvPr>
            <p:ph type="title"/>
          </p:nvPr>
        </p:nvSpPr>
        <p:spPr>
          <a:xfrm>
            <a:off x="228600" y="0"/>
            <a:ext cx="8686800" cy="2209800"/>
          </a:xfrm>
        </p:spPr>
        <p:txBody>
          <a:bodyPr>
            <a:noAutofit/>
          </a:bodyPr>
          <a:lstStyle/>
          <a:p>
            <a:pPr algn="ctr"/>
            <a:r>
              <a:rPr lang="en-US" sz="6600" b="1" dirty="0" smtClean="0">
                <a:solidFill>
                  <a:schemeClr val="tx1"/>
                </a:solidFill>
                <a:effectLst>
                  <a:glow rad="101600">
                    <a:srgbClr val="FF0000">
                      <a:alpha val="60000"/>
                    </a:srgbClr>
                  </a:glow>
                </a:effectLst>
                <a:latin typeface="Abadi MT Condensed Extra Bold" panose="020B0A06030101010103" pitchFamily="34" charset="0"/>
              </a:rPr>
              <a:t>Statements by Evolutionists</a:t>
            </a:r>
            <a:endParaRPr lang="en-US" sz="6600" b="1" dirty="0">
              <a:solidFill>
                <a:schemeClr val="tx1"/>
              </a:solidFill>
              <a:effectLst>
                <a:glow rad="101600">
                  <a:srgbClr val="FF0000">
                    <a:alpha val="60000"/>
                  </a:srgbClr>
                </a:glow>
              </a:effectLst>
              <a:latin typeface="Abadi MT Condensed Extra Bold" panose="020B0A06030101010103"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80442" y="152400"/>
            <a:ext cx="4811158" cy="7294305"/>
          </a:xfrm>
          <a:prstGeom prst="rect">
            <a:avLst/>
          </a:prstGeom>
          <a:noFill/>
        </p:spPr>
        <p:txBody>
          <a:bodyPr wrap="square" rtlCol="0">
            <a:spAutoFit/>
          </a:bodyPr>
          <a:lstStyle/>
          <a:p>
            <a:pPr algn="ctr"/>
            <a:r>
              <a:rPr lang="en-US" sz="3600" b="1" dirty="0" smtClean="0">
                <a:solidFill>
                  <a:srgbClr val="FF0000"/>
                </a:solidFill>
                <a:effectLst>
                  <a:glow rad="101600">
                    <a:schemeClr val="tx1">
                      <a:alpha val="60000"/>
                    </a:schemeClr>
                  </a:glow>
                </a:effectLst>
              </a:rPr>
              <a:t>Here Are The  Footprints</a:t>
            </a:r>
          </a:p>
          <a:p>
            <a:pPr algn="ctr"/>
            <a:r>
              <a:rPr lang="en-US" sz="3600" b="1" dirty="0" smtClean="0">
                <a:solidFill>
                  <a:srgbClr val="FF0000"/>
                </a:solidFill>
                <a:effectLst>
                  <a:glow rad="101600">
                    <a:schemeClr val="tx1">
                      <a:alpha val="60000"/>
                    </a:schemeClr>
                  </a:glow>
                </a:effectLst>
              </a:rPr>
              <a:t> </a:t>
            </a:r>
            <a:r>
              <a:rPr lang="en-US" sz="3600" b="1" dirty="0">
                <a:solidFill>
                  <a:srgbClr val="FF0000"/>
                </a:solidFill>
                <a:effectLst>
                  <a:glow rad="101600">
                    <a:schemeClr val="tx1">
                      <a:alpha val="60000"/>
                    </a:schemeClr>
                  </a:glow>
                </a:effectLst>
              </a:rPr>
              <a:t>T</a:t>
            </a:r>
            <a:r>
              <a:rPr lang="en-US" sz="3600" b="1" dirty="0" smtClean="0">
                <a:solidFill>
                  <a:srgbClr val="FF0000"/>
                </a:solidFill>
                <a:effectLst>
                  <a:glow rad="101600">
                    <a:schemeClr val="tx1">
                      <a:alpha val="60000"/>
                    </a:schemeClr>
                  </a:glow>
                </a:effectLst>
              </a:rPr>
              <a:t>hat </a:t>
            </a:r>
            <a:r>
              <a:rPr lang="en-US" sz="3600" b="1" dirty="0">
                <a:solidFill>
                  <a:srgbClr val="FF0000"/>
                </a:solidFill>
                <a:effectLst>
                  <a:glow rad="101600">
                    <a:schemeClr val="tx1">
                      <a:alpha val="60000"/>
                    </a:schemeClr>
                  </a:glow>
                </a:effectLst>
              </a:rPr>
              <a:t>S</a:t>
            </a:r>
            <a:r>
              <a:rPr lang="en-US" sz="3600" b="1" dirty="0" smtClean="0">
                <a:solidFill>
                  <a:srgbClr val="FF0000"/>
                </a:solidFill>
                <a:effectLst>
                  <a:glow rad="101600">
                    <a:schemeClr val="tx1">
                      <a:alpha val="60000"/>
                    </a:schemeClr>
                  </a:glow>
                </a:effectLst>
              </a:rPr>
              <a:t>quash Evolution!</a:t>
            </a:r>
          </a:p>
          <a:p>
            <a:pPr algn="ctr"/>
            <a:endParaRPr lang="en-US" sz="1200" dirty="0"/>
          </a:p>
          <a:p>
            <a:pPr algn="ctr"/>
            <a:r>
              <a:rPr lang="en-US" sz="4400" b="1" dirty="0" smtClean="0"/>
              <a:t>Dinosaur Valley State Park</a:t>
            </a:r>
          </a:p>
          <a:p>
            <a:pPr algn="ctr"/>
            <a:r>
              <a:rPr lang="en-US" sz="4400" b="1" dirty="0" smtClean="0"/>
              <a:t>in Glen Rose, Texas</a:t>
            </a:r>
          </a:p>
          <a:p>
            <a:pPr algn="ctr"/>
            <a:endParaRPr lang="en-US" sz="1200" dirty="0"/>
          </a:p>
          <a:p>
            <a:pPr algn="ctr"/>
            <a:endParaRPr lang="en-US" sz="1200" dirty="0" smtClean="0"/>
          </a:p>
          <a:p>
            <a:pPr algn="ctr"/>
            <a:r>
              <a:rPr lang="en-US" sz="3600" b="1" dirty="0" smtClean="0">
                <a:solidFill>
                  <a:srgbClr val="FF0000"/>
                </a:solidFill>
              </a:rPr>
              <a:t>Human Footprints in Dinosaur Tracks</a:t>
            </a:r>
          </a:p>
          <a:p>
            <a:pPr algn="ctr"/>
            <a:endParaRPr lang="en-US" sz="1200" dirty="0" smtClean="0"/>
          </a:p>
          <a:p>
            <a:pPr algn="ctr"/>
            <a:r>
              <a:rPr lang="en-US" sz="3600" b="1" dirty="0" smtClean="0"/>
              <a:t>14 human footprints </a:t>
            </a:r>
          </a:p>
          <a:p>
            <a:pPr algn="ctr"/>
            <a:r>
              <a:rPr lang="en-US" sz="3600" b="1" dirty="0"/>
              <a:t>w</a:t>
            </a:r>
            <a:r>
              <a:rPr lang="en-US" sz="3600" b="1" dirty="0" smtClean="0"/>
              <a:t>ith left-right pattern</a:t>
            </a:r>
          </a:p>
          <a:p>
            <a:pPr algn="ctr"/>
            <a:endParaRPr lang="en-US" sz="3600" dirty="0"/>
          </a:p>
        </p:txBody>
      </p:sp>
      <p:pic>
        <p:nvPicPr>
          <p:cNvPr id="6" name="Picture 5" descr="taylortracks.jpg"/>
          <p:cNvPicPr>
            <a:picLocks noChangeAspect="1"/>
          </p:cNvPicPr>
          <p:nvPr/>
        </p:nvPicPr>
        <p:blipFill>
          <a:blip r:embed="rId2" cstate="print"/>
          <a:stretch>
            <a:fillRect/>
          </a:stretch>
        </p:blipFill>
        <p:spPr>
          <a:xfrm>
            <a:off x="-1" y="-685800"/>
            <a:ext cx="4180443" cy="754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Box 2"/>
          <p:cNvSpPr txBox="1"/>
          <p:nvPr/>
        </p:nvSpPr>
        <p:spPr>
          <a:xfrm>
            <a:off x="0" y="76200"/>
            <a:ext cx="5334000" cy="461665"/>
          </a:xfrm>
          <a:prstGeom prst="rect">
            <a:avLst/>
          </a:prstGeom>
          <a:solidFill>
            <a:schemeClr val="tx1"/>
          </a:solidFill>
        </p:spPr>
        <p:txBody>
          <a:bodyPr wrap="square" rtlCol="0">
            <a:spAutoFit/>
          </a:bodyPr>
          <a:lstStyle/>
          <a:p>
            <a:r>
              <a:rPr lang="en-US" sz="2400" b="1" dirty="0" smtClean="0">
                <a:solidFill>
                  <a:schemeClr val="bg1"/>
                </a:solidFill>
              </a:rPr>
              <a:t>Don Patton, Archeologist and Preacher</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39822" cy="5712178"/>
          </a:xfrm>
          <a:prstGeom prst="rect">
            <a:avLst/>
          </a:prstGeom>
        </p:spPr>
      </p:pic>
      <p:sp>
        <p:nvSpPr>
          <p:cNvPr id="4" name="TextBox 3"/>
          <p:cNvSpPr txBox="1"/>
          <p:nvPr/>
        </p:nvSpPr>
        <p:spPr>
          <a:xfrm>
            <a:off x="4114800" y="1905000"/>
            <a:ext cx="4876800" cy="3477875"/>
          </a:xfrm>
          <a:prstGeom prst="rect">
            <a:avLst/>
          </a:prstGeom>
          <a:noFill/>
        </p:spPr>
        <p:txBody>
          <a:bodyPr wrap="square" rtlCol="0">
            <a:spAutoFit/>
          </a:bodyPr>
          <a:lstStyle/>
          <a:p>
            <a:pPr algn="ctr"/>
            <a:r>
              <a:rPr lang="en-US" sz="4400" b="1" dirty="0" smtClean="0">
                <a:solidFill>
                  <a:schemeClr val="bg1"/>
                </a:solidFill>
              </a:rPr>
              <a:t>Human Track</a:t>
            </a:r>
          </a:p>
          <a:p>
            <a:pPr algn="ctr"/>
            <a:r>
              <a:rPr lang="en-US" sz="4400" b="1" dirty="0" smtClean="0">
                <a:solidFill>
                  <a:schemeClr val="accent1"/>
                </a:solidFill>
              </a:rPr>
              <a:t>11.5 INCHES</a:t>
            </a:r>
          </a:p>
          <a:p>
            <a:pPr algn="ctr"/>
            <a:endParaRPr lang="en-US" sz="4400" b="1" dirty="0">
              <a:solidFill>
                <a:schemeClr val="accent1"/>
              </a:solidFill>
            </a:endParaRPr>
          </a:p>
          <a:p>
            <a:pPr algn="ctr"/>
            <a:r>
              <a:rPr lang="en-US" sz="4400" b="1" dirty="0" smtClean="0">
                <a:solidFill>
                  <a:schemeClr val="bg1"/>
                </a:solidFill>
              </a:rPr>
              <a:t>Dinosaur Track </a:t>
            </a:r>
            <a:endParaRPr lang="en-US" sz="4400" b="1" dirty="0">
              <a:solidFill>
                <a:schemeClr val="bg1"/>
              </a:solidFill>
            </a:endParaRPr>
          </a:p>
          <a:p>
            <a:pPr algn="ctr"/>
            <a:r>
              <a:rPr lang="en-US" sz="4400" b="1" dirty="0" smtClean="0">
                <a:solidFill>
                  <a:schemeClr val="accent1"/>
                </a:solidFill>
              </a:rPr>
              <a:t>24 INCHES</a:t>
            </a:r>
            <a:endParaRPr lang="en-US" sz="4400" b="1"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459545"/>
            <a:ext cx="1501422" cy="216746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oot.jpg"/>
          <p:cNvPicPr>
            <a:picLocks noGrp="1" noChangeAspect="1"/>
          </p:cNvPicPr>
          <p:nvPr>
            <p:ph type="pic" idx="1"/>
          </p:nvPr>
        </p:nvPicPr>
        <p:blipFill>
          <a:blip r:embed="rId2" cstate="print"/>
          <a:srcRect t="11851" b="11851"/>
          <a:stretch>
            <a:fillRect/>
          </a:stretch>
        </p:blipFill>
        <p:spPr/>
      </p:pic>
      <p:sp>
        <p:nvSpPr>
          <p:cNvPr id="8" name="Text Placeholder 7"/>
          <p:cNvSpPr>
            <a:spLocks noGrp="1"/>
          </p:cNvSpPr>
          <p:nvPr>
            <p:ph type="body" sz="half" idx="2"/>
          </p:nvPr>
        </p:nvSpPr>
        <p:spPr>
          <a:xfrm>
            <a:off x="228600" y="5181600"/>
            <a:ext cx="8686800" cy="838200"/>
          </a:xfrm>
        </p:spPr>
        <p:txBody>
          <a:bodyPr>
            <a:noAutofit/>
          </a:bodyPr>
          <a:lstStyle/>
          <a:p>
            <a:pPr algn="ctr"/>
            <a:r>
              <a:rPr lang="en-US" sz="8000" b="1" dirty="0" smtClean="0">
                <a:solidFill>
                  <a:srgbClr val="FF0000"/>
                </a:solidFill>
                <a:effectLst>
                  <a:glow rad="101600">
                    <a:schemeClr val="tx1">
                      <a:alpha val="60000"/>
                    </a:schemeClr>
                  </a:glow>
                </a:effectLst>
              </a:rPr>
              <a:t>Look, a perfect fit!</a:t>
            </a:r>
            <a:endParaRPr lang="en-US" sz="8000" b="1" dirty="0">
              <a:solidFill>
                <a:srgbClr val="FF0000"/>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52400" y="5029200"/>
            <a:ext cx="8763000" cy="1102425"/>
          </a:xfrm>
        </p:spPr>
        <p:txBody>
          <a:bodyPr>
            <a:noAutofit/>
          </a:bodyPr>
          <a:lstStyle/>
          <a:p>
            <a:pPr algn="ctr"/>
            <a:r>
              <a:rPr lang="en-US" sz="4800" b="1" dirty="0" smtClean="0">
                <a:effectLst>
                  <a:glow rad="101600">
                    <a:srgbClr val="FF0000">
                      <a:alpha val="60000"/>
                    </a:srgbClr>
                  </a:glow>
                </a:effectLst>
              </a:rPr>
              <a:t>A Fossilized Finger Was Also Found In The Same Rock Layer!</a:t>
            </a:r>
            <a:endParaRPr lang="en-US" sz="4800" b="1" dirty="0">
              <a:effectLst>
                <a:glow rad="101600">
                  <a:srgbClr val="FF0000">
                    <a:alpha val="60000"/>
                  </a:srgbClr>
                </a:glow>
              </a:effectLst>
            </a:endParaRPr>
          </a:p>
        </p:txBody>
      </p:sp>
      <p:pic>
        <p:nvPicPr>
          <p:cNvPr id="5" name="Picture Placeholder 4" descr="finger.jpg"/>
          <p:cNvPicPr>
            <a:picLocks noGrp="1" noChangeAspect="1"/>
          </p:cNvPicPr>
          <p:nvPr>
            <p:ph type="pic" idx="1"/>
          </p:nvPr>
        </p:nvPicPr>
        <p:blipFill>
          <a:blip r:embed="rId2" cstate="print"/>
          <a:srcRect t="10027" b="10027"/>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0"/>
            <a:ext cx="8991600" cy="2590800"/>
          </a:xfrm>
        </p:spPr>
        <p:txBody>
          <a:bodyPr>
            <a:normAutofit fontScale="85000" lnSpcReduction="10000"/>
          </a:bodyPr>
          <a:lstStyle/>
          <a:p>
            <a:pPr marL="0" indent="0">
              <a:buNone/>
            </a:pPr>
            <a:endParaRPr lang="en-US" dirty="0" smtClean="0"/>
          </a:p>
          <a:p>
            <a:pPr marL="0" indent="0">
              <a:buNone/>
            </a:pPr>
            <a:r>
              <a:rPr lang="en-US" sz="5200" b="1" dirty="0" smtClean="0">
                <a:solidFill>
                  <a:schemeClr val="bg1"/>
                </a:solidFill>
              </a:rPr>
              <a:t>According to evolutionary theories, dinosaurs and man lived 100 million years apart. Is this true?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28600" y="4876800"/>
            <a:ext cx="8763000" cy="1828800"/>
          </a:xfrm>
        </p:spPr>
        <p:txBody>
          <a:bodyPr>
            <a:normAutofit fontScale="92500" lnSpcReduction="20000"/>
          </a:bodyPr>
          <a:lstStyle/>
          <a:p>
            <a:pPr algn="ctr"/>
            <a:r>
              <a:rPr lang="en-US" sz="3900" b="1" dirty="0" smtClean="0"/>
              <a:t>I Wonder What Kind of Dinosaur Made This Hammer?</a:t>
            </a:r>
          </a:p>
          <a:p>
            <a:pPr algn="ctr"/>
            <a:r>
              <a:rPr lang="en-US" sz="2800" b="1" dirty="0" smtClean="0"/>
              <a:t>This was found at London, Texas (90 miles away from the same geological period of rock)</a:t>
            </a:r>
            <a:endParaRPr lang="en-US" sz="2800" b="1" dirty="0"/>
          </a:p>
        </p:txBody>
      </p:sp>
      <p:pic>
        <p:nvPicPr>
          <p:cNvPr id="26626" name="Picture 2" descr="C:\Users\Alan\Desktop\hammer.jpg"/>
          <p:cNvPicPr>
            <a:picLocks noGrp="1" noChangeAspect="1" noChangeArrowheads="1"/>
          </p:cNvPicPr>
          <p:nvPr>
            <p:ph type="pic" idx="1"/>
          </p:nvPr>
        </p:nvPicPr>
        <p:blipFill>
          <a:blip r:embed="rId3" cstate="print"/>
          <a:srcRect t="15686" b="15686"/>
          <a:stretch>
            <a:fillRect/>
          </a:stretch>
        </p:blipFill>
        <p:spPr bwMode="auto">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263912" y="838200"/>
            <a:ext cx="8727688" cy="6019800"/>
          </a:xfrm>
        </p:spPr>
        <p:txBody>
          <a:bodyPr>
            <a:normAutofit fontScale="85000" lnSpcReduction="20000"/>
          </a:bodyPr>
          <a:lstStyle/>
          <a:p>
            <a:pPr>
              <a:buNone/>
            </a:pPr>
            <a:endParaRPr lang="en-US" sz="1300" b="1" dirty="0" smtClean="0"/>
          </a:p>
          <a:p>
            <a:r>
              <a:rPr lang="en-US" sz="5200" b="1" dirty="0" smtClean="0"/>
              <a:t>Most Won’t Look.</a:t>
            </a:r>
          </a:p>
          <a:p>
            <a:r>
              <a:rPr lang="en-US" sz="5200" b="1" dirty="0" smtClean="0"/>
              <a:t>Some Tried To Destroy The Evidence.</a:t>
            </a:r>
          </a:p>
          <a:p>
            <a:r>
              <a:rPr lang="en-US" sz="5200" b="1" dirty="0" smtClean="0"/>
              <a:t>Some Say They Are Fake; “They’ve Been Carved.”</a:t>
            </a:r>
          </a:p>
          <a:p>
            <a:r>
              <a:rPr lang="en-US" sz="5200" b="1" dirty="0" smtClean="0"/>
              <a:t>“We Don’t Know That Dinosaurs Didn’t Have Human Looking Feet!”</a:t>
            </a:r>
          </a:p>
          <a:p>
            <a:r>
              <a:rPr lang="en-US" sz="5200" b="1" dirty="0" smtClean="0"/>
              <a:t>Some Even Say The Tracks Were Made By Aliens!</a:t>
            </a:r>
          </a:p>
        </p:txBody>
      </p:sp>
      <p:sp>
        <p:nvSpPr>
          <p:cNvPr id="5" name="Text Placeholder 7"/>
          <p:cNvSpPr txBox="1">
            <a:spLocks/>
          </p:cNvSpPr>
          <p:nvPr/>
        </p:nvSpPr>
        <p:spPr>
          <a:xfrm>
            <a:off x="263912" y="152400"/>
            <a:ext cx="8686800" cy="838200"/>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en-US" sz="6000" b="1" dirty="0" smtClean="0">
                <a:solidFill>
                  <a:srgbClr val="FF0000"/>
                </a:solidFill>
                <a:effectLst>
                  <a:glow rad="101600">
                    <a:schemeClr val="tx1">
                      <a:alpha val="60000"/>
                    </a:schemeClr>
                  </a:glow>
                </a:effectLst>
              </a:rPr>
              <a:t>Reaction of Evolutionists</a:t>
            </a:r>
            <a:endParaRPr lang="en-US" sz="6000" b="1" dirty="0">
              <a:solidFill>
                <a:srgbClr val="FF0000"/>
              </a:solidFill>
              <a:effectLst>
                <a:glow rad="101600">
                  <a:schemeClr val="tx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52600" y="609600"/>
            <a:ext cx="6934200" cy="5410200"/>
          </a:xfrm>
        </p:spPr>
        <p:txBody>
          <a:bodyPr/>
          <a:lstStyle/>
          <a:p>
            <a:pPr>
              <a:buNone/>
            </a:pPr>
            <a:r>
              <a:rPr lang="en-US" dirty="0" smtClean="0"/>
              <a:t>xxx</a:t>
            </a:r>
          </a:p>
        </p:txBody>
      </p:sp>
      <p:sp>
        <p:nvSpPr>
          <p:cNvPr id="5" name="TextBox 4"/>
          <p:cNvSpPr txBox="1"/>
          <p:nvPr/>
        </p:nvSpPr>
        <p:spPr>
          <a:xfrm>
            <a:off x="1905000" y="228600"/>
            <a:ext cx="6858000" cy="4708981"/>
          </a:xfrm>
          <a:prstGeom prst="rect">
            <a:avLst/>
          </a:prstGeom>
          <a:noFill/>
        </p:spPr>
        <p:txBody>
          <a:bodyPr wrap="square" rtlCol="0">
            <a:spAutoFit/>
          </a:bodyPr>
          <a:lstStyle/>
          <a:p>
            <a:pPr>
              <a:buNone/>
            </a:pPr>
            <a:r>
              <a:rPr lang="en-US" sz="6000" b="1" i="1" dirty="0">
                <a:solidFill>
                  <a:schemeClr val="bg1"/>
                </a:solidFill>
              </a:rPr>
              <a:t>“…While seeing they do not </a:t>
            </a:r>
            <a:r>
              <a:rPr lang="en-US" sz="6000" b="1" i="1" dirty="0">
                <a:solidFill>
                  <a:srgbClr val="FF0000"/>
                </a:solidFill>
                <a:effectLst>
                  <a:glow rad="101600">
                    <a:srgbClr val="FFFF00">
                      <a:alpha val="60000"/>
                    </a:srgbClr>
                  </a:glow>
                </a:effectLst>
              </a:rPr>
              <a:t>see</a:t>
            </a:r>
            <a:r>
              <a:rPr lang="en-US" sz="6000" b="1" i="1" dirty="0">
                <a:solidFill>
                  <a:schemeClr val="bg1"/>
                </a:solidFill>
              </a:rPr>
              <a:t>, and while hearing they do not </a:t>
            </a:r>
            <a:r>
              <a:rPr lang="en-US" sz="6000" b="1" i="1" dirty="0">
                <a:solidFill>
                  <a:srgbClr val="FF0000"/>
                </a:solidFill>
                <a:effectLst>
                  <a:glow rad="101600">
                    <a:srgbClr val="FFFF00">
                      <a:alpha val="60000"/>
                    </a:srgbClr>
                  </a:glow>
                </a:effectLst>
              </a:rPr>
              <a:t>hear</a:t>
            </a:r>
            <a:r>
              <a:rPr lang="en-US" sz="6000" b="1" i="1" dirty="0">
                <a:solidFill>
                  <a:schemeClr val="bg1"/>
                </a:solidFill>
              </a:rPr>
              <a:t>, nor do they </a:t>
            </a:r>
            <a:r>
              <a:rPr lang="en-US" sz="6000" b="1" i="1" dirty="0">
                <a:solidFill>
                  <a:srgbClr val="FF0000"/>
                </a:solidFill>
                <a:effectLst>
                  <a:glow rad="101600">
                    <a:srgbClr val="FFFF00">
                      <a:alpha val="60000"/>
                    </a:srgbClr>
                  </a:glow>
                </a:effectLst>
              </a:rPr>
              <a:t>understand</a:t>
            </a:r>
            <a:r>
              <a:rPr lang="en-US" sz="6000" b="1" i="1" dirty="0">
                <a:solidFill>
                  <a:schemeClr val="bg1"/>
                </a:solidFill>
              </a:rPr>
              <a:t>” </a:t>
            </a:r>
            <a:r>
              <a:rPr lang="en-US" sz="3600" dirty="0">
                <a:solidFill>
                  <a:schemeClr val="bg1"/>
                </a:solidFill>
              </a:rPr>
              <a:t>(Matt. 13:13)</a:t>
            </a:r>
          </a:p>
        </p:txBody>
      </p:sp>
    </p:spTree>
    <p:extLst>
      <p:ext uri="{BB962C8B-B14F-4D97-AF65-F5344CB8AC3E}">
        <p14:creationId xmlns:p14="http://schemas.microsoft.com/office/powerpoint/2010/main" val="2275960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05400"/>
            <a:ext cx="9144000" cy="1752600"/>
          </a:xfrm>
        </p:spPr>
        <p:txBody>
          <a:bodyPr>
            <a:normAutofit/>
          </a:bodyPr>
          <a:lstStyle/>
          <a:p>
            <a:endParaRPr lang="en-US" dirty="0" smtClean="0"/>
          </a:p>
          <a:p>
            <a:r>
              <a:rPr lang="en-US" sz="4800" b="1" dirty="0" smtClean="0">
                <a:solidFill>
                  <a:schemeClr val="bg1"/>
                </a:solidFill>
                <a:effectLst>
                  <a:glow rad="101600">
                    <a:srgbClr val="FFFF00">
                      <a:alpha val="60000"/>
                    </a:srgbClr>
                  </a:glow>
                </a:effectLst>
              </a:rPr>
              <a:t>Will you accept the evidence?</a:t>
            </a:r>
            <a:endParaRPr lang="en-US" sz="4800" b="1" dirty="0">
              <a:solidFill>
                <a:schemeClr val="bg1"/>
              </a:solidFill>
              <a:effectLst>
                <a:glow rad="101600">
                  <a:srgbClr val="FFFF00">
                    <a:alpha val="60000"/>
                  </a:srgbClr>
                </a:glow>
              </a:effectLst>
            </a:endParaRPr>
          </a:p>
        </p:txBody>
      </p:sp>
      <p:sp>
        <p:nvSpPr>
          <p:cNvPr id="2" name="Title 1"/>
          <p:cNvSpPr>
            <a:spLocks noGrp="1"/>
          </p:cNvSpPr>
          <p:nvPr>
            <p:ph type="ctrTitle"/>
          </p:nvPr>
        </p:nvSpPr>
        <p:spPr>
          <a:xfrm>
            <a:off x="228600" y="225425"/>
            <a:ext cx="8915400" cy="1679575"/>
          </a:xfrm>
        </p:spPr>
        <p:txBody>
          <a:bodyPr>
            <a:noAutofit/>
          </a:bodyPr>
          <a:lstStyle/>
          <a:p>
            <a:pPr algn="l"/>
            <a:r>
              <a:rPr lang="en-US" sz="7200" b="1" dirty="0" smtClean="0">
                <a:solidFill>
                  <a:srgbClr val="FF0000"/>
                </a:solidFill>
                <a:effectLst>
                  <a:glow rad="101600">
                    <a:schemeClr val="tx1">
                      <a:alpha val="60000"/>
                    </a:schemeClr>
                  </a:glow>
                </a:effectLst>
              </a:rPr>
              <a:t>Dinosaurs And Men </a:t>
            </a:r>
            <a:br>
              <a:rPr lang="en-US" sz="7200" b="1" dirty="0" smtClean="0">
                <a:solidFill>
                  <a:srgbClr val="FF0000"/>
                </a:solidFill>
                <a:effectLst>
                  <a:glow rad="101600">
                    <a:schemeClr val="tx1">
                      <a:alpha val="60000"/>
                    </a:schemeClr>
                  </a:glow>
                </a:effectLst>
              </a:rPr>
            </a:br>
            <a:r>
              <a:rPr lang="en-US" sz="7200" b="1" dirty="0" smtClean="0">
                <a:solidFill>
                  <a:srgbClr val="FF0000"/>
                </a:solidFill>
                <a:effectLst>
                  <a:glow rad="101600">
                    <a:schemeClr val="tx1">
                      <a:alpha val="60000"/>
                    </a:schemeClr>
                  </a:glow>
                </a:effectLst>
              </a:rPr>
              <a:t>Walked Together</a:t>
            </a:r>
            <a:endParaRPr lang="en-US" sz="7200" b="1" dirty="0">
              <a:solidFill>
                <a:srgbClr val="FF0000"/>
              </a:solidFill>
              <a:effectLst>
                <a:glow rad="101600">
                  <a:schemeClr val="tx1">
                    <a:alpha val="60000"/>
                  </a:schemeClr>
                </a:glow>
              </a:effectLst>
            </a:endParaRPr>
          </a:p>
        </p:txBody>
      </p:sp>
    </p:spTree>
    <p:extLst>
      <p:ext uri="{BB962C8B-B14F-4D97-AF65-F5344CB8AC3E}">
        <p14:creationId xmlns:p14="http://schemas.microsoft.com/office/powerpoint/2010/main" val="3798169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36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630362"/>
          </a:xfrm>
        </p:spPr>
        <p:txBody>
          <a:bodyPr>
            <a:noAutofit/>
          </a:bodyPr>
          <a:lstStyle/>
          <a:p>
            <a:pPr algn="r"/>
            <a:r>
              <a:rPr lang="en-US" sz="4800" b="1" dirty="0" smtClean="0">
                <a:solidFill>
                  <a:srgbClr val="FF0000"/>
                </a:solidFill>
                <a:effectLst>
                  <a:glow rad="101600">
                    <a:schemeClr val="tx1">
                      <a:alpha val="60000"/>
                    </a:schemeClr>
                  </a:glow>
                </a:effectLst>
              </a:rPr>
              <a:t>Did Dinosaurs and Men</a:t>
            </a:r>
            <a:br>
              <a:rPr lang="en-US" sz="4800" b="1" dirty="0" smtClean="0">
                <a:solidFill>
                  <a:srgbClr val="FF0000"/>
                </a:solidFill>
                <a:effectLst>
                  <a:glow rad="101600">
                    <a:schemeClr val="tx1">
                      <a:alpha val="60000"/>
                    </a:schemeClr>
                  </a:glow>
                </a:effectLst>
              </a:rPr>
            </a:br>
            <a:r>
              <a:rPr lang="en-US" sz="4800" b="1" dirty="0" smtClean="0">
                <a:solidFill>
                  <a:srgbClr val="FF0000"/>
                </a:solidFill>
                <a:effectLst>
                  <a:glow rad="101600">
                    <a:schemeClr val="tx1">
                      <a:alpha val="60000"/>
                    </a:schemeClr>
                  </a:glow>
                </a:effectLst>
              </a:rPr>
              <a:t>Walk Together?</a:t>
            </a:r>
            <a:endParaRPr lang="en-US" sz="4800" dirty="0">
              <a:solidFill>
                <a:srgbClr val="FF0000"/>
              </a:solidFill>
              <a:effectLst>
                <a:glow rad="101600">
                  <a:schemeClr val="tx1">
                    <a:alpha val="60000"/>
                  </a:schemeClr>
                </a:glow>
              </a:effectLst>
            </a:endParaRPr>
          </a:p>
        </p:txBody>
      </p:sp>
      <p:sp>
        <p:nvSpPr>
          <p:cNvPr id="3" name="Content Placeholder 2"/>
          <p:cNvSpPr>
            <a:spLocks noGrp="1"/>
          </p:cNvSpPr>
          <p:nvPr>
            <p:ph sz="quarter" idx="1"/>
          </p:nvPr>
        </p:nvSpPr>
        <p:spPr>
          <a:xfrm>
            <a:off x="1981200" y="1295400"/>
            <a:ext cx="7162800" cy="3352800"/>
          </a:xfrm>
        </p:spPr>
        <p:txBody>
          <a:bodyPr/>
          <a:lstStyle/>
          <a:p>
            <a:pPr marL="0" indent="0">
              <a:buNone/>
            </a:pPr>
            <a:endParaRPr lang="en-US" dirty="0" smtClean="0"/>
          </a:p>
          <a:p>
            <a:pPr marL="0" indent="0" algn="r">
              <a:buNone/>
            </a:pPr>
            <a:r>
              <a:rPr lang="en-US" sz="3600" b="1" dirty="0" smtClean="0"/>
              <a:t>If  evidence was found that dinosaurs and man lived at the same time, evolution </a:t>
            </a:r>
            <a:r>
              <a:rPr lang="en-US" sz="3600" b="1" dirty="0"/>
              <a:t>w</a:t>
            </a:r>
            <a:r>
              <a:rPr lang="en-US" sz="3600" b="1" dirty="0" smtClean="0"/>
              <a:t>ould be “falsified”-- </a:t>
            </a:r>
            <a:r>
              <a:rPr lang="en-US" sz="3600" b="1" dirty="0"/>
              <a:t>p</a:t>
            </a:r>
            <a:r>
              <a:rPr lang="en-US" sz="3600" b="1" dirty="0" smtClean="0"/>
              <a:t>roven false. What does the evidence tell us?</a:t>
            </a:r>
          </a:p>
        </p:txBody>
      </p:sp>
    </p:spTree>
    <p:extLst>
      <p:ext uri="{BB962C8B-B14F-4D97-AF65-F5344CB8AC3E}">
        <p14:creationId xmlns:p14="http://schemas.microsoft.com/office/powerpoint/2010/main" val="29846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5105400"/>
          </a:xfrm>
        </p:spPr>
        <p:txBody>
          <a:bodyPr>
            <a:normAutofit/>
          </a:bodyPr>
          <a:lstStyle/>
          <a:p>
            <a:pPr marL="0" indent="0">
              <a:buNone/>
            </a:pPr>
            <a:r>
              <a:rPr lang="en-US" sz="4400" b="1" dirty="0" smtClean="0"/>
              <a:t>Evidence </a:t>
            </a:r>
            <a:r>
              <a:rPr lang="en-US" sz="4400" b="1" u="sng" dirty="0" smtClean="0"/>
              <a:t>has</a:t>
            </a:r>
            <a:r>
              <a:rPr lang="en-US" sz="4400" b="1" dirty="0" smtClean="0"/>
              <a:t> been </a:t>
            </a:r>
            <a:r>
              <a:rPr lang="en-US" sz="4400" b="1" dirty="0"/>
              <a:t>f</a:t>
            </a:r>
            <a:r>
              <a:rPr lang="en-US" sz="4400" b="1" dirty="0" smtClean="0"/>
              <a:t>ound that dinosaurs and man </a:t>
            </a:r>
            <a:r>
              <a:rPr lang="en-US" sz="4400" b="1" dirty="0"/>
              <a:t>l</a:t>
            </a:r>
            <a:r>
              <a:rPr lang="en-US" sz="4400" b="1" dirty="0" smtClean="0"/>
              <a:t>ived </a:t>
            </a:r>
            <a:r>
              <a:rPr lang="en-US" sz="4400" b="1" dirty="0"/>
              <a:t>a</a:t>
            </a:r>
            <a:r>
              <a:rPr lang="en-US" sz="4400" b="1" dirty="0" smtClean="0"/>
              <a:t>t the </a:t>
            </a:r>
            <a:r>
              <a:rPr lang="en-US" sz="4400" b="1" dirty="0"/>
              <a:t>s</a:t>
            </a:r>
            <a:r>
              <a:rPr lang="en-US" sz="4400" b="1" dirty="0" smtClean="0"/>
              <a:t>ame </a:t>
            </a:r>
            <a:r>
              <a:rPr lang="en-US" sz="4400" b="1" dirty="0"/>
              <a:t>t</a:t>
            </a:r>
            <a:r>
              <a:rPr lang="en-US" sz="4400" b="1" dirty="0" smtClean="0"/>
              <a:t>ime!</a:t>
            </a:r>
            <a:endParaRPr lang="en-US" sz="4400" b="1" dirty="0"/>
          </a:p>
        </p:txBody>
      </p:sp>
    </p:spTree>
    <p:extLst>
      <p:ext uri="{BB962C8B-B14F-4D97-AF65-F5344CB8AC3E}">
        <p14:creationId xmlns:p14="http://schemas.microsoft.com/office/powerpoint/2010/main" val="372117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447800"/>
            <a:ext cx="4511040" cy="5410200"/>
          </a:xfrm>
        </p:spPr>
        <p:txBody>
          <a:bodyPr>
            <a:normAutofit fontScale="70000" lnSpcReduction="20000"/>
          </a:bodyPr>
          <a:lstStyle/>
          <a:p>
            <a:pPr marL="0" indent="0" algn="ctr">
              <a:buNone/>
            </a:pPr>
            <a:r>
              <a:rPr lang="en-US" sz="7700" b="1" dirty="0" smtClean="0">
                <a:solidFill>
                  <a:schemeClr val="bg1"/>
                </a:solidFill>
                <a:effectLst>
                  <a:glow rad="101600">
                    <a:srgbClr val="FF0000">
                      <a:alpha val="60000"/>
                    </a:srgbClr>
                  </a:glow>
                </a:effectLst>
              </a:rPr>
              <a:t>What God Created</a:t>
            </a:r>
          </a:p>
          <a:p>
            <a:pPr marL="0" indent="0" algn="ctr">
              <a:buNone/>
            </a:pPr>
            <a:endParaRPr lang="en-US" sz="3600" b="1" dirty="0" smtClean="0">
              <a:solidFill>
                <a:schemeClr val="bg1"/>
              </a:solidFill>
            </a:endParaRPr>
          </a:p>
          <a:p>
            <a:pPr marL="0" indent="0">
              <a:buNone/>
            </a:pPr>
            <a:r>
              <a:rPr lang="en-US" sz="4000" b="1" dirty="0" smtClean="0">
                <a:solidFill>
                  <a:srgbClr val="FFFF00"/>
                </a:solidFill>
                <a:effectLst>
                  <a:glow rad="101600">
                    <a:srgbClr val="FF0000">
                      <a:alpha val="60000"/>
                    </a:srgbClr>
                  </a:glow>
                </a:effectLst>
              </a:rPr>
              <a:t>Day 1 </a:t>
            </a:r>
          </a:p>
          <a:p>
            <a:pPr marL="0" indent="0" defTabSz="512763">
              <a:buNone/>
            </a:pPr>
            <a:r>
              <a:rPr lang="en-US" sz="4000" b="1" dirty="0">
                <a:solidFill>
                  <a:schemeClr val="bg1"/>
                </a:solidFill>
              </a:rPr>
              <a:t>	</a:t>
            </a:r>
            <a:r>
              <a:rPr lang="en-US" sz="4000" b="1" dirty="0" smtClean="0">
                <a:solidFill>
                  <a:schemeClr val="bg1"/>
                </a:solidFill>
              </a:rPr>
              <a:t>Day &amp; Night</a:t>
            </a:r>
          </a:p>
          <a:p>
            <a:pPr marL="0" indent="0" defTabSz="512763">
              <a:buNone/>
            </a:pPr>
            <a:r>
              <a:rPr lang="en-US" sz="4000" b="1" dirty="0" smtClean="0">
                <a:solidFill>
                  <a:srgbClr val="FFFF00"/>
                </a:solidFill>
                <a:effectLst>
                  <a:glow rad="101600">
                    <a:srgbClr val="FF0000">
                      <a:alpha val="60000"/>
                    </a:srgbClr>
                  </a:glow>
                </a:effectLst>
              </a:rPr>
              <a:t>Day 2 </a:t>
            </a:r>
          </a:p>
          <a:p>
            <a:pPr marL="0" indent="0" defTabSz="512763">
              <a:buNone/>
            </a:pPr>
            <a:r>
              <a:rPr lang="en-US" sz="4000" b="1" dirty="0">
                <a:solidFill>
                  <a:schemeClr val="bg1"/>
                </a:solidFill>
              </a:rPr>
              <a:t>	</a:t>
            </a:r>
            <a:r>
              <a:rPr lang="en-US" sz="4000" b="1" dirty="0" smtClean="0">
                <a:solidFill>
                  <a:schemeClr val="bg1"/>
                </a:solidFill>
              </a:rPr>
              <a:t>Sea &amp; Sky</a:t>
            </a:r>
          </a:p>
          <a:p>
            <a:pPr marL="0" indent="0" defTabSz="512763">
              <a:buNone/>
            </a:pPr>
            <a:r>
              <a:rPr lang="en-US" sz="4000" b="1" dirty="0" smtClean="0">
                <a:solidFill>
                  <a:srgbClr val="FFFF00"/>
                </a:solidFill>
                <a:effectLst>
                  <a:glow rad="101600">
                    <a:srgbClr val="FF0000">
                      <a:alpha val="60000"/>
                    </a:srgbClr>
                  </a:glow>
                </a:effectLst>
              </a:rPr>
              <a:t>Day 3</a:t>
            </a:r>
          </a:p>
          <a:p>
            <a:pPr marL="0" indent="0" defTabSz="512763">
              <a:buNone/>
            </a:pPr>
            <a:r>
              <a:rPr lang="en-US" sz="4000" b="1" dirty="0">
                <a:solidFill>
                  <a:schemeClr val="bg1"/>
                </a:solidFill>
              </a:rPr>
              <a:t>	</a:t>
            </a:r>
            <a:r>
              <a:rPr lang="en-US" sz="4000" b="1" dirty="0" smtClean="0">
                <a:solidFill>
                  <a:schemeClr val="bg1"/>
                </a:solidFill>
              </a:rPr>
              <a:t>Land &amp; Vegetation</a:t>
            </a:r>
            <a:endParaRPr lang="en-US" sz="4000" b="1" dirty="0">
              <a:solidFill>
                <a:schemeClr val="bg1"/>
              </a:solidFill>
            </a:endParaRPr>
          </a:p>
        </p:txBody>
      </p:sp>
      <p:sp>
        <p:nvSpPr>
          <p:cNvPr id="4" name="Content Placeholder 3"/>
          <p:cNvSpPr>
            <a:spLocks noGrp="1"/>
          </p:cNvSpPr>
          <p:nvPr>
            <p:ph sz="quarter" idx="2"/>
          </p:nvPr>
        </p:nvSpPr>
        <p:spPr>
          <a:xfrm>
            <a:off x="4648200" y="1447800"/>
            <a:ext cx="4648200" cy="4572000"/>
          </a:xfrm>
        </p:spPr>
        <p:txBody>
          <a:bodyPr>
            <a:normAutofit fontScale="70000" lnSpcReduction="20000"/>
          </a:bodyPr>
          <a:lstStyle/>
          <a:p>
            <a:pPr marL="0" indent="0" algn="ctr">
              <a:buNone/>
            </a:pPr>
            <a:r>
              <a:rPr lang="en-US" sz="7000" b="1" dirty="0">
                <a:solidFill>
                  <a:schemeClr val="bg1"/>
                </a:solidFill>
                <a:effectLst>
                  <a:glow rad="101600">
                    <a:srgbClr val="FF0000">
                      <a:alpha val="60000"/>
                    </a:srgbClr>
                  </a:glow>
                </a:effectLst>
              </a:rPr>
              <a:t>What </a:t>
            </a:r>
            <a:r>
              <a:rPr lang="en-US" sz="7000" b="1" dirty="0" smtClean="0">
                <a:solidFill>
                  <a:schemeClr val="bg1"/>
                </a:solidFill>
                <a:effectLst>
                  <a:glow rad="101600">
                    <a:srgbClr val="FF0000">
                      <a:alpha val="60000"/>
                    </a:srgbClr>
                  </a:glow>
                </a:effectLst>
              </a:rPr>
              <a:t>He Created To Dwell There</a:t>
            </a:r>
            <a:endParaRPr lang="en-US" sz="7000" b="1" dirty="0">
              <a:solidFill>
                <a:schemeClr val="bg1"/>
              </a:solidFill>
              <a:effectLst>
                <a:glow rad="101600">
                  <a:srgbClr val="FF0000">
                    <a:alpha val="60000"/>
                  </a:srgbClr>
                </a:glow>
              </a:effectLst>
            </a:endParaRPr>
          </a:p>
          <a:p>
            <a:pPr marL="0" indent="0">
              <a:buNone/>
            </a:pPr>
            <a:r>
              <a:rPr lang="en-US" sz="4000" b="1" dirty="0">
                <a:solidFill>
                  <a:srgbClr val="FFFF00"/>
                </a:solidFill>
                <a:effectLst>
                  <a:glow rad="101600">
                    <a:srgbClr val="FF0000">
                      <a:alpha val="60000"/>
                    </a:srgbClr>
                  </a:glow>
                </a:effectLst>
              </a:rPr>
              <a:t>Day </a:t>
            </a:r>
            <a:r>
              <a:rPr lang="en-US" sz="4000" b="1" dirty="0" smtClean="0">
                <a:solidFill>
                  <a:srgbClr val="FFFF00"/>
                </a:solidFill>
                <a:effectLst>
                  <a:glow rad="101600">
                    <a:srgbClr val="FF0000">
                      <a:alpha val="60000"/>
                    </a:srgbClr>
                  </a:glow>
                </a:effectLst>
              </a:rPr>
              <a:t>4</a:t>
            </a:r>
          </a:p>
          <a:p>
            <a:pPr marL="0" indent="0" defTabSz="623888">
              <a:buNone/>
            </a:pPr>
            <a:r>
              <a:rPr lang="en-US" sz="4000" b="1" dirty="0">
                <a:solidFill>
                  <a:schemeClr val="bg1"/>
                </a:solidFill>
              </a:rPr>
              <a:t>	</a:t>
            </a:r>
            <a:r>
              <a:rPr lang="en-US" sz="4000" b="1" dirty="0" smtClean="0">
                <a:solidFill>
                  <a:schemeClr val="bg1"/>
                </a:solidFill>
              </a:rPr>
              <a:t>Sun, Moon &amp; Stars</a:t>
            </a:r>
            <a:endParaRPr lang="en-US" sz="4000" b="1" dirty="0">
              <a:solidFill>
                <a:schemeClr val="bg1"/>
              </a:solidFill>
            </a:endParaRPr>
          </a:p>
          <a:p>
            <a:pPr marL="0" indent="0" defTabSz="623888">
              <a:buNone/>
            </a:pPr>
            <a:r>
              <a:rPr lang="en-US" sz="4000" b="1" dirty="0">
                <a:solidFill>
                  <a:srgbClr val="FFFF00"/>
                </a:solidFill>
                <a:effectLst>
                  <a:glow rad="101600">
                    <a:srgbClr val="FF0000">
                      <a:alpha val="60000"/>
                    </a:srgbClr>
                  </a:glow>
                </a:effectLst>
              </a:rPr>
              <a:t>Day </a:t>
            </a:r>
            <a:r>
              <a:rPr lang="en-US" sz="4000" b="1" dirty="0" smtClean="0">
                <a:solidFill>
                  <a:srgbClr val="FFFF00"/>
                </a:solidFill>
                <a:effectLst>
                  <a:glow rad="101600">
                    <a:srgbClr val="FF0000">
                      <a:alpha val="60000"/>
                    </a:srgbClr>
                  </a:glow>
                </a:effectLst>
              </a:rPr>
              <a:t>5</a:t>
            </a:r>
          </a:p>
          <a:p>
            <a:pPr marL="0" indent="0" defTabSz="623888">
              <a:buNone/>
            </a:pPr>
            <a:r>
              <a:rPr lang="en-US" sz="4000" b="1" dirty="0">
                <a:solidFill>
                  <a:schemeClr val="bg1"/>
                </a:solidFill>
              </a:rPr>
              <a:t>	</a:t>
            </a:r>
            <a:r>
              <a:rPr lang="en-US" sz="4000" b="1" dirty="0" smtClean="0">
                <a:solidFill>
                  <a:schemeClr val="bg1"/>
                </a:solidFill>
              </a:rPr>
              <a:t> Fish &amp; Birds</a:t>
            </a:r>
            <a:endParaRPr lang="en-US" sz="4000" b="1" dirty="0">
              <a:solidFill>
                <a:schemeClr val="bg1"/>
              </a:solidFill>
            </a:endParaRPr>
          </a:p>
          <a:p>
            <a:pPr marL="0" indent="0" defTabSz="623888">
              <a:buNone/>
            </a:pPr>
            <a:r>
              <a:rPr lang="en-US" sz="4000" b="1" dirty="0">
                <a:solidFill>
                  <a:srgbClr val="FFFF00"/>
                </a:solidFill>
                <a:effectLst>
                  <a:glow rad="101600">
                    <a:srgbClr val="FF0000">
                      <a:alpha val="60000"/>
                    </a:srgbClr>
                  </a:glow>
                </a:effectLst>
              </a:rPr>
              <a:t>Day </a:t>
            </a:r>
            <a:r>
              <a:rPr lang="en-US" sz="4000" b="1" dirty="0" smtClean="0">
                <a:solidFill>
                  <a:srgbClr val="FFFF00"/>
                </a:solidFill>
                <a:effectLst>
                  <a:glow rad="101600">
                    <a:srgbClr val="FF0000">
                      <a:alpha val="60000"/>
                    </a:srgbClr>
                  </a:glow>
                </a:effectLst>
              </a:rPr>
              <a:t>6</a:t>
            </a:r>
          </a:p>
          <a:p>
            <a:pPr marL="0" indent="0" defTabSz="623888">
              <a:buNone/>
            </a:pPr>
            <a:r>
              <a:rPr lang="en-US" sz="4000" b="1" dirty="0">
                <a:solidFill>
                  <a:schemeClr val="bg1"/>
                </a:solidFill>
              </a:rPr>
              <a:t>	</a:t>
            </a:r>
            <a:r>
              <a:rPr lang="en-US" sz="4000" b="1" dirty="0" smtClean="0">
                <a:solidFill>
                  <a:schemeClr val="bg1"/>
                </a:solidFill>
              </a:rPr>
              <a:t> Animals &amp; Man</a:t>
            </a:r>
            <a:endParaRPr lang="en-US" dirty="0"/>
          </a:p>
        </p:txBody>
      </p:sp>
      <p:sp>
        <p:nvSpPr>
          <p:cNvPr id="5" name="Rectangle 4"/>
          <p:cNvSpPr/>
          <p:nvPr/>
        </p:nvSpPr>
        <p:spPr>
          <a:xfrm>
            <a:off x="152400" y="45715"/>
            <a:ext cx="8991600" cy="861774"/>
          </a:xfrm>
          <a:prstGeom prst="rect">
            <a:avLst/>
          </a:prstGeom>
          <a:noFill/>
        </p:spPr>
        <p:txBody>
          <a:bodyPr wrap="square" lIns="91440" tIns="45720" rIns="91440" bIns="45720">
            <a:spAutoFit/>
          </a:bodyPr>
          <a:lstStyle/>
          <a:p>
            <a:pPr algn="ctr"/>
            <a:r>
              <a:rPr lang="en-US" sz="5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Genesis 1: The Order of Creation</a:t>
            </a:r>
            <a:endParaRPr lang="en-US" sz="5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24458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up)">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up)">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up)">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wipe(up)">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wipe(up)">
                                      <p:cBhvr>
                                        <p:cTn id="62" dur="5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wipe(up)">
                                      <p:cBhvr>
                                        <p:cTn id="67" dur="500"/>
                                        <p:tgtEl>
                                          <p:spTgt spid="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wipe(up)">
                                      <p:cBhvr>
                                        <p:cTn id="7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5257800"/>
            <a:ext cx="9144000" cy="1524000"/>
          </a:xfrm>
        </p:spPr>
        <p:txBody>
          <a:bodyPr>
            <a:normAutofit fontScale="92500" lnSpcReduction="10000"/>
          </a:bodyPr>
          <a:lstStyle/>
          <a:p>
            <a:endParaRPr lang="en-US" dirty="0" smtClean="0"/>
          </a:p>
          <a:p>
            <a:pPr marL="0" indent="0">
              <a:buNone/>
            </a:pPr>
            <a:r>
              <a:rPr lang="en-US" sz="3600" b="1" dirty="0" smtClean="0">
                <a:solidFill>
                  <a:srgbClr val="FFFF00"/>
                </a:solidFill>
                <a:effectLst>
                  <a:glow rad="101600">
                    <a:srgbClr val="FF0000">
                      <a:alpha val="60000"/>
                    </a:srgbClr>
                  </a:glow>
                </a:effectLst>
              </a:rPr>
              <a:t>The Bible Presents Men And Dinosaurs Living At The Same Time   </a:t>
            </a:r>
            <a:r>
              <a:rPr lang="en-US" sz="3600" b="1" dirty="0" smtClean="0">
                <a:solidFill>
                  <a:srgbClr val="FFFF00"/>
                </a:solidFill>
              </a:rPr>
              <a:t>(Genesis 2:19-20)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447800"/>
            <a:ext cx="8077200" cy="4572000"/>
          </a:xfrm>
        </p:spPr>
        <p:txBody>
          <a:bodyPr/>
          <a:lstStyle/>
          <a:p>
            <a:pPr>
              <a:buNone/>
            </a:pPr>
            <a:r>
              <a:rPr lang="en-US" dirty="0" smtClean="0"/>
              <a:t>xxx</a:t>
            </a:r>
          </a:p>
        </p:txBody>
      </p:sp>
      <p:sp>
        <p:nvSpPr>
          <p:cNvPr id="5" name="TextBox 4"/>
          <p:cNvSpPr txBox="1"/>
          <p:nvPr/>
        </p:nvSpPr>
        <p:spPr>
          <a:xfrm>
            <a:off x="1752600" y="533400"/>
            <a:ext cx="6858000" cy="5016758"/>
          </a:xfrm>
          <a:prstGeom prst="rect">
            <a:avLst/>
          </a:prstGeom>
          <a:noFill/>
        </p:spPr>
        <p:txBody>
          <a:bodyPr wrap="square" rtlCol="0">
            <a:spAutoFit/>
          </a:bodyPr>
          <a:lstStyle/>
          <a:p>
            <a:r>
              <a:rPr lang="en-US" sz="3600" b="1" i="1" dirty="0" smtClean="0">
                <a:solidFill>
                  <a:schemeClr val="bg1"/>
                </a:solidFill>
              </a:rPr>
              <a:t>“Now out of the ground the Lord God had formed </a:t>
            </a:r>
            <a:r>
              <a:rPr lang="en-US" sz="3600" b="1" i="1" dirty="0" smtClean="0">
                <a:solidFill>
                  <a:srgbClr val="FFFF00"/>
                </a:solidFill>
                <a:effectLst>
                  <a:glow rad="101600">
                    <a:srgbClr val="FF0000">
                      <a:alpha val="60000"/>
                    </a:srgbClr>
                  </a:glow>
                </a:effectLst>
              </a:rPr>
              <a:t>every</a:t>
            </a:r>
            <a:r>
              <a:rPr lang="en-US" sz="3600" b="1" i="1" dirty="0" smtClean="0">
                <a:solidFill>
                  <a:srgbClr val="FFFF00"/>
                </a:solidFill>
              </a:rPr>
              <a:t> </a:t>
            </a:r>
            <a:r>
              <a:rPr lang="en-US" sz="3600" b="1" i="1" dirty="0" smtClean="0">
                <a:solidFill>
                  <a:schemeClr val="bg1"/>
                </a:solidFill>
              </a:rPr>
              <a:t>beast of the field and every bird of the heavens and brought them to the man to see what he would call them….The man gave names to all livestock and to the birds of the heavens and to </a:t>
            </a:r>
            <a:r>
              <a:rPr lang="en-US" sz="3600" b="1" i="1" dirty="0" smtClean="0">
                <a:solidFill>
                  <a:srgbClr val="FFFF00"/>
                </a:solidFill>
                <a:effectLst>
                  <a:glow rad="101600">
                    <a:srgbClr val="FF0000">
                      <a:alpha val="60000"/>
                    </a:srgbClr>
                  </a:glow>
                </a:effectLst>
              </a:rPr>
              <a:t>every </a:t>
            </a:r>
            <a:r>
              <a:rPr lang="en-US" sz="3600" b="1" i="1" dirty="0" smtClean="0">
                <a:solidFill>
                  <a:schemeClr val="bg1"/>
                </a:solidFill>
              </a:rPr>
              <a:t>beast of the field…”</a:t>
            </a:r>
          </a:p>
          <a:p>
            <a:pPr algn="r"/>
            <a:r>
              <a:rPr lang="en-US" sz="3200" b="1" dirty="0" smtClean="0">
                <a:solidFill>
                  <a:schemeClr val="bg1"/>
                </a:solidFill>
              </a:rPr>
              <a:t>Genesis 2:19-20</a:t>
            </a:r>
            <a:endParaRPr lang="en-US" sz="3200" b="1" dirty="0">
              <a:solidFill>
                <a:schemeClr val="bg1"/>
              </a:solidFill>
            </a:endParaRPr>
          </a:p>
        </p:txBody>
      </p:sp>
    </p:spTree>
    <p:extLst>
      <p:ext uri="{BB962C8B-B14F-4D97-AF65-F5344CB8AC3E}">
        <p14:creationId xmlns:p14="http://schemas.microsoft.com/office/powerpoint/2010/main" val="126312135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5562600"/>
            <a:ext cx="9144000" cy="1295400"/>
          </a:xfrm>
          <a:solidFill>
            <a:srgbClr val="006600"/>
          </a:solidFill>
        </p:spPr>
        <p:txBody>
          <a:bodyPr/>
          <a:lstStyle/>
          <a:p>
            <a:pPr marL="0" indent="0">
              <a:buNone/>
            </a:pPr>
            <a:r>
              <a:rPr lang="en-US" sz="3600" b="1" dirty="0" smtClean="0">
                <a:solidFill>
                  <a:srgbClr val="FFFF00"/>
                </a:solidFill>
              </a:rPr>
              <a:t>These Awesome Creatures Appear To Be Specifically Described In The Book Of Job</a:t>
            </a:r>
          </a:p>
          <a:p>
            <a:pPr>
              <a:buNone/>
            </a:pPr>
            <a:endParaRPr lang="en-US" dirty="0" smtClean="0"/>
          </a:p>
        </p:txBody>
      </p:sp>
    </p:spTree>
    <p:extLst>
      <p:ext uri="{BB962C8B-B14F-4D97-AF65-F5344CB8AC3E}">
        <p14:creationId xmlns:p14="http://schemas.microsoft.com/office/powerpoint/2010/main" val="11860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1916</TotalTime>
  <Words>993</Words>
  <Application>Microsoft Office PowerPoint</Application>
  <PresentationFormat>On-screen Show (4:3)</PresentationFormat>
  <Paragraphs>146</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Equity</vt:lpstr>
      <vt:lpstr>PowerPoint Presentation</vt:lpstr>
      <vt:lpstr>Dinosaurs And Men  Walked Together</vt:lpstr>
      <vt:lpstr>PowerPoint Presentation</vt:lpstr>
      <vt:lpstr>Did Dinosaurs and Men Walk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Look At The Facts</vt:lpstr>
      <vt:lpstr>Which one looks like a behemoth to you?</vt:lpstr>
      <vt:lpstr>PowerPoint Presentation</vt:lpstr>
      <vt:lpstr>Let’s Look At The Facts</vt:lpstr>
      <vt:lpstr>Which one looks like a leviathan to you?</vt:lpstr>
      <vt:lpstr>What Happened To Them?</vt:lpstr>
      <vt:lpstr>What Happened To Them?</vt:lpstr>
      <vt:lpstr>What Happened To Them?</vt:lpstr>
      <vt:lpstr>Statements by Evolutionists</vt:lpstr>
      <vt:lpstr>Statements by Evolutionists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Dinosaurs And Men  Walked Together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Dinosaurs and Men Walked Together</dc:title>
  <dc:creator>BobBuchanon</dc:creator>
  <dc:description>02-23-14 - Tamarijn.Oranjestad, Aruba_x000d_
03-09-14 Ezibeleni, South Africa_x000d_
03-17-14 - Krugersdorp.J'burg, South Africa_x000d_
05-09-14 Kapitbahayan.Manila, Philippine_x000d_
08-31-14 Vegas Drive.Las Vegas, NV_x000d_
09-29-14 Northside.Hillsboro, OH</dc:description>
  <cp:lastModifiedBy>BobBuchanon</cp:lastModifiedBy>
  <cp:revision>73</cp:revision>
  <dcterms:created xsi:type="dcterms:W3CDTF">2013-12-19T08:32:04Z</dcterms:created>
  <dcterms:modified xsi:type="dcterms:W3CDTF">2014-09-29T19:38:41Z</dcterms:modified>
  <cp:category>Original idea from Jeremy Jones</cp:category>
</cp:coreProperties>
</file>