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4" r:id="rId6"/>
    <p:sldId id="259" r:id="rId7"/>
    <p:sldId id="260" r:id="rId8"/>
    <p:sldId id="262" r:id="rId9"/>
    <p:sldId id="261" r:id="rId10"/>
    <p:sldId id="265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5" autoAdjust="0"/>
    <p:restoredTop sz="91502" autoAdjust="0"/>
  </p:normalViewPr>
  <p:slideViewPr>
    <p:cSldViewPr snapToGrid="0" snapToObjects="1">
      <p:cViewPr varScale="1">
        <p:scale>
          <a:sx n="89" d="100"/>
          <a:sy n="89" d="100"/>
        </p:scale>
        <p:origin x="-156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3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538F-67EA-B541-A6B5-8576A6E9354C}" type="datetimeFigureOut">
              <a:rPr lang="en-US" smtClean="0"/>
              <a:t>8/30/14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FF24-F7CC-C544-9C96-F8DA9DFF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200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538F-67EA-B541-A6B5-8576A6E9354C}" type="datetimeFigureOut">
              <a:rPr lang="en-US" smtClean="0"/>
              <a:t>8/30/14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FF24-F7CC-C544-9C96-F8DA9DFF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4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538F-67EA-B541-A6B5-8576A6E9354C}" type="datetimeFigureOut">
              <a:rPr lang="en-US" smtClean="0"/>
              <a:t>8/30/14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FF24-F7CC-C544-9C96-F8DA9DFF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9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538F-67EA-B541-A6B5-8576A6E9354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8/30/14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FF24-F7CC-C544-9C96-F8DA9DFF13C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7910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538F-67EA-B541-A6B5-8576A6E9354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8/30/14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FF24-F7CC-C544-9C96-F8DA9DFF13C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0635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538F-67EA-B541-A6B5-8576A6E9354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8/30/14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FF24-F7CC-C544-9C96-F8DA9DFF13C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3784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538F-67EA-B541-A6B5-8576A6E9354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8/30/14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FF24-F7CC-C544-9C96-F8DA9DFF13C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6615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538F-67EA-B541-A6B5-8576A6E9354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8/30/14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FF24-F7CC-C544-9C96-F8DA9DFF13C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22890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538F-67EA-B541-A6B5-8576A6E9354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8/30/14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FF24-F7CC-C544-9C96-F8DA9DFF13C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06569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538F-67EA-B541-A6B5-8576A6E9354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8/30/14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FF24-F7CC-C544-9C96-F8DA9DFF13C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7074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538F-67EA-B541-A6B5-8576A6E9354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8/30/14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FF24-F7CC-C544-9C96-F8DA9DFF13C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6959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538F-67EA-B541-A6B5-8576A6E9354C}" type="datetimeFigureOut">
              <a:rPr lang="en-US" smtClean="0"/>
              <a:t>8/30/14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FF24-F7CC-C544-9C96-F8DA9DFF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9880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538F-67EA-B541-A6B5-8576A6E9354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8/30/14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FF24-F7CC-C544-9C96-F8DA9DFF13C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72641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538F-67EA-B541-A6B5-8576A6E9354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8/30/14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FF24-F7CC-C544-9C96-F8DA9DFF13C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3907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538F-67EA-B541-A6B5-8576A6E9354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8/30/14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FF24-F7CC-C544-9C96-F8DA9DFF13C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5247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538F-67EA-B541-A6B5-8576A6E9354C}" type="datetimeFigureOut">
              <a:rPr lang="en-US" smtClean="0"/>
              <a:t>8/30/14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FF24-F7CC-C544-9C96-F8DA9DFF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39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538F-67EA-B541-A6B5-8576A6E9354C}" type="datetimeFigureOut">
              <a:rPr lang="en-US" smtClean="0"/>
              <a:t>8/30/14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FF24-F7CC-C544-9C96-F8DA9DFF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81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538F-67EA-B541-A6B5-8576A6E9354C}" type="datetimeFigureOut">
              <a:rPr lang="en-US" smtClean="0"/>
              <a:t>8/30/14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FF24-F7CC-C544-9C96-F8DA9DFF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56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538F-67EA-B541-A6B5-8576A6E9354C}" type="datetimeFigureOut">
              <a:rPr lang="en-US" smtClean="0"/>
              <a:t>8/30/14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FF24-F7CC-C544-9C96-F8DA9DFF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81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538F-67EA-B541-A6B5-8576A6E9354C}" type="datetimeFigureOut">
              <a:rPr lang="en-US" smtClean="0"/>
              <a:t>8/30/14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FF24-F7CC-C544-9C96-F8DA9DFF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72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538F-67EA-B541-A6B5-8576A6E9354C}" type="datetimeFigureOut">
              <a:rPr lang="en-US" smtClean="0"/>
              <a:t>8/30/14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FF24-F7CC-C544-9C96-F8DA9DFF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6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D538F-67EA-B541-A6B5-8576A6E9354C}" type="datetimeFigureOut">
              <a:rPr lang="en-US" smtClean="0"/>
              <a:t>8/30/14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FF24-F7CC-C544-9C96-F8DA9DFF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0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D538F-67EA-B541-A6B5-8576A6E9354C}" type="datetimeFigureOut">
              <a:rPr lang="en-US" smtClean="0"/>
              <a:t>8/30/14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7FF24-F7CC-C544-9C96-F8DA9DFF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80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D538F-67EA-B541-A6B5-8576A6E9354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8/30/14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7FF24-F7CC-C544-9C96-F8DA9DFF13C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427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5446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7950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0935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Corbel"/>
                <a:cs typeface="Corbel"/>
              </a:rPr>
              <a:t>If I Love My Neighbor, I Will FIRST And Foremost Love The Brethren</a:t>
            </a:r>
            <a:endParaRPr lang="en-US" sz="4000" b="1" dirty="0">
              <a:solidFill>
                <a:schemeClr val="bg1"/>
              </a:solidFill>
              <a:effectLst>
                <a:glow rad="101600">
                  <a:schemeClr val="tx1">
                    <a:alpha val="75000"/>
                  </a:schemeClr>
                </a:glow>
              </a:effectLst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919" y="1600200"/>
            <a:ext cx="8229600" cy="4525963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lang="en-US" sz="2800" b="1" dirty="0" smtClean="0"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orbel"/>
              <a:cs typeface="Corbel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That 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is what we are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CALLED 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to do, 1 Peter 1.22; 1 Pet. 2.17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800" b="1" dirty="0" smtClean="0"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orbel"/>
              <a:cs typeface="Corbel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From 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the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BEGINNING, 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1 John 3.11-12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800" b="1" dirty="0" smtClean="0"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orbel"/>
              <a:cs typeface="Corbel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By 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this love, the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WORLD 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will know we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are His 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disciples, John 13.34-35 </a:t>
            </a:r>
          </a:p>
        </p:txBody>
      </p:sp>
    </p:spTree>
    <p:extLst>
      <p:ext uri="{BB962C8B-B14F-4D97-AF65-F5344CB8AC3E}">
        <p14:creationId xmlns:p14="http://schemas.microsoft.com/office/powerpoint/2010/main" val="1090050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Corbel"/>
                <a:cs typeface="Corbel"/>
              </a:rPr>
              <a:t>If I Love The Brethren, There Will Be UNITY</a:t>
            </a:r>
            <a:endParaRPr lang="en-US" sz="3200" b="1" dirty="0">
              <a:solidFill>
                <a:schemeClr val="bg1"/>
              </a:solidFill>
              <a:effectLst>
                <a:glow rad="101600">
                  <a:schemeClr val="tx1">
                    <a:alpha val="75000"/>
                  </a:schemeClr>
                </a:glow>
              </a:effectLst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919" y="1600200"/>
            <a:ext cx="8229600" cy="4525963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lang="en-US" sz="2800" b="1" dirty="0" smtClean="0"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orbel"/>
              <a:cs typeface="Corbel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Love 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causes us to be united and in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fellowship, 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1 John 1.3, 7; 2.9-11; 3.11-12, 14-17; 23; 4.7-12, 19-21; 5.1-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3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800" b="1" dirty="0"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orbel"/>
              <a:cs typeface="Corbel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Love causes us to be united of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ONE 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heart, soul &amp;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VOICE, 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Acts 4.32; Romans 15.5-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6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800" b="1" dirty="0"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orbel"/>
              <a:cs typeface="Corbel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Love causes us to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FULFILL 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Jesus’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PRAYER 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and Paul’s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PLEA, 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John 17.20-21; 1 Cor. 1.10; 1 John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3.18</a:t>
            </a:r>
            <a:endParaRPr lang="en-US" sz="2800" b="1" dirty="0"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84640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Corbel"/>
                <a:cs typeface="Corbel"/>
              </a:rPr>
              <a:t>If I Love The Brethren, I Will Not MISTREAT Them</a:t>
            </a:r>
            <a:endParaRPr lang="en-US" sz="2800" b="1" dirty="0">
              <a:solidFill>
                <a:srgbClr val="FFFFFF"/>
              </a:solidFill>
              <a:effectLst>
                <a:glow rad="101600">
                  <a:schemeClr val="tx1">
                    <a:alpha val="75000"/>
                  </a:schemeClr>
                </a:glow>
              </a:effectLst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301" y="1600200"/>
            <a:ext cx="8535399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Instead 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I’ll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count 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them more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SIGNIFICANT, 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Philippians 2.2-5; Rom.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12.10</a:t>
            </a:r>
            <a:endParaRPr lang="en-US" sz="2800" b="1" dirty="0"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1" dirty="0"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Instead 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I’ll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SUBMIT 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to them, Eph. 5.21; Heb. 13.17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Instead 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I’ll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SERVE 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them, Gal. 5.13; Matt. 25.34-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46; Matt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. 20.28; John 13.12-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16</a:t>
            </a:r>
            <a:endParaRPr lang="en-US" sz="2800" b="1" dirty="0"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Instead 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I’ll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SEEK 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for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peace, 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Matt. 5.9; Rom.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14.19</a:t>
            </a:r>
            <a:endParaRPr lang="en-US" sz="2800" b="1" dirty="0"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712903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b="1" dirty="0" smtClean="0"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Corbel"/>
                <a:cs typeface="Corbel"/>
              </a:rPr>
              <a:t>If I Love The Brethren, I Will Love The LOST</a:t>
            </a:r>
            <a:endParaRPr lang="en-US" sz="2800" b="1" dirty="0">
              <a:solidFill>
                <a:srgbClr val="FFFFFF"/>
              </a:solidFill>
              <a:effectLst>
                <a:glow rad="101600">
                  <a:schemeClr val="tx1">
                    <a:alpha val="75000"/>
                  </a:schemeClr>
                </a:glow>
              </a:effectLst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301" y="1600200"/>
            <a:ext cx="8535399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6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What </a:t>
            </a:r>
            <a:r>
              <a:rPr lang="en-US" sz="2600" b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do </a:t>
            </a:r>
            <a:r>
              <a:rPr lang="en-US" sz="26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DISCIPLES </a:t>
            </a:r>
            <a:r>
              <a:rPr lang="en-US" sz="2600" b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of Jesus do</a:t>
            </a:r>
            <a:r>
              <a:rPr lang="en-US" sz="26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?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US" sz="2200" b="1" dirty="0" smtClean="0"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orbel"/>
              <a:cs typeface="Corbel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2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They </a:t>
            </a:r>
            <a:r>
              <a:rPr lang="en-US" sz="2200" b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make </a:t>
            </a:r>
            <a:r>
              <a:rPr lang="en-US" sz="22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MORE </a:t>
            </a:r>
            <a:r>
              <a:rPr lang="en-US" sz="2200" b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disciples of </a:t>
            </a:r>
            <a:r>
              <a:rPr lang="en-US" sz="22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Jesus. Through LOVE, </a:t>
            </a:r>
            <a:r>
              <a:rPr lang="en-US" sz="2200" b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John 13.34-</a:t>
            </a:r>
            <a:r>
              <a:rPr lang="en-US" sz="22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35</a:t>
            </a:r>
            <a:endParaRPr lang="en-US" sz="2200" b="1" dirty="0"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orbel"/>
              <a:cs typeface="Corbel"/>
            </a:endParaRPr>
          </a:p>
          <a:p>
            <a:pPr marL="400050" lvl="1" indent="0">
              <a:spcBef>
                <a:spcPts val="0"/>
              </a:spcBef>
              <a:buNone/>
            </a:pPr>
            <a:endParaRPr lang="en-US" sz="2200" b="1" dirty="0" smtClean="0"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orbel"/>
              <a:cs typeface="Corbel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2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God </a:t>
            </a:r>
            <a:r>
              <a:rPr lang="en-US" sz="2200" b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(John 3.16), Jesus (Luke 19.10) &amp; the Apostles (cf. Rom. 10.1) </a:t>
            </a:r>
            <a:r>
              <a:rPr lang="en-US" sz="22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had a </a:t>
            </a:r>
            <a:r>
              <a:rPr lang="en-US" sz="2200" b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great </a:t>
            </a:r>
            <a:r>
              <a:rPr lang="en-US" sz="22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CONCERN </a:t>
            </a:r>
            <a:r>
              <a:rPr lang="en-US" sz="2200" b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for the </a:t>
            </a:r>
            <a:r>
              <a:rPr lang="en-US" sz="22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lost!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US" sz="2200" b="1" dirty="0"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orbel"/>
              <a:cs typeface="Corbel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2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A </a:t>
            </a:r>
            <a:r>
              <a:rPr lang="en-US" sz="2200" b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disciple of Jesus is one who </a:t>
            </a:r>
            <a:r>
              <a:rPr lang="en-US" sz="22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LOVES </a:t>
            </a:r>
            <a:r>
              <a:rPr lang="en-US" sz="2200" b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those who are </a:t>
            </a:r>
            <a:r>
              <a:rPr lang="en-US" sz="22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LOST </a:t>
            </a:r>
            <a:r>
              <a:rPr lang="en-US" sz="2200" b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in </a:t>
            </a:r>
            <a:r>
              <a:rPr lang="en-US" sz="2200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sin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US" sz="2400" b="1" dirty="0"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orbel"/>
              <a:cs typeface="Corbel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That’s why unity is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FIRST, </a:t>
            </a:r>
            <a:r>
              <a:rPr lang="en-US" b="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then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EVANGELISM.</a:t>
            </a:r>
            <a:endParaRPr lang="en-US" b="1" dirty="0"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731026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9615"/>
            <a:ext cx="8229600" cy="319415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rgbClr val="FFFFFF"/>
                </a:solidFill>
                <a:latin typeface="Corbel"/>
                <a:cs typeface="Corbel"/>
              </a:rPr>
              <a:t>“Behold, </a:t>
            </a:r>
            <a:r>
              <a:rPr lang="en-US" sz="4800" b="1" dirty="0" smtClean="0">
                <a:solidFill>
                  <a:srgbClr val="FFFFFF"/>
                </a:solidFill>
                <a:latin typeface="Corbel"/>
                <a:cs typeface="Corbel"/>
              </a:rPr>
              <a:t>how GOOD and PLEASANT </a:t>
            </a:r>
            <a:r>
              <a:rPr lang="en-US" sz="4800" b="1" dirty="0">
                <a:solidFill>
                  <a:srgbClr val="FFFFFF"/>
                </a:solidFill>
                <a:latin typeface="Corbel"/>
                <a:cs typeface="Corbel"/>
              </a:rPr>
              <a:t>it is when brothers </a:t>
            </a:r>
            <a:r>
              <a:rPr lang="en-US" sz="4800" b="1" dirty="0" smtClean="0">
                <a:solidFill>
                  <a:srgbClr val="FFFFFF"/>
                </a:solidFill>
                <a:latin typeface="Corbel"/>
                <a:cs typeface="Corbel"/>
              </a:rPr>
              <a:t>DWELL </a:t>
            </a:r>
            <a:r>
              <a:rPr lang="en-US" sz="4800" b="1" dirty="0">
                <a:solidFill>
                  <a:srgbClr val="FFFFFF"/>
                </a:solidFill>
                <a:latin typeface="Corbel"/>
                <a:cs typeface="Corbel"/>
              </a:rPr>
              <a:t>in unity!” Psalm 133.1</a:t>
            </a:r>
            <a:endParaRPr lang="en-US" sz="4800" b="1" dirty="0">
              <a:solidFill>
                <a:srgbClr val="FFFFFF"/>
              </a:solidFill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328462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9615"/>
            <a:ext cx="8229600" cy="3194155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4400" b="1" dirty="0" smtClean="0">
                <a:solidFill>
                  <a:schemeClr val="bg1"/>
                </a:solidFill>
                <a:latin typeface="Corbel"/>
                <a:cs typeface="Corbel"/>
              </a:rPr>
              <a:t>“Finally</a:t>
            </a:r>
            <a:r>
              <a:rPr lang="en-US" sz="4400" b="1" dirty="0">
                <a:solidFill>
                  <a:schemeClr val="bg1"/>
                </a:solidFill>
                <a:latin typeface="Corbel"/>
                <a:cs typeface="Corbel"/>
              </a:rPr>
              <a:t>, all </a:t>
            </a:r>
            <a:r>
              <a:rPr lang="en-US" sz="4400" b="1" dirty="0" smtClean="0">
                <a:solidFill>
                  <a:schemeClr val="bg1"/>
                </a:solidFill>
                <a:latin typeface="Corbel"/>
                <a:cs typeface="Corbel"/>
              </a:rPr>
              <a:t>of YOU, </a:t>
            </a:r>
            <a:r>
              <a:rPr lang="en-US" sz="4400" b="1" dirty="0">
                <a:solidFill>
                  <a:schemeClr val="bg1"/>
                </a:solidFill>
                <a:latin typeface="Corbel"/>
                <a:cs typeface="Corbel"/>
              </a:rPr>
              <a:t>have unity of mind, </a:t>
            </a:r>
            <a:r>
              <a:rPr lang="en-US" sz="4400" b="1" dirty="0" smtClean="0">
                <a:solidFill>
                  <a:schemeClr val="bg1"/>
                </a:solidFill>
                <a:latin typeface="Corbel"/>
                <a:cs typeface="Corbel"/>
              </a:rPr>
              <a:t>SYMPATHY, BROTHERLY </a:t>
            </a:r>
            <a:r>
              <a:rPr lang="en-US" sz="4400" b="1" dirty="0">
                <a:solidFill>
                  <a:schemeClr val="bg1"/>
                </a:solidFill>
                <a:latin typeface="Corbel"/>
                <a:cs typeface="Corbel"/>
              </a:rPr>
              <a:t>love, a tender heart, and a </a:t>
            </a:r>
            <a:r>
              <a:rPr lang="en-US" sz="4400" b="1" dirty="0" smtClean="0">
                <a:solidFill>
                  <a:schemeClr val="bg1"/>
                </a:solidFill>
                <a:latin typeface="Corbel"/>
                <a:cs typeface="Corbel"/>
              </a:rPr>
              <a:t>HUMBLE mind” 1 Peter 3.8</a:t>
            </a:r>
          </a:p>
        </p:txBody>
      </p:sp>
    </p:spTree>
    <p:extLst>
      <p:ext uri="{BB962C8B-B14F-4D97-AF65-F5344CB8AC3E}">
        <p14:creationId xmlns:p14="http://schemas.microsoft.com/office/powerpoint/2010/main" val="1978576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75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rbel"/>
                <a:cs typeface="Corbel"/>
              </a:rPr>
              <a:t>God’s Plan For Saving Man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75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rbel"/>
              <a:cs typeface="Corbel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3999" cy="4525963"/>
          </a:xfrm>
        </p:spPr>
        <p:txBody>
          <a:bodyPr>
            <a:no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rbel"/>
                <a:cs typeface="Corbel"/>
              </a:rPr>
              <a:t>Hear The Gospel, Rom. 10.17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rbel"/>
                <a:cs typeface="Corbel"/>
              </a:rPr>
              <a:t>Believe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rbel"/>
                <a:cs typeface="Corbel"/>
              </a:rPr>
              <a:t>That Jesus Is The Christ,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rbel"/>
                <a:cs typeface="Corbel"/>
              </a:rPr>
              <a:t>John 3.16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rbel"/>
              <a:cs typeface="Corbel"/>
            </a:endParaRP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rbel"/>
                <a:cs typeface="Corbel"/>
              </a:rPr>
              <a:t>Repent Of Sins, Acts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rbel"/>
                <a:cs typeface="Corbel"/>
              </a:rPr>
              <a:t>17.30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rbel"/>
              <a:cs typeface="Corbel"/>
            </a:endParaRP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rbel"/>
                <a:cs typeface="Corbel"/>
              </a:rPr>
              <a:t>Confess Faith In Christ, Rom. 10.9-10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rbel"/>
                <a:cs typeface="Corbel"/>
              </a:rPr>
              <a:t>Be Fully Immersed In Jesus’ Name,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rbel"/>
                <a:cs typeface="Corbel"/>
              </a:rPr>
              <a:t>Acts 22.16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rbel"/>
              <a:cs typeface="Corbel"/>
            </a:endParaRP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rbel"/>
                <a:cs typeface="Corbel"/>
              </a:rPr>
              <a:t>Be Faithful In All Things,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rbel"/>
                <a:cs typeface="Corbel"/>
              </a:rPr>
              <a:t>Rev.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rbel"/>
                <a:cs typeface="Corbel"/>
              </a:rPr>
              <a:t>2.10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rbel"/>
                <a:cs typeface="Corbel"/>
              </a:rPr>
              <a:t>Repent, Confess, Pray, 1 John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rbel"/>
                <a:cs typeface="Corbel"/>
              </a:rPr>
              <a:t>1.9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715803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</TotalTime>
  <Words>425</Words>
  <Application>Microsoft Macintosh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1_Office Theme</vt:lpstr>
      <vt:lpstr>PowerPoint Presentation</vt:lpstr>
      <vt:lpstr>PowerPoint Presentation</vt:lpstr>
      <vt:lpstr>If I Love My Neighbor, I Will FIRST And Foremost Love The Brethren</vt:lpstr>
      <vt:lpstr>If I Love The Brethren, There Will Be UNITY</vt:lpstr>
      <vt:lpstr>If I Love The Brethren, I Will Not MISTREAT Them</vt:lpstr>
      <vt:lpstr>If I Love The Brethren, I Will Love The LOST</vt:lpstr>
      <vt:lpstr>PowerPoint Presentation</vt:lpstr>
      <vt:lpstr>PowerPoint Presentation</vt:lpstr>
      <vt:lpstr>God’s Plan For Saving Man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14</cp:revision>
  <dcterms:created xsi:type="dcterms:W3CDTF">2014-08-29T19:24:21Z</dcterms:created>
  <dcterms:modified xsi:type="dcterms:W3CDTF">2014-08-31T12:53:20Z</dcterms:modified>
</cp:coreProperties>
</file>