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8" r:id="rId3"/>
    <p:sldId id="256" r:id="rId4"/>
    <p:sldId id="259" r:id="rId5"/>
    <p:sldId id="260" r:id="rId6"/>
    <p:sldId id="262" r:id="rId7"/>
    <p:sldId id="263" r:id="rId8"/>
    <p:sldId id="264" r:id="rId9"/>
    <p:sldId id="267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590" autoAdjust="0"/>
  </p:normalViewPr>
  <p:slideViewPr>
    <p:cSldViewPr snapToGrid="0" snapToObjects="1">
      <p:cViewPr varScale="1">
        <p:scale>
          <a:sx n="84" d="100"/>
          <a:sy n="84" d="100"/>
        </p:scale>
        <p:origin x="-17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6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8A-17BB-6043-B22F-2E35BC2150B9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8CAE-1983-2744-95ED-F20811A92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7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8A-17BB-6043-B22F-2E35BC2150B9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8CAE-1983-2744-95ED-F20811A92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40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8A-17BB-6043-B22F-2E35BC2150B9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8CAE-1983-2744-95ED-F20811A92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93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8A-17BB-6043-B22F-2E35BC2150B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8CAE-1983-2744-95ED-F20811A925D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8059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8A-17BB-6043-B22F-2E35BC2150B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8CAE-1983-2744-95ED-F20811A925D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9212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8A-17BB-6043-B22F-2E35BC2150B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8CAE-1983-2744-95ED-F20811A925D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7516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8A-17BB-6043-B22F-2E35BC2150B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8CAE-1983-2744-95ED-F20811A925D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5805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8A-17BB-6043-B22F-2E35BC2150B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8CAE-1983-2744-95ED-F20811A925D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6043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8A-17BB-6043-B22F-2E35BC2150B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8CAE-1983-2744-95ED-F20811A925D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09036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8A-17BB-6043-B22F-2E35BC2150B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8CAE-1983-2744-95ED-F20811A925D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4407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8A-17BB-6043-B22F-2E35BC2150B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8CAE-1983-2744-95ED-F20811A925D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061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8A-17BB-6043-B22F-2E35BC2150B9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8CAE-1983-2744-95ED-F20811A92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25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8A-17BB-6043-B22F-2E35BC2150B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8CAE-1983-2744-95ED-F20811A925D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3367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8A-17BB-6043-B22F-2E35BC2150B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8CAE-1983-2744-95ED-F20811A925D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81475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8A-17BB-6043-B22F-2E35BC2150B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8CAE-1983-2744-95ED-F20811A925D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554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8A-17BB-6043-B22F-2E35BC2150B9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8CAE-1983-2744-95ED-F20811A92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69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8A-17BB-6043-B22F-2E35BC2150B9}" type="datetimeFigureOut">
              <a:rPr lang="en-US" smtClean="0"/>
              <a:t>8/24/14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8CAE-1983-2744-95ED-F20811A92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1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8A-17BB-6043-B22F-2E35BC2150B9}" type="datetimeFigureOut">
              <a:rPr lang="en-US" smtClean="0"/>
              <a:t>8/24/14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8CAE-1983-2744-95ED-F20811A92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58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8A-17BB-6043-B22F-2E35BC2150B9}" type="datetimeFigureOut">
              <a:rPr lang="en-US" smtClean="0"/>
              <a:t>8/24/14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8CAE-1983-2744-95ED-F20811A92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02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8A-17BB-6043-B22F-2E35BC2150B9}" type="datetimeFigureOut">
              <a:rPr lang="en-US" smtClean="0"/>
              <a:t>8/24/14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8CAE-1983-2744-95ED-F20811A92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8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8A-17BB-6043-B22F-2E35BC2150B9}" type="datetimeFigureOut">
              <a:rPr lang="en-US" smtClean="0"/>
              <a:t>8/24/14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8CAE-1983-2744-95ED-F20811A92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41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A18A-17BB-6043-B22F-2E35BC2150B9}" type="datetimeFigureOut">
              <a:rPr lang="en-US" smtClean="0"/>
              <a:t>8/24/14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8CAE-1983-2744-95ED-F20811A92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7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7A18A-17BB-6043-B22F-2E35BC2150B9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A8CAE-1983-2744-95ED-F20811A92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0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7A18A-17BB-6043-B22F-2E35BC2150B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8/24/14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A8CAE-1983-2744-95ED-F20811A925D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0540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5001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113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lvl="0"/>
            <a:r>
              <a:rPr lang="en-US" sz="3300" b="1" dirty="0" smtClean="0">
                <a:latin typeface="Corbel"/>
                <a:cs typeface="Corbel"/>
              </a:rPr>
              <a:t>It Means We Must Forgive When One REPENTS</a:t>
            </a:r>
            <a:endParaRPr lang="en-US" sz="33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150" indent="0">
              <a:buNone/>
            </a:pPr>
            <a:r>
              <a:rPr lang="en-US" b="1" dirty="0" smtClean="0">
                <a:latin typeface="Corbel"/>
                <a:cs typeface="Corbel"/>
              </a:rPr>
              <a:t>Jesus </a:t>
            </a:r>
            <a:r>
              <a:rPr lang="en-US" b="1" dirty="0">
                <a:latin typeface="Corbel"/>
                <a:cs typeface="Corbel"/>
              </a:rPr>
              <a:t>teaches us how to </a:t>
            </a:r>
            <a:r>
              <a:rPr lang="en-US" b="1" dirty="0" smtClean="0">
                <a:latin typeface="Corbel"/>
                <a:cs typeface="Corbel"/>
              </a:rPr>
              <a:t>DEAL </a:t>
            </a:r>
            <a:r>
              <a:rPr lang="en-US" b="1" dirty="0">
                <a:latin typeface="Corbel"/>
                <a:cs typeface="Corbel"/>
              </a:rPr>
              <a:t>with a sinning brother, </a:t>
            </a:r>
            <a:r>
              <a:rPr lang="en-US" b="1" dirty="0" smtClean="0">
                <a:latin typeface="Corbel"/>
                <a:cs typeface="Corbel"/>
              </a:rPr>
              <a:t>Matt. </a:t>
            </a:r>
            <a:r>
              <a:rPr lang="en-US" b="1" dirty="0">
                <a:latin typeface="Corbel"/>
                <a:cs typeface="Corbel"/>
              </a:rPr>
              <a:t>18.15</a:t>
            </a:r>
            <a:r>
              <a:rPr lang="en-US" b="1" dirty="0" smtClean="0">
                <a:latin typeface="Corbel"/>
                <a:cs typeface="Corbel"/>
              </a:rPr>
              <a:t>-17</a:t>
            </a:r>
            <a:endParaRPr lang="en-US" b="1" dirty="0">
              <a:latin typeface="Corbel"/>
              <a:cs typeface="Corbel"/>
            </a:endParaRPr>
          </a:p>
          <a:p>
            <a:pPr marL="514350" lvl="1" indent="0">
              <a:buNone/>
            </a:pPr>
            <a:r>
              <a:rPr lang="en-US" b="1" dirty="0">
                <a:latin typeface="Corbel"/>
                <a:cs typeface="Corbel"/>
              </a:rPr>
              <a:t>Is it </a:t>
            </a:r>
            <a:r>
              <a:rPr lang="en-US" b="1" dirty="0" smtClean="0">
                <a:latin typeface="Corbel"/>
                <a:cs typeface="Corbel"/>
              </a:rPr>
              <a:t>490 </a:t>
            </a:r>
            <a:r>
              <a:rPr lang="en-US" b="1" dirty="0">
                <a:latin typeface="Corbel"/>
                <a:cs typeface="Corbel"/>
              </a:rPr>
              <a:t>times</a:t>
            </a:r>
            <a:r>
              <a:rPr lang="en-US" b="1" dirty="0" smtClean="0">
                <a:latin typeface="Corbel"/>
                <a:cs typeface="Corbel"/>
              </a:rPr>
              <a:t>? Matt</a:t>
            </a:r>
            <a:r>
              <a:rPr lang="en-US" b="1" dirty="0">
                <a:latin typeface="Corbel"/>
                <a:cs typeface="Corbel"/>
              </a:rPr>
              <a:t>. 18.21-22; Luke 17.3-</a:t>
            </a:r>
            <a:r>
              <a:rPr lang="en-US" b="1" dirty="0" smtClean="0">
                <a:latin typeface="Corbel"/>
                <a:cs typeface="Corbel"/>
              </a:rPr>
              <a:t>4</a:t>
            </a:r>
          </a:p>
          <a:p>
            <a:pPr marL="514350" lvl="1" indent="0">
              <a:buNone/>
            </a:pPr>
            <a:endParaRPr lang="en-US" b="1" dirty="0">
              <a:latin typeface="Corbel"/>
              <a:cs typeface="Corbel"/>
            </a:endParaRPr>
          </a:p>
          <a:p>
            <a:pPr marL="514350" lvl="1" indent="0">
              <a:buNone/>
            </a:pPr>
            <a:r>
              <a:rPr lang="en-US" b="1" dirty="0">
                <a:latin typeface="Corbel"/>
                <a:cs typeface="Corbel"/>
              </a:rPr>
              <a:t>T</a:t>
            </a:r>
            <a:r>
              <a:rPr lang="en-US" b="1" dirty="0" smtClean="0">
                <a:latin typeface="Corbel"/>
                <a:cs typeface="Corbel"/>
              </a:rPr>
              <a:t>here is no LIMIT to the number of times we should forgive one who sins against us AND repents. </a:t>
            </a:r>
            <a:endParaRPr lang="en-US" b="1" dirty="0">
              <a:latin typeface="Corbel"/>
              <a:cs typeface="Corbel"/>
            </a:endParaRPr>
          </a:p>
          <a:p>
            <a:pPr marL="57150" indent="0"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57150" indent="0">
              <a:buNone/>
            </a:pPr>
            <a:r>
              <a:rPr lang="en-US" b="1" dirty="0" smtClean="0">
                <a:latin typeface="Corbel"/>
                <a:cs typeface="Corbel"/>
              </a:rPr>
              <a:t>God </a:t>
            </a:r>
            <a:r>
              <a:rPr lang="en-US" b="1" dirty="0">
                <a:latin typeface="Corbel"/>
                <a:cs typeface="Corbel"/>
              </a:rPr>
              <a:t>forgives when we repent / </a:t>
            </a:r>
            <a:r>
              <a:rPr lang="en-US" b="1" dirty="0" smtClean="0">
                <a:latin typeface="Corbel"/>
                <a:cs typeface="Corbel"/>
              </a:rPr>
              <a:t>RECEIVES </a:t>
            </a:r>
            <a:r>
              <a:rPr lang="en-US" b="1" dirty="0">
                <a:latin typeface="Corbel"/>
                <a:cs typeface="Corbel"/>
              </a:rPr>
              <a:t>us back into a </a:t>
            </a:r>
            <a:r>
              <a:rPr lang="en-US" b="1" dirty="0" smtClean="0">
                <a:latin typeface="Corbel"/>
                <a:cs typeface="Corbel"/>
              </a:rPr>
              <a:t>FULL </a:t>
            </a:r>
            <a:r>
              <a:rPr lang="en-US" b="1" dirty="0">
                <a:latin typeface="Corbel"/>
                <a:cs typeface="Corbel"/>
              </a:rPr>
              <a:t>fellowship, Luke 15.20-</a:t>
            </a:r>
            <a:r>
              <a:rPr lang="en-US" b="1" dirty="0" smtClean="0">
                <a:latin typeface="Corbel"/>
                <a:cs typeface="Corbel"/>
              </a:rPr>
              <a:t>24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4330060" cy="365125"/>
          </a:xfrm>
        </p:spPr>
        <p:txBody>
          <a:bodyPr/>
          <a:lstStyle/>
          <a:p>
            <a:r>
              <a:rPr lang="en-US" spc="300" dirty="0" err="1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rPr>
              <a:t>churchofchristatnorthside.com</a:t>
            </a:r>
            <a:endParaRPr lang="en-US" spc="300" dirty="0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259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lvl="0"/>
            <a:r>
              <a:rPr lang="en-US" sz="3300" b="1" dirty="0" smtClean="0">
                <a:latin typeface="Corbel"/>
                <a:cs typeface="Corbel"/>
              </a:rPr>
              <a:t>It Means We Must Forgive And FORGET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7150" indent="0">
              <a:buNone/>
            </a:pPr>
            <a:r>
              <a:rPr lang="en-US" b="1" dirty="0" smtClean="0">
                <a:latin typeface="Corbel"/>
                <a:cs typeface="Corbel"/>
              </a:rPr>
              <a:t>This </a:t>
            </a:r>
            <a:r>
              <a:rPr lang="en-US" b="1" dirty="0">
                <a:latin typeface="Corbel"/>
                <a:cs typeface="Corbel"/>
              </a:rPr>
              <a:t>is </a:t>
            </a:r>
            <a:r>
              <a:rPr lang="en-US" b="1" dirty="0" smtClean="0">
                <a:latin typeface="Corbel"/>
                <a:cs typeface="Corbel"/>
              </a:rPr>
              <a:t>HARD </a:t>
            </a:r>
            <a:r>
              <a:rPr lang="en-US" b="1" dirty="0">
                <a:latin typeface="Corbel"/>
                <a:cs typeface="Corbel"/>
              </a:rPr>
              <a:t>for many people to </a:t>
            </a:r>
            <a:r>
              <a:rPr lang="en-US" b="1" dirty="0" smtClean="0">
                <a:latin typeface="Corbel"/>
                <a:cs typeface="Corbel"/>
              </a:rPr>
              <a:t>accept</a:t>
            </a:r>
            <a:endParaRPr lang="en-US" b="1" dirty="0">
              <a:latin typeface="Corbel"/>
              <a:cs typeface="Corbel"/>
            </a:endParaRPr>
          </a:p>
          <a:p>
            <a:pPr marL="514350" lvl="1" indent="0">
              <a:buNone/>
            </a:pPr>
            <a:r>
              <a:rPr lang="en-US" b="1" dirty="0">
                <a:latin typeface="Corbel"/>
                <a:cs typeface="Corbel"/>
              </a:rPr>
              <a:t>Instead of forgetting, we harbor a </a:t>
            </a:r>
            <a:r>
              <a:rPr lang="en-US" b="1" dirty="0" smtClean="0">
                <a:latin typeface="Corbel"/>
                <a:cs typeface="Corbel"/>
              </a:rPr>
              <a:t>GRUDGE; </a:t>
            </a:r>
            <a:r>
              <a:rPr lang="en-US" b="1" dirty="0">
                <a:latin typeface="Corbel"/>
                <a:cs typeface="Corbel"/>
              </a:rPr>
              <a:t>this is not Christ </a:t>
            </a:r>
            <a:r>
              <a:rPr lang="en-US" b="1" dirty="0" smtClean="0">
                <a:latin typeface="Corbel"/>
                <a:cs typeface="Corbel"/>
              </a:rPr>
              <a:t>LIKE, </a:t>
            </a:r>
            <a:r>
              <a:rPr lang="en-US" b="1" dirty="0">
                <a:latin typeface="Corbel"/>
                <a:cs typeface="Corbel"/>
              </a:rPr>
              <a:t>Eph. 4.31</a:t>
            </a:r>
          </a:p>
          <a:p>
            <a:pPr marL="514350" lvl="1" indent="0"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514350" lvl="1" indent="0">
              <a:buNone/>
            </a:pPr>
            <a:r>
              <a:rPr lang="en-US" b="1" dirty="0" smtClean="0">
                <a:latin typeface="Corbel"/>
                <a:cs typeface="Corbel"/>
              </a:rPr>
              <a:t>The </a:t>
            </a:r>
            <a:r>
              <a:rPr lang="en-US" b="1" dirty="0">
                <a:latin typeface="Corbel"/>
                <a:cs typeface="Corbel"/>
              </a:rPr>
              <a:t>grudge </a:t>
            </a:r>
            <a:r>
              <a:rPr lang="en-US" b="1" dirty="0" smtClean="0">
                <a:latin typeface="Corbel"/>
                <a:cs typeface="Corbel"/>
              </a:rPr>
              <a:t>CONDEMNS; </a:t>
            </a:r>
            <a:r>
              <a:rPr lang="en-US" b="1" dirty="0">
                <a:latin typeface="Corbel"/>
                <a:cs typeface="Corbel"/>
              </a:rPr>
              <a:t>love </a:t>
            </a:r>
            <a:r>
              <a:rPr lang="en-US" b="1" dirty="0" smtClean="0">
                <a:latin typeface="Corbel"/>
                <a:cs typeface="Corbel"/>
              </a:rPr>
              <a:t>FORGIVES, </a:t>
            </a:r>
            <a:r>
              <a:rPr lang="en-US" b="1" dirty="0">
                <a:latin typeface="Corbel"/>
                <a:cs typeface="Corbel"/>
              </a:rPr>
              <a:t>Eph. 4.32</a:t>
            </a:r>
          </a:p>
          <a:p>
            <a:pPr marL="514350" lvl="1" indent="0"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514350" lvl="1" indent="0">
              <a:buNone/>
            </a:pPr>
            <a:r>
              <a:rPr lang="en-US" b="1" dirty="0" smtClean="0">
                <a:latin typeface="Corbel"/>
                <a:cs typeface="Corbel"/>
              </a:rPr>
              <a:t>HUMILITY </a:t>
            </a:r>
            <a:r>
              <a:rPr lang="en-US" b="1" dirty="0">
                <a:latin typeface="Corbel"/>
                <a:cs typeface="Corbel"/>
              </a:rPr>
              <a:t>is a must for one to truly forgive, Col. 3.12-</a:t>
            </a:r>
            <a:r>
              <a:rPr lang="en-US" b="1" dirty="0" smtClean="0">
                <a:latin typeface="Corbel"/>
                <a:cs typeface="Corbel"/>
              </a:rPr>
              <a:t>14</a:t>
            </a:r>
            <a:endParaRPr lang="en-US" b="1" dirty="0">
              <a:latin typeface="Corbel"/>
              <a:cs typeface="Corbel"/>
            </a:endParaRPr>
          </a:p>
          <a:p>
            <a:pPr marL="57150" indent="0"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114300" indent="0">
              <a:buNone/>
            </a:pPr>
            <a:r>
              <a:rPr lang="en-US" b="1" dirty="0" smtClean="0">
                <a:latin typeface="Corbel"/>
                <a:cs typeface="Corbel"/>
              </a:rPr>
              <a:t>How </a:t>
            </a:r>
            <a:r>
              <a:rPr lang="en-US" b="1" dirty="0">
                <a:latin typeface="Corbel"/>
                <a:cs typeface="Corbel"/>
              </a:rPr>
              <a:t>does God forgive?</a:t>
            </a:r>
          </a:p>
          <a:p>
            <a:pPr marL="514350" lvl="1" indent="0">
              <a:buNone/>
            </a:pPr>
            <a:r>
              <a:rPr lang="en-US" b="1" dirty="0">
                <a:latin typeface="Corbel"/>
                <a:cs typeface="Corbel"/>
              </a:rPr>
              <a:t>God </a:t>
            </a:r>
            <a:r>
              <a:rPr lang="en-US" b="1" dirty="0" smtClean="0">
                <a:latin typeface="Corbel"/>
                <a:cs typeface="Corbel"/>
              </a:rPr>
              <a:t>BLOTS </a:t>
            </a:r>
            <a:r>
              <a:rPr lang="en-US" b="1" dirty="0">
                <a:latin typeface="Corbel"/>
                <a:cs typeface="Corbel"/>
              </a:rPr>
              <a:t>out our sins &amp; </a:t>
            </a:r>
            <a:r>
              <a:rPr lang="en-US" b="1" dirty="0" smtClean="0">
                <a:latin typeface="Corbel"/>
                <a:cs typeface="Corbel"/>
              </a:rPr>
              <a:t>REMEMBERS </a:t>
            </a:r>
            <a:r>
              <a:rPr lang="en-US" b="1" dirty="0">
                <a:latin typeface="Corbel"/>
                <a:cs typeface="Corbel"/>
              </a:rPr>
              <a:t>them no more, Isaiah </a:t>
            </a:r>
            <a:r>
              <a:rPr lang="en-US" b="1" dirty="0" smtClean="0">
                <a:latin typeface="Corbel"/>
                <a:cs typeface="Corbel"/>
              </a:rPr>
              <a:t>43.25; Acts 3.19</a:t>
            </a:r>
            <a:endParaRPr lang="en-US" b="1" dirty="0">
              <a:latin typeface="Corbel"/>
              <a:cs typeface="Corbel"/>
            </a:endParaRPr>
          </a:p>
          <a:p>
            <a:pPr marL="514350" lvl="1" indent="0"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514350" lvl="1" indent="0">
              <a:buNone/>
            </a:pPr>
            <a:r>
              <a:rPr lang="en-US" b="1" dirty="0" smtClean="0">
                <a:latin typeface="Corbel"/>
                <a:cs typeface="Corbel"/>
              </a:rPr>
              <a:t>God </a:t>
            </a:r>
            <a:r>
              <a:rPr lang="en-US" b="1" dirty="0">
                <a:latin typeface="Corbel"/>
                <a:cs typeface="Corbel"/>
              </a:rPr>
              <a:t>receives us back to a full fellowship, Luke 15.20-</a:t>
            </a:r>
            <a:r>
              <a:rPr lang="en-US" b="1" dirty="0" smtClean="0">
                <a:latin typeface="Corbel"/>
                <a:cs typeface="Corbel"/>
              </a:rPr>
              <a:t>24</a:t>
            </a:r>
          </a:p>
          <a:p>
            <a:pPr marL="514350" lvl="1" indent="0">
              <a:buNone/>
            </a:pPr>
            <a:endParaRPr lang="en-US" b="1" dirty="0">
              <a:latin typeface="Corbel"/>
              <a:cs typeface="Corbel"/>
            </a:endParaRPr>
          </a:p>
          <a:p>
            <a:pPr marL="114300" indent="0">
              <a:buNone/>
            </a:pPr>
            <a:r>
              <a:rPr lang="en-US" b="1" dirty="0" smtClean="0">
                <a:latin typeface="Corbel"/>
                <a:cs typeface="Corbel"/>
              </a:rPr>
              <a:t>GENUINE </a:t>
            </a:r>
            <a:r>
              <a:rPr lang="en-US" b="1" dirty="0">
                <a:latin typeface="Corbel"/>
                <a:cs typeface="Corbel"/>
              </a:rPr>
              <a:t>forgiveness </a:t>
            </a:r>
            <a:r>
              <a:rPr lang="en-US" b="1" dirty="0" smtClean="0">
                <a:latin typeface="Corbel"/>
                <a:cs typeface="Corbel"/>
              </a:rPr>
              <a:t>ALLOWS </a:t>
            </a:r>
            <a:r>
              <a:rPr lang="en-US" b="1" dirty="0">
                <a:latin typeface="Corbel"/>
                <a:cs typeface="Corbel"/>
              </a:rPr>
              <a:t>us to forget; there is a </a:t>
            </a:r>
            <a:r>
              <a:rPr lang="en-US" b="1" dirty="0" smtClean="0">
                <a:latin typeface="Corbel"/>
                <a:cs typeface="Corbel"/>
              </a:rPr>
              <a:t>HEALING </a:t>
            </a:r>
            <a:r>
              <a:rPr lang="en-US" b="1" dirty="0">
                <a:latin typeface="Corbel"/>
                <a:cs typeface="Corbel"/>
              </a:rPr>
              <a:t>power in </a:t>
            </a:r>
            <a:r>
              <a:rPr lang="en-US" b="1" dirty="0" smtClean="0">
                <a:latin typeface="Corbel"/>
                <a:cs typeface="Corbel"/>
              </a:rPr>
              <a:t>forgiveness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4330060" cy="365125"/>
          </a:xfrm>
        </p:spPr>
        <p:txBody>
          <a:bodyPr/>
          <a:lstStyle/>
          <a:p>
            <a:r>
              <a:rPr lang="en-US" spc="300" dirty="0" err="1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rPr>
              <a:t>churchofchristatnorthside.com</a:t>
            </a:r>
            <a:endParaRPr lang="en-US" spc="300" dirty="0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502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lvl="0"/>
            <a:r>
              <a:rPr lang="en-US" sz="3000" b="1" dirty="0" smtClean="0">
                <a:latin typeface="Corbel"/>
                <a:cs typeface="Corbel"/>
              </a:rPr>
              <a:t>It Means We Must Forgive BECAUSE Christ Forgave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>
              <a:buNone/>
            </a:pPr>
            <a:r>
              <a:rPr lang="en-US" b="1" dirty="0">
                <a:latin typeface="Corbel"/>
                <a:cs typeface="Corbel"/>
              </a:rPr>
              <a:t>H</a:t>
            </a:r>
            <a:r>
              <a:rPr lang="en-US" b="1" dirty="0" smtClean="0">
                <a:latin typeface="Corbel"/>
                <a:cs typeface="Corbel"/>
              </a:rPr>
              <a:t>ow </a:t>
            </a:r>
            <a:r>
              <a:rPr lang="en-US" b="1" dirty="0">
                <a:latin typeface="Corbel"/>
                <a:cs typeface="Corbel"/>
              </a:rPr>
              <a:t>did Jesus respond to </a:t>
            </a:r>
            <a:r>
              <a:rPr lang="en-US" b="1">
                <a:latin typeface="Corbel"/>
                <a:cs typeface="Corbel"/>
              </a:rPr>
              <a:t>such </a:t>
            </a:r>
            <a:r>
              <a:rPr lang="en-US" b="1" smtClean="0">
                <a:latin typeface="Corbel"/>
                <a:cs typeface="Corbel"/>
              </a:rPr>
              <a:t>cruelty</a:t>
            </a:r>
            <a:r>
              <a:rPr lang="en-US" b="1" dirty="0">
                <a:latin typeface="Corbel"/>
                <a:cs typeface="Corbel"/>
              </a:rPr>
              <a:t>?</a:t>
            </a:r>
          </a:p>
          <a:p>
            <a:pPr marL="514350" lvl="1" indent="0">
              <a:buNone/>
            </a:pPr>
            <a:r>
              <a:rPr lang="en-US" b="1" dirty="0">
                <a:latin typeface="Corbel"/>
                <a:cs typeface="Corbel"/>
              </a:rPr>
              <a:t>Did He curse them in the name of the Lord?</a:t>
            </a:r>
          </a:p>
          <a:p>
            <a:pPr marL="514350" lvl="1" indent="0"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514350" lvl="1" indent="0">
              <a:buNone/>
            </a:pPr>
            <a:r>
              <a:rPr lang="en-US" b="1" dirty="0" smtClean="0">
                <a:latin typeface="Corbel"/>
                <a:cs typeface="Corbel"/>
              </a:rPr>
              <a:t>Did </a:t>
            </a:r>
            <a:r>
              <a:rPr lang="en-US" b="1" dirty="0">
                <a:latin typeface="Corbel"/>
                <a:cs typeface="Corbel"/>
              </a:rPr>
              <a:t>He send twelve legions of angels as He could have, Matt. 26.53?</a:t>
            </a:r>
          </a:p>
          <a:p>
            <a:pPr marL="514350" lvl="1" indent="0"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514350" lvl="1" indent="0">
              <a:buNone/>
            </a:pPr>
            <a:r>
              <a:rPr lang="en-US" b="1" dirty="0" smtClean="0">
                <a:latin typeface="Corbel"/>
                <a:cs typeface="Corbel"/>
              </a:rPr>
              <a:t>"</a:t>
            </a:r>
            <a:r>
              <a:rPr lang="en-US" b="1" dirty="0">
                <a:latin typeface="Corbel"/>
                <a:cs typeface="Corbel"/>
              </a:rPr>
              <a:t>Father, forgive them, for they do not know what they do,” Luke </a:t>
            </a:r>
            <a:r>
              <a:rPr lang="en-US" b="1" dirty="0" smtClean="0">
                <a:latin typeface="Corbel"/>
                <a:cs typeface="Corbel"/>
              </a:rPr>
              <a:t>23.34!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4330060" cy="365125"/>
          </a:xfrm>
        </p:spPr>
        <p:txBody>
          <a:bodyPr/>
          <a:lstStyle/>
          <a:p>
            <a:r>
              <a:rPr lang="en-US" spc="300" dirty="0" err="1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rPr>
              <a:t>churchofchristatnorthside.com</a:t>
            </a:r>
            <a:endParaRPr lang="en-US" spc="300" dirty="0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840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lvl="0"/>
            <a:r>
              <a:rPr lang="en-US" sz="3000" b="1" dirty="0" smtClean="0">
                <a:latin typeface="Corbel"/>
                <a:cs typeface="Corbel"/>
              </a:rPr>
              <a:t>It Means We Must Forgive BECAUSE Christ Forgave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" indent="0">
              <a:buNone/>
            </a:pPr>
            <a:r>
              <a:rPr lang="en-US" b="1" dirty="0">
                <a:latin typeface="Corbel"/>
                <a:cs typeface="Corbel"/>
              </a:rPr>
              <a:t>O</a:t>
            </a:r>
            <a:r>
              <a:rPr lang="en-US" b="1" dirty="0" smtClean="0">
                <a:latin typeface="Corbel"/>
                <a:cs typeface="Corbel"/>
              </a:rPr>
              <a:t>n the cross Jesus EMOTIONALLY forgave; on Pentecost God LEGALLY forgave, Acts 2</a:t>
            </a:r>
          </a:p>
          <a:p>
            <a:pPr marL="457200" lvl="1" indent="0"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57150" indent="0">
              <a:buNone/>
            </a:pPr>
            <a:r>
              <a:rPr lang="en-US" b="1" dirty="0">
                <a:latin typeface="Corbel"/>
                <a:cs typeface="Corbel"/>
              </a:rPr>
              <a:t>We have been FORGIVEN to FORGIVE, Col. 3.12-15</a:t>
            </a:r>
          </a:p>
          <a:p>
            <a:pPr marL="514350" lvl="1" indent="0">
              <a:buNone/>
            </a:pPr>
            <a:endParaRPr lang="en-US" b="1" dirty="0">
              <a:latin typeface="Corbel"/>
              <a:cs typeface="Corbel"/>
            </a:endParaRPr>
          </a:p>
          <a:p>
            <a:pPr marL="514350" lvl="1" indent="0">
              <a:buNone/>
            </a:pPr>
            <a:r>
              <a:rPr lang="en-US" b="1" dirty="0">
                <a:latin typeface="Corbel"/>
                <a:cs typeface="Corbel"/>
              </a:rPr>
              <a:t>When we MEET the conditions of forgiveness to God, He FORGIVES</a:t>
            </a:r>
          </a:p>
          <a:p>
            <a:pPr marL="514350" lvl="1" indent="0">
              <a:buNone/>
            </a:pPr>
            <a:endParaRPr lang="en-US" b="1" dirty="0">
              <a:latin typeface="Corbel"/>
              <a:cs typeface="Corbel"/>
            </a:endParaRPr>
          </a:p>
          <a:p>
            <a:pPr marL="514350" lvl="1" indent="0">
              <a:buNone/>
            </a:pPr>
            <a:r>
              <a:rPr lang="en-US" b="1" dirty="0">
                <a:latin typeface="Corbel"/>
                <a:cs typeface="Corbel"/>
              </a:rPr>
              <a:t>When one meets the conditions of forgiveness to man, we MUST </a:t>
            </a:r>
            <a:r>
              <a:rPr lang="en-US" b="1" dirty="0" smtClean="0">
                <a:latin typeface="Corbel"/>
                <a:cs typeface="Corbel"/>
              </a:rPr>
              <a:t>forgive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4330060" cy="365125"/>
          </a:xfrm>
        </p:spPr>
        <p:txBody>
          <a:bodyPr/>
          <a:lstStyle/>
          <a:p>
            <a:r>
              <a:rPr lang="en-US" spc="300" dirty="0" err="1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rPr>
              <a:t>churchofchristatnorthside.com</a:t>
            </a:r>
            <a:endParaRPr lang="en-US" spc="300" dirty="0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247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lvl="0"/>
            <a:r>
              <a:rPr lang="en-US" sz="3000" b="1" dirty="0" smtClean="0">
                <a:latin typeface="Corbel"/>
                <a:cs typeface="Corbel"/>
              </a:rPr>
              <a:t>It Means We Must Forgive BECAUSE Christ Forgave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>
              <a:buNone/>
            </a:pPr>
            <a:r>
              <a:rPr lang="en-US" b="1" dirty="0">
                <a:latin typeface="Corbel"/>
                <a:cs typeface="Corbel"/>
              </a:rPr>
              <a:t>If we will NOT forgive others, God will NOT forgive us, Matt. </a:t>
            </a:r>
            <a:r>
              <a:rPr lang="en-US" b="1" dirty="0" smtClean="0">
                <a:latin typeface="Corbel"/>
                <a:cs typeface="Corbel"/>
              </a:rPr>
              <a:t>6.14</a:t>
            </a:r>
            <a:r>
              <a:rPr lang="en-US" b="1" dirty="0">
                <a:latin typeface="Corbel"/>
                <a:cs typeface="Corbel"/>
              </a:rPr>
              <a:t>-15</a:t>
            </a:r>
          </a:p>
          <a:p>
            <a:pPr marL="57150" indent="0">
              <a:buNone/>
            </a:pPr>
            <a:endParaRPr lang="en-US" b="1" dirty="0">
              <a:latin typeface="Corbel"/>
              <a:cs typeface="Corbel"/>
            </a:endParaRPr>
          </a:p>
          <a:p>
            <a:pPr marL="57150" indent="0">
              <a:buNone/>
            </a:pPr>
            <a:r>
              <a:rPr lang="en-US" b="1" dirty="0">
                <a:latin typeface="Corbel"/>
                <a:cs typeface="Corbel"/>
              </a:rPr>
              <a:t>Forgiveness is NECESSARY to have eternal salvation through Christ our Lord and Savior, Eph. </a:t>
            </a:r>
            <a:r>
              <a:rPr lang="en-US" b="1" dirty="0" smtClean="0">
                <a:latin typeface="Corbel"/>
                <a:cs typeface="Corbel"/>
              </a:rPr>
              <a:t>4.32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4330060" cy="365125"/>
          </a:xfrm>
        </p:spPr>
        <p:txBody>
          <a:bodyPr/>
          <a:lstStyle/>
          <a:p>
            <a:r>
              <a:rPr lang="en-US" spc="300" dirty="0" err="1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rPr>
              <a:t>churchofchristatnorthside.com</a:t>
            </a:r>
            <a:endParaRPr lang="en-US" spc="300" dirty="0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574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Have You Meet The Conditions For Your Salvation?</a:t>
            </a:r>
            <a:endParaRPr lang="en-US" sz="3200" b="1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2800" b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Hear The Gospel, Matt. 17.5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2800" b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Believe </a:t>
            </a:r>
            <a:r>
              <a:rPr lang="en-US" sz="2800" b="1" spc="3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That Jesus Is The Christ, John </a:t>
            </a:r>
            <a:r>
              <a:rPr lang="en-US" sz="2800" b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8.24</a:t>
            </a:r>
            <a:endParaRPr lang="en-US" sz="2800" b="1" spc="3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2800" b="1" spc="3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Repent Of Sins, Acts </a:t>
            </a:r>
            <a:r>
              <a:rPr lang="en-US" sz="2800" b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17.30</a:t>
            </a:r>
            <a:endParaRPr lang="en-US" sz="2800" b="1" spc="3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2800" b="1" spc="3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Confess Faith In Christ, Rom. 10.9-10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2800" b="1" spc="3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Be Fully Immersed In Jesus’ Name, </a:t>
            </a:r>
            <a:r>
              <a:rPr lang="en-US" sz="2800" b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1 Peter 3.21</a:t>
            </a:r>
            <a:endParaRPr lang="en-US" sz="2800" b="1" spc="3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2800" b="1" spc="3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Be Faithful In All Things, Revelation 2.10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2800" b="1" spc="3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Repent, Confess, Pray, 1 John </a:t>
            </a:r>
            <a:r>
              <a:rPr lang="en-US" sz="2800" b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rbel"/>
                <a:cs typeface="Corbel"/>
              </a:rPr>
              <a:t>1.9</a:t>
            </a:r>
            <a:endParaRPr lang="en-US" sz="2800" b="1" spc="3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rbel"/>
              <a:cs typeface="Corbel"/>
            </a:endParaRP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4330060" cy="365125"/>
          </a:xfrm>
        </p:spPr>
        <p:txBody>
          <a:bodyPr/>
          <a:lstStyle/>
          <a:p>
            <a:r>
              <a:rPr lang="en-US" spc="300" dirty="0" err="1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rPr>
              <a:t>churchofchristatnorthside.com</a:t>
            </a:r>
            <a:endParaRPr lang="en-US" spc="300" dirty="0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93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1327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</TotalTime>
  <Words>423</Words>
  <Application>Microsoft Macintosh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1_Office Theme</vt:lpstr>
      <vt:lpstr>PowerPoint Presentation</vt:lpstr>
      <vt:lpstr>PowerPoint Presentation</vt:lpstr>
      <vt:lpstr>It Means We Must Forgive When One REPENTS</vt:lpstr>
      <vt:lpstr>It Means We Must Forgive And FORGET</vt:lpstr>
      <vt:lpstr>It Means We Must Forgive BECAUSE Christ Forgave</vt:lpstr>
      <vt:lpstr>It Means We Must Forgive BECAUSE Christ Forgave</vt:lpstr>
      <vt:lpstr>It Means We Must Forgive BECAUSE Christ Forgave</vt:lpstr>
      <vt:lpstr>Have You Meet The Conditions For Your Salvation?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13</cp:revision>
  <dcterms:created xsi:type="dcterms:W3CDTF">2014-08-20T17:03:14Z</dcterms:created>
  <dcterms:modified xsi:type="dcterms:W3CDTF">2014-08-24T12:51:07Z</dcterms:modified>
</cp:coreProperties>
</file>