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58" r:id="rId4"/>
    <p:sldId id="261" r:id="rId5"/>
    <p:sldId id="262" r:id="rId6"/>
    <p:sldId id="263" r:id="rId7"/>
    <p:sldId id="264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4664" autoAdjust="0"/>
  </p:normalViewPr>
  <p:slideViewPr>
    <p:cSldViewPr snapToGrid="0" snapToObjects="1">
      <p:cViewPr varScale="1">
        <p:scale>
          <a:sx n="84" d="100"/>
          <a:sy n="84" d="100"/>
        </p:scale>
        <p:origin x="-17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6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2DEB9-2F4C-FC44-91B7-79B8A8CF5D2A}" type="datetimeFigureOut">
              <a:rPr lang="en-US" smtClean="0"/>
              <a:t>7/19/14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919D7-0A9C-4645-80A3-C3324073B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127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2DEB9-2F4C-FC44-91B7-79B8A8CF5D2A}" type="datetimeFigureOut">
              <a:rPr lang="en-US" smtClean="0"/>
              <a:t>7/19/14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919D7-0A9C-4645-80A3-C3324073B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674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2DEB9-2F4C-FC44-91B7-79B8A8CF5D2A}" type="datetimeFigureOut">
              <a:rPr lang="en-US" smtClean="0"/>
              <a:t>7/19/14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919D7-0A9C-4645-80A3-C3324073B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550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2DEB9-2F4C-FC44-91B7-79B8A8CF5D2A}" type="datetimeFigureOut">
              <a:rPr lang="en-US" smtClean="0"/>
              <a:t>7/19/14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919D7-0A9C-4645-80A3-C3324073B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131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2DEB9-2F4C-FC44-91B7-79B8A8CF5D2A}" type="datetimeFigureOut">
              <a:rPr lang="en-US" smtClean="0"/>
              <a:t>7/19/14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919D7-0A9C-4645-80A3-C3324073B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36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2DEB9-2F4C-FC44-91B7-79B8A8CF5D2A}" type="datetimeFigureOut">
              <a:rPr lang="en-US" smtClean="0"/>
              <a:t>7/19/14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919D7-0A9C-4645-80A3-C3324073B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242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2DEB9-2F4C-FC44-91B7-79B8A8CF5D2A}" type="datetimeFigureOut">
              <a:rPr lang="en-US" smtClean="0"/>
              <a:t>7/19/14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919D7-0A9C-4645-80A3-C3324073B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804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2DEB9-2F4C-FC44-91B7-79B8A8CF5D2A}" type="datetimeFigureOut">
              <a:rPr lang="en-US" smtClean="0"/>
              <a:t>7/19/14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919D7-0A9C-4645-80A3-C3324073B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0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2DEB9-2F4C-FC44-91B7-79B8A8CF5D2A}" type="datetimeFigureOut">
              <a:rPr lang="en-US" smtClean="0"/>
              <a:t>7/19/14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919D7-0A9C-4645-80A3-C3324073B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365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2DEB9-2F4C-FC44-91B7-79B8A8CF5D2A}" type="datetimeFigureOut">
              <a:rPr lang="en-US" smtClean="0"/>
              <a:t>7/19/14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919D7-0A9C-4645-80A3-C3324073B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463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2DEB9-2F4C-FC44-91B7-79B8A8CF5D2A}" type="datetimeFigureOut">
              <a:rPr lang="en-US" smtClean="0"/>
              <a:t>7/19/14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919D7-0A9C-4645-80A3-C3324073B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070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9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2DEB9-2F4C-FC44-91B7-79B8A8CF5D2A}" type="datetimeFigureOut">
              <a:rPr lang="en-US" smtClean="0"/>
              <a:t>7/19/14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919D7-0A9C-4645-80A3-C3324073B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447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5837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cs typeface="Cambria"/>
              </a:rPr>
              <a:t>Do You Want To Go To Hell?</a:t>
            </a:r>
            <a:endParaRPr lang="en-US" b="1" i="1" spc="300" dirty="0">
              <a:ln w="1841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ambria"/>
              <a:cs typeface="Cambria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893672"/>
            <a:ext cx="8686800" cy="3070656"/>
          </a:xfrm>
        </p:spPr>
        <p:txBody>
          <a:bodyPr>
            <a:noAutofit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b="1" i="1" spc="300" dirty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askerville"/>
                <a:cs typeface="Baskerville"/>
              </a:rPr>
              <a:t>C</a:t>
            </a:r>
            <a:r>
              <a:rPr lang="en-US" b="1" i="1" spc="3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askerville"/>
                <a:cs typeface="Baskerville"/>
              </a:rPr>
              <a:t>hoose </a:t>
            </a:r>
            <a:r>
              <a:rPr lang="en-US" b="1" i="1" spc="300" dirty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askerville"/>
                <a:cs typeface="Baskerville"/>
              </a:rPr>
              <a:t>T</a:t>
            </a:r>
            <a:r>
              <a:rPr lang="en-US" b="1" i="1" spc="3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askerville"/>
                <a:cs typeface="Baskerville"/>
              </a:rPr>
              <a:t>he Pleasures </a:t>
            </a:r>
            <a:r>
              <a:rPr lang="en-US" b="1" i="1" spc="300" dirty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askerville"/>
                <a:cs typeface="Baskerville"/>
              </a:rPr>
              <a:t>O</a:t>
            </a:r>
            <a:r>
              <a:rPr lang="en-US" b="1" i="1" spc="3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askerville"/>
                <a:cs typeface="Baskerville"/>
              </a:rPr>
              <a:t>f </a:t>
            </a:r>
            <a:r>
              <a:rPr lang="en-US" b="1" i="1" spc="300" dirty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askerville"/>
                <a:cs typeface="Baskerville"/>
              </a:rPr>
              <a:t>T</a:t>
            </a:r>
            <a:r>
              <a:rPr lang="en-US" b="1" i="1" spc="3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askerville"/>
                <a:cs typeface="Baskerville"/>
              </a:rPr>
              <a:t>his </a:t>
            </a:r>
            <a:r>
              <a:rPr lang="en-US" b="1" i="1" spc="3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askerville"/>
                <a:cs typeface="Baskerville"/>
              </a:rPr>
              <a:t>World.</a:t>
            </a:r>
            <a:endParaRPr lang="en-US" b="1" i="1" spc="300" dirty="0" smtClean="0">
              <a:ln w="1841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Baskerville"/>
              <a:cs typeface="Baskerville"/>
            </a:endParaRPr>
          </a:p>
          <a:p>
            <a:pPr marL="0" indent="0" algn="ctr">
              <a:spcAft>
                <a:spcPts val="1200"/>
              </a:spcAft>
              <a:buNone/>
            </a:pPr>
            <a:r>
              <a:rPr lang="en-US" b="1" i="1" spc="3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askerville"/>
                <a:cs typeface="Baskerville"/>
              </a:rPr>
              <a:t>Refuse The Sacrifice </a:t>
            </a:r>
            <a:r>
              <a:rPr lang="en-US" b="1" i="1" spc="3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askerville"/>
                <a:cs typeface="Baskerville"/>
              </a:rPr>
              <a:t>For</a:t>
            </a:r>
            <a:r>
              <a:rPr lang="en-US" b="1" i="1" spc="3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askerville"/>
                <a:cs typeface="Baskerville"/>
              </a:rPr>
              <a:t> Sin.  </a:t>
            </a:r>
            <a:endParaRPr lang="en-US" b="1" i="1" spc="300" dirty="0" smtClean="0">
              <a:ln w="1841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Baskerville"/>
              <a:cs typeface="Baskerville"/>
            </a:endParaRPr>
          </a:p>
          <a:p>
            <a:pPr marL="0" indent="0" algn="ctr">
              <a:spcAft>
                <a:spcPts val="1200"/>
              </a:spcAft>
              <a:buFont typeface="Arial"/>
              <a:buNone/>
            </a:pPr>
            <a:r>
              <a:rPr lang="en-US" b="1" i="1" spc="3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askerville"/>
                <a:cs typeface="Baskerville"/>
              </a:rPr>
              <a:t>Don’t </a:t>
            </a:r>
            <a:r>
              <a:rPr lang="en-US" b="1" i="1" spc="3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askerville"/>
                <a:cs typeface="Baskerville"/>
              </a:rPr>
              <a:t>Remain Faithful To </a:t>
            </a:r>
            <a:r>
              <a:rPr lang="en-US" b="1" i="1" spc="3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askerville"/>
                <a:cs typeface="Baskerville"/>
              </a:rPr>
              <a:t>Him</a:t>
            </a:r>
            <a:r>
              <a:rPr lang="en-US" b="1" i="1" spc="300" dirty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askerville"/>
                <a:cs typeface="Baskerville"/>
              </a:rPr>
              <a:t>.</a:t>
            </a:r>
            <a:endParaRPr lang="en-US" b="1" i="1" spc="300" dirty="0">
              <a:ln w="1841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Baskerville"/>
              <a:cs typeface="Baskerville"/>
            </a:endParaRP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churchofchristatnorthside.com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845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10000"/>
    </mc:Choice>
    <mc:Fallback>
      <p:transition xmlns:p14="http://schemas.microsoft.com/office/powerpoint/2010/main" advClick="0" advTm="210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539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churchofchristatnorthside.com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4157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flash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cs typeface="Cambria"/>
              </a:rPr>
              <a:t>Hell Is REAL</a:t>
            </a:r>
            <a:endParaRPr lang="en-US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21" y="1600200"/>
            <a:ext cx="868495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ea typeface="Antinoou" panose="02000503020000020003" pitchFamily="2" charset="-128"/>
                <a:cs typeface="Cambria"/>
              </a:rPr>
              <a:t>Jesus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ea typeface="Antinoou" panose="02000503020000020003" pitchFamily="2" charset="-128"/>
                <a:cs typeface="Cambria"/>
              </a:rPr>
              <a:t>taught that it is real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ea typeface="Antinoou" panose="02000503020000020003" pitchFamily="2" charset="-128"/>
                <a:cs typeface="Cambria"/>
              </a:rPr>
              <a:t>, </a:t>
            </a:r>
            <a:r>
              <a:rPr lang="en-US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ea typeface="Antinoou" panose="02000503020000020003" pitchFamily="2" charset="-128"/>
                <a:cs typeface="Cambria"/>
              </a:rPr>
              <a:t>Matt. 5.22; 29-30; 13.41-42; </a:t>
            </a:r>
            <a:r>
              <a:rPr lang="en-US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ea typeface="Antinoou" panose="02000503020000020003" pitchFamily="2" charset="-128"/>
                <a:cs typeface="Cambria"/>
              </a:rPr>
              <a:t>25.41; 25.46</a:t>
            </a:r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ambria"/>
              <a:ea typeface="Antinoou" panose="02000503020000020003" pitchFamily="2" charset="-128"/>
              <a:cs typeface="Cambria"/>
            </a:endParaRPr>
          </a:p>
          <a:p>
            <a:pPr marL="0" indent="0">
              <a:buNone/>
            </a:pPr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ambria"/>
              <a:ea typeface="Antinoou" panose="02000503020000020003" pitchFamily="2" charset="-128"/>
              <a:cs typeface="Cambria"/>
            </a:endParaRPr>
          </a:p>
          <a:p>
            <a:pPr marL="0" indent="0">
              <a:buNone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ea typeface="Antinoou" panose="02000503020000020003" pitchFamily="2" charset="-128"/>
                <a:cs typeface="Cambria"/>
              </a:rPr>
              <a:t>The APOSTLES taught that it is real, </a:t>
            </a:r>
            <a:r>
              <a:rPr lang="en-US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ea typeface="Antinoou" panose="02000503020000020003" pitchFamily="2" charset="-128"/>
                <a:cs typeface="Cambria"/>
              </a:rPr>
              <a:t>2 </a:t>
            </a:r>
            <a:r>
              <a:rPr lang="en-US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ea typeface="Antinoou" panose="02000503020000020003" pitchFamily="2" charset="-128"/>
                <a:cs typeface="Cambria"/>
              </a:rPr>
              <a:t>Thess. </a:t>
            </a:r>
            <a:r>
              <a:rPr lang="en-US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ea typeface="Antinoou" panose="02000503020000020003" pitchFamily="2" charset="-128"/>
                <a:cs typeface="Cambria"/>
              </a:rPr>
              <a:t>1.7b-</a:t>
            </a:r>
            <a:r>
              <a:rPr lang="en-US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ea typeface="Antinoou" panose="02000503020000020003" pitchFamily="2" charset="-128"/>
                <a:cs typeface="Cambria"/>
              </a:rPr>
              <a:t>8</a:t>
            </a:r>
            <a:r>
              <a:rPr lang="en-US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ea typeface="Antinoou" panose="02000503020000020003" pitchFamily="2" charset="-128"/>
                <a:cs typeface="Cambria"/>
              </a:rPr>
              <a:t>; </a:t>
            </a:r>
            <a:r>
              <a:rPr lang="en-US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ea typeface="Antinoou" panose="02000503020000020003" pitchFamily="2" charset="-128"/>
                <a:cs typeface="Cambria"/>
              </a:rPr>
              <a:t>Rev. </a:t>
            </a:r>
            <a:r>
              <a:rPr lang="en-US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ea typeface="Antinoou" panose="02000503020000020003" pitchFamily="2" charset="-128"/>
                <a:cs typeface="Cambria"/>
              </a:rPr>
              <a:t>21.8</a:t>
            </a:r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ambria"/>
              <a:ea typeface="Antinoou" panose="02000503020000020003" pitchFamily="2" charset="-128"/>
              <a:cs typeface="Cambria"/>
            </a:endParaRP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churchofchristatnorthside.com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899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cs typeface="Cambria"/>
              </a:rPr>
              <a:t>Hell Is AWFUL</a:t>
            </a:r>
            <a:endParaRPr lang="en-US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424" y="1600200"/>
            <a:ext cx="8133152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ea typeface="Antinoou" panose="02000503020000020003" pitchFamily="2" charset="-128"/>
                <a:cs typeface="Cambria"/>
              </a:rPr>
              <a:t>It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ea typeface="Antinoou" panose="02000503020000020003" pitchFamily="2" charset="-128"/>
                <a:cs typeface="Cambria"/>
              </a:rPr>
              <a:t>is a place of MEMORY, REGRET and REMORSE, </a:t>
            </a:r>
            <a:r>
              <a:rPr lang="en-US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ea typeface="Antinoou" panose="02000503020000020003" pitchFamily="2" charset="-128"/>
                <a:cs typeface="Cambria"/>
              </a:rPr>
              <a:t>Matt. </a:t>
            </a:r>
            <a:r>
              <a:rPr lang="en-US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ea typeface="Antinoou" panose="02000503020000020003" pitchFamily="2" charset="-128"/>
                <a:cs typeface="Cambria"/>
              </a:rPr>
              <a:t>8.12</a:t>
            </a:r>
            <a:endParaRPr lang="en-US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ambria"/>
              <a:ea typeface="Antinoou" panose="02000503020000020003" pitchFamily="2" charset="-128"/>
              <a:cs typeface="Cambria"/>
            </a:endParaRPr>
          </a:p>
          <a:p>
            <a:pPr marL="0" indent="0">
              <a:buNone/>
            </a:pPr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ambria"/>
              <a:ea typeface="Antinoou" panose="02000503020000020003" pitchFamily="2" charset="-128"/>
              <a:cs typeface="Cambria"/>
            </a:endParaRPr>
          </a:p>
          <a:p>
            <a:pPr marL="0" indent="0">
              <a:buNone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ea typeface="Antinoou" panose="02000503020000020003" pitchFamily="2" charset="-128"/>
                <a:cs typeface="Cambria"/>
              </a:rPr>
              <a:t>It is a place of unimaginable DARKNESS, </a:t>
            </a:r>
            <a:r>
              <a:rPr lang="en-US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ea typeface="Antinoou" panose="02000503020000020003" pitchFamily="2" charset="-128"/>
                <a:cs typeface="Cambria"/>
              </a:rPr>
              <a:t>Matt. </a:t>
            </a:r>
            <a:r>
              <a:rPr lang="en-US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ea typeface="Antinoou" panose="02000503020000020003" pitchFamily="2" charset="-128"/>
                <a:cs typeface="Cambria"/>
              </a:rPr>
              <a:t>8.12</a:t>
            </a:r>
          </a:p>
          <a:p>
            <a:pPr marL="0" indent="0">
              <a:buNone/>
            </a:pPr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ambria"/>
              <a:ea typeface="Antinoou" panose="02000503020000020003" pitchFamily="2" charset="-128"/>
              <a:cs typeface="Cambria"/>
            </a:endParaRPr>
          </a:p>
          <a:p>
            <a:pPr marL="0" indent="0">
              <a:buNone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ea typeface="Antinoou" panose="02000503020000020003" pitchFamily="2" charset="-128"/>
                <a:cs typeface="Cambria"/>
              </a:rPr>
              <a:t>It is a place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ea typeface="Antinoou" panose="02000503020000020003" pitchFamily="2" charset="-128"/>
                <a:cs typeface="Cambria"/>
              </a:rPr>
              <a:t>where there will be GNASHING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ea typeface="Antinoou" panose="02000503020000020003" pitchFamily="2" charset="-128"/>
                <a:cs typeface="Cambria"/>
              </a:rPr>
              <a:t>of teeth, </a:t>
            </a:r>
            <a:r>
              <a:rPr lang="en-US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ea typeface="Antinoou" panose="02000503020000020003" pitchFamily="2" charset="-128"/>
                <a:cs typeface="Cambria"/>
              </a:rPr>
              <a:t>Matt. </a:t>
            </a:r>
            <a:r>
              <a:rPr lang="en-US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ea typeface="Antinoou" panose="02000503020000020003" pitchFamily="2" charset="-128"/>
                <a:cs typeface="Cambria"/>
              </a:rPr>
              <a:t>8.12</a:t>
            </a:r>
            <a:endParaRPr lang="en-US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ambria"/>
              <a:ea typeface="Antinoou" panose="02000503020000020003" pitchFamily="2" charset="-128"/>
              <a:cs typeface="Cambria"/>
            </a:endParaRPr>
          </a:p>
          <a:p>
            <a:pPr marL="0" indent="0">
              <a:buNone/>
            </a:pPr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ambria"/>
              <a:ea typeface="Antinoou" panose="02000503020000020003" pitchFamily="2" charset="-128"/>
              <a:cs typeface="Cambria"/>
            </a:endParaRPr>
          </a:p>
          <a:p>
            <a:pPr marL="0" indent="0">
              <a:buNone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ea typeface="Antinoou" panose="02000503020000020003" pitchFamily="2" charset="-128"/>
                <a:cs typeface="Cambria"/>
              </a:rPr>
              <a:t>It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ea typeface="Antinoou" panose="02000503020000020003" pitchFamily="2" charset="-128"/>
                <a:cs typeface="Cambria"/>
              </a:rPr>
              <a:t>is a place of unquenchable FIRE, </a:t>
            </a:r>
            <a:r>
              <a:rPr lang="en-US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ea typeface="Antinoou" panose="02000503020000020003" pitchFamily="2" charset="-128"/>
                <a:cs typeface="Cambria"/>
              </a:rPr>
              <a:t>Mark </a:t>
            </a:r>
            <a:r>
              <a:rPr lang="en-US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ea typeface="Antinoou" panose="02000503020000020003" pitchFamily="2" charset="-128"/>
                <a:cs typeface="Cambria"/>
              </a:rPr>
              <a:t>9.43</a:t>
            </a:r>
            <a:endParaRPr lang="en-US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ambria"/>
              <a:ea typeface="Antinoou" panose="02000503020000020003" pitchFamily="2" charset="-128"/>
              <a:cs typeface="Cambria"/>
            </a:endParaRP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churchofchristatnorthside.com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1456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cs typeface="Cambria"/>
              </a:rPr>
              <a:t>Hell Is AWFUL</a:t>
            </a:r>
            <a:endParaRPr lang="en-US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586" y="1600200"/>
            <a:ext cx="8578829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ea typeface="Antinoou" panose="02000503020000020003" pitchFamily="2" charset="-128"/>
                <a:cs typeface="Cambria"/>
              </a:rPr>
              <a:t>It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ea typeface="Antinoou" panose="02000503020000020003" pitchFamily="2" charset="-128"/>
                <a:cs typeface="Cambria"/>
              </a:rPr>
              <a:t>is a place of PUNISHMENT, </a:t>
            </a:r>
            <a:r>
              <a:rPr lang="en-US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ea typeface="Antinoou" panose="02000503020000020003" pitchFamily="2" charset="-128"/>
                <a:cs typeface="Cambria"/>
              </a:rPr>
              <a:t>Rom. 2.8-9</a:t>
            </a:r>
          </a:p>
          <a:p>
            <a:pPr marL="0" indent="0">
              <a:buNone/>
            </a:pP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ambria"/>
              <a:ea typeface="Antinoou" panose="02000503020000020003" pitchFamily="2" charset="-128"/>
              <a:cs typeface="Cambria"/>
            </a:endParaRPr>
          </a:p>
          <a:p>
            <a:pPr marL="0" indent="0">
              <a:buNone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ea typeface="Antinoou" panose="02000503020000020003" pitchFamily="2" charset="-128"/>
                <a:cs typeface="Cambria"/>
              </a:rPr>
              <a:t>It is a place without REST, </a:t>
            </a:r>
            <a:r>
              <a:rPr lang="en-US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ea typeface="Antinoou" panose="02000503020000020003" pitchFamily="2" charset="-128"/>
                <a:cs typeface="Cambria"/>
              </a:rPr>
              <a:t>Rev. 14.9-11</a:t>
            </a:r>
          </a:p>
          <a:p>
            <a:pPr marL="0" indent="0">
              <a:buNone/>
            </a:pPr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ambria"/>
              <a:ea typeface="Antinoou" panose="02000503020000020003" pitchFamily="2" charset="-128"/>
              <a:cs typeface="Cambria"/>
            </a:endParaRPr>
          </a:p>
          <a:p>
            <a:pPr marL="0" indent="0">
              <a:buNone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ea typeface="Antinoou" panose="02000503020000020003" pitchFamily="2" charset="-128"/>
                <a:cs typeface="Cambria"/>
              </a:rPr>
              <a:t>It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ea typeface="Antinoou" panose="02000503020000020003" pitchFamily="2" charset="-128"/>
                <a:cs typeface="Cambria"/>
              </a:rPr>
              <a:t>is a place of SEPARATION, </a:t>
            </a:r>
            <a:r>
              <a:rPr lang="en-US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ea typeface="Antinoou" panose="02000503020000020003" pitchFamily="2" charset="-128"/>
                <a:cs typeface="Cambria"/>
              </a:rPr>
              <a:t>2 Thess. </a:t>
            </a:r>
            <a:r>
              <a:rPr lang="en-US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ea typeface="Antinoou" panose="02000503020000020003" pitchFamily="2" charset="-128"/>
                <a:cs typeface="Cambria"/>
              </a:rPr>
              <a:t>1.9</a:t>
            </a:r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ambria"/>
              <a:ea typeface="Antinoou" panose="02000503020000020003" pitchFamily="2" charset="-128"/>
              <a:cs typeface="Cambria"/>
            </a:endParaRPr>
          </a:p>
          <a:p>
            <a:pPr marL="0" indent="0">
              <a:buNone/>
            </a:pPr>
            <a:endParaRPr lang="en-US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ambria"/>
              <a:ea typeface="Antinoou" panose="02000503020000020003" pitchFamily="2" charset="-128"/>
              <a:cs typeface="Cambria"/>
            </a:endParaRPr>
          </a:p>
          <a:p>
            <a:pPr marL="0" indent="0">
              <a:buNone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ea typeface="Antinoou" panose="02000503020000020003" pitchFamily="2" charset="-128"/>
                <a:cs typeface="Cambria"/>
              </a:rPr>
              <a:t>It is a place to be FEARED, </a:t>
            </a:r>
            <a:r>
              <a:rPr lang="en-US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ea typeface="Antinoou" panose="02000503020000020003" pitchFamily="2" charset="-128"/>
                <a:cs typeface="Cambria"/>
              </a:rPr>
              <a:t>Matt. </a:t>
            </a:r>
            <a:r>
              <a:rPr lang="en-US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ea typeface="Antinoou" panose="02000503020000020003" pitchFamily="2" charset="-128"/>
                <a:cs typeface="Cambria"/>
              </a:rPr>
              <a:t>10.28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ambria"/>
              <a:ea typeface="Antinoou" panose="02000503020000020003" pitchFamily="2" charset="-128"/>
              <a:cs typeface="Cambria"/>
            </a:endParaRP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churchofchristatnorthside.com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296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cs typeface="Cambria"/>
              </a:rPr>
              <a:t>Hell Is ETERNAL</a:t>
            </a:r>
            <a:endParaRPr lang="en-US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586" y="1600200"/>
            <a:ext cx="8578829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ea typeface="Antinoou" panose="02000503020000020003" pitchFamily="2" charset="-128"/>
                <a:cs typeface="Cambria"/>
              </a:rPr>
              <a:t>It will 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ea typeface="Antinoou" panose="02000503020000020003" pitchFamily="2" charset="-128"/>
                <a:cs typeface="Cambria"/>
              </a:rPr>
              <a:t>be 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ea typeface="Antinoou" panose="02000503020000020003" pitchFamily="2" charset="-128"/>
                <a:cs typeface="Cambria"/>
              </a:rPr>
              <a:t>EVERLASTING</a:t>
            </a:r>
            <a:r>
              <a:rPr lang="en-US" i="1" dirty="0" smtClean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ea typeface="Antinoou" panose="02000503020000020003" pitchFamily="2" charset="-128"/>
                <a:cs typeface="Cambria"/>
              </a:rPr>
              <a:t>, </a:t>
            </a:r>
            <a:r>
              <a:rPr lang="en-US" i="1" dirty="0" smtClean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ea typeface="Antinoou" panose="02000503020000020003" pitchFamily="2" charset="-128"/>
                <a:cs typeface="Cambria"/>
              </a:rPr>
              <a:t>Matt. </a:t>
            </a:r>
            <a:r>
              <a:rPr lang="en-US" i="1" dirty="0" smtClean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ea typeface="Antinoou" panose="02000503020000020003" pitchFamily="2" charset="-128"/>
                <a:cs typeface="Cambria"/>
              </a:rPr>
              <a:t>18.8</a:t>
            </a:r>
            <a:endParaRPr lang="en-US" i="1" dirty="0">
              <a:solidFill>
                <a:schemeClr val="bg1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ambria"/>
              <a:ea typeface="Antinoou" panose="02000503020000020003" pitchFamily="2" charset="-128"/>
              <a:cs typeface="Cambria"/>
            </a:endParaRPr>
          </a:p>
          <a:p>
            <a:pPr marL="0" indent="0">
              <a:buNone/>
            </a:pPr>
            <a:endParaRPr lang="en-US" i="1" dirty="0" smtClean="0">
              <a:solidFill>
                <a:schemeClr val="bg1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ambria"/>
              <a:ea typeface="Antinoou" panose="02000503020000020003" pitchFamily="2" charset="-128"/>
              <a:cs typeface="Cambria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ea typeface="Antinoou" panose="02000503020000020003" pitchFamily="2" charset="-128"/>
                <a:cs typeface="Cambria"/>
              </a:rPr>
              <a:t>It will be 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ea typeface="Antinoou" panose="02000503020000020003" pitchFamily="2" charset="-128"/>
                <a:cs typeface="Cambria"/>
              </a:rPr>
              <a:t>DARKNESS forever,</a:t>
            </a:r>
            <a:r>
              <a:rPr lang="en-US" i="1" dirty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ea typeface="Antinoou" panose="02000503020000020003" pitchFamily="2" charset="-128"/>
                <a:cs typeface="Cambria"/>
              </a:rPr>
              <a:t> </a:t>
            </a:r>
            <a:r>
              <a:rPr lang="en-US" i="1" dirty="0" smtClean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ea typeface="Antinoou" panose="02000503020000020003" pitchFamily="2" charset="-128"/>
                <a:cs typeface="Cambria"/>
              </a:rPr>
              <a:t>Jude 13</a:t>
            </a:r>
            <a:endParaRPr lang="en-US" i="1" dirty="0">
              <a:solidFill>
                <a:schemeClr val="bg1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ambria"/>
              <a:ea typeface="Antinoou" panose="02000503020000020003" pitchFamily="2" charset="-128"/>
              <a:cs typeface="Cambria"/>
            </a:endParaRPr>
          </a:p>
          <a:p>
            <a:pPr marL="0" indent="0">
              <a:buNone/>
            </a:pPr>
            <a:endParaRPr lang="en-US" i="1" dirty="0" smtClean="0">
              <a:solidFill>
                <a:schemeClr val="bg1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ambria"/>
              <a:ea typeface="Antinoou" panose="02000503020000020003" pitchFamily="2" charset="-128"/>
              <a:cs typeface="Cambria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ea typeface="Antinoou" panose="02000503020000020003" pitchFamily="2" charset="-128"/>
                <a:cs typeface="Cambria"/>
              </a:rPr>
              <a:t>It will be TORMENT 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ea typeface="Antinoou" panose="02000503020000020003" pitchFamily="2" charset="-128"/>
                <a:cs typeface="Cambria"/>
              </a:rPr>
              <a:t>there 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ea typeface="Antinoou" panose="02000503020000020003" pitchFamily="2" charset="-128"/>
                <a:cs typeface="Cambria"/>
              </a:rPr>
              <a:t>forever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ea typeface="Antinoou" panose="02000503020000020003" pitchFamily="2" charset="-128"/>
                <a:cs typeface="Cambria"/>
              </a:rPr>
              <a:t>, </a:t>
            </a:r>
            <a:r>
              <a:rPr lang="en-US" i="1" dirty="0" smtClean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ea typeface="Antinoou" panose="02000503020000020003" pitchFamily="2" charset="-128"/>
                <a:cs typeface="Cambria"/>
              </a:rPr>
              <a:t>Rev. 14.11</a:t>
            </a:r>
          </a:p>
          <a:p>
            <a:pPr marL="0" indent="0">
              <a:buNone/>
            </a:pPr>
            <a:endParaRPr lang="en-US" i="1" dirty="0">
              <a:solidFill>
                <a:schemeClr val="bg1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ambria"/>
              <a:ea typeface="Antinoou" panose="02000503020000020003" pitchFamily="2" charset="-128"/>
              <a:cs typeface="Cambria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ea typeface="Antinoou" panose="02000503020000020003" pitchFamily="2" charset="-128"/>
                <a:cs typeface="Cambria"/>
              </a:rPr>
              <a:t>It will be a place of UNQUENCHABLE fire</a:t>
            </a:r>
            <a:r>
              <a:rPr lang="en-US" i="1" dirty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ea typeface="Antinoou" panose="02000503020000020003" pitchFamily="2" charset="-128"/>
                <a:cs typeface="Cambria"/>
              </a:rPr>
              <a:t>, </a:t>
            </a:r>
            <a:r>
              <a:rPr lang="en-US" i="1" dirty="0" smtClean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ea typeface="Antinoou" panose="02000503020000020003" pitchFamily="2" charset="-128"/>
                <a:cs typeface="Cambria"/>
              </a:rPr>
              <a:t>Mark 9.48</a:t>
            </a:r>
            <a:endParaRPr lang="en-US" i="1" dirty="0">
              <a:solidFill>
                <a:schemeClr val="bg1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ambria"/>
              <a:ea typeface="Antinoou" panose="02000503020000020003" pitchFamily="2" charset="-128"/>
              <a:cs typeface="Cambria"/>
            </a:endParaRP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churchofchristatnorthside.com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109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cs typeface="Cambria"/>
              </a:rPr>
              <a:t>Hell Is </a:t>
            </a:r>
            <a:r>
              <a:rPr lang="en-US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cs typeface="Cambria"/>
              </a:rPr>
              <a:t>WAITING</a:t>
            </a:r>
            <a:endParaRPr lang="en-US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586" y="1600200"/>
            <a:ext cx="8578829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ea typeface="Antinoou" panose="02000503020000020003" pitchFamily="2" charset="-128"/>
                <a:cs typeface="Cambria"/>
              </a:rPr>
              <a:t>The DEVIL 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ea typeface="Antinoou" panose="02000503020000020003" pitchFamily="2" charset="-128"/>
                <a:cs typeface="Cambria"/>
              </a:rPr>
              <a:t>and his 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ea typeface="Antinoou" panose="02000503020000020003" pitchFamily="2" charset="-128"/>
                <a:cs typeface="Cambria"/>
              </a:rPr>
              <a:t>ANGELS are there now, </a:t>
            </a:r>
            <a:r>
              <a:rPr lang="en-US" i="1" dirty="0" smtClean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ea typeface="Antinoou" panose="02000503020000020003" pitchFamily="2" charset="-128"/>
                <a:cs typeface="Cambria"/>
              </a:rPr>
              <a:t>Matt. 25:41; </a:t>
            </a:r>
            <a:r>
              <a:rPr lang="en-US" i="1" dirty="0" smtClean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ea typeface="Antinoou" panose="02000503020000020003" pitchFamily="2" charset="-128"/>
                <a:cs typeface="Cambria"/>
              </a:rPr>
              <a:t>Rev</a:t>
            </a:r>
            <a:r>
              <a:rPr lang="en-US" i="1" dirty="0" smtClean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ea typeface="Antinoou" panose="02000503020000020003" pitchFamily="2" charset="-128"/>
                <a:cs typeface="Cambria"/>
              </a:rPr>
              <a:t>. 20.10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ambria"/>
              <a:ea typeface="Antinoou" panose="02000503020000020003" pitchFamily="2" charset="-128"/>
              <a:cs typeface="Cambria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ea typeface="Antinoou" panose="02000503020000020003" pitchFamily="2" charset="-128"/>
                <a:cs typeface="Cambria"/>
              </a:rPr>
              <a:t>For those who are WICKED, </a:t>
            </a:r>
            <a:r>
              <a:rPr lang="en-US" i="1" dirty="0" smtClean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ea typeface="Antinoou" panose="02000503020000020003" pitchFamily="2" charset="-128"/>
                <a:cs typeface="Cambria"/>
              </a:rPr>
              <a:t>Rev</a:t>
            </a:r>
            <a:r>
              <a:rPr lang="en-US" i="1" dirty="0" smtClean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ea typeface="Antinoou" panose="02000503020000020003" pitchFamily="2" charset="-128"/>
                <a:cs typeface="Cambria"/>
              </a:rPr>
              <a:t>. 21</a:t>
            </a:r>
            <a:r>
              <a:rPr lang="en-US" i="1" dirty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ea typeface="Antinoou" panose="02000503020000020003" pitchFamily="2" charset="-128"/>
                <a:cs typeface="Cambria"/>
              </a:rPr>
              <a:t>.</a:t>
            </a:r>
            <a:r>
              <a:rPr lang="en-US" i="1" dirty="0" smtClean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ea typeface="Antinoou" panose="02000503020000020003" pitchFamily="2" charset="-128"/>
                <a:cs typeface="Cambria"/>
              </a:rPr>
              <a:t>8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ambria"/>
              <a:ea typeface="Antinoou" panose="02000503020000020003" pitchFamily="2" charset="-128"/>
              <a:cs typeface="Cambria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ea typeface="Antinoou" panose="02000503020000020003" pitchFamily="2" charset="-128"/>
                <a:cs typeface="Cambria"/>
              </a:rPr>
              <a:t>For those who do not OBEY 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ea typeface="Antinoou" panose="02000503020000020003" pitchFamily="2" charset="-128"/>
                <a:cs typeface="Cambria"/>
              </a:rPr>
              <a:t>the 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ea typeface="Antinoou" panose="02000503020000020003" pitchFamily="2" charset="-128"/>
                <a:cs typeface="Cambria"/>
              </a:rPr>
              <a:t>gospel, </a:t>
            </a:r>
            <a:r>
              <a:rPr lang="en-US" i="1" dirty="0" smtClean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ea typeface="Antinoou" panose="02000503020000020003" pitchFamily="2" charset="-128"/>
                <a:cs typeface="Cambria"/>
              </a:rPr>
              <a:t>2 Thess. </a:t>
            </a:r>
            <a:r>
              <a:rPr lang="en-US" i="1" dirty="0" smtClean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ea typeface="Antinoou" panose="02000503020000020003" pitchFamily="2" charset="-128"/>
                <a:cs typeface="Cambria"/>
              </a:rPr>
              <a:t>1.8-</a:t>
            </a:r>
            <a:r>
              <a:rPr lang="en-US" i="1" dirty="0" smtClean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ea typeface="Antinoou" panose="02000503020000020003" pitchFamily="2" charset="-128"/>
                <a:cs typeface="Cambria"/>
              </a:rPr>
              <a:t>9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ambria"/>
              <a:ea typeface="Antinoou" panose="02000503020000020003" pitchFamily="2" charset="-128"/>
              <a:cs typeface="Cambria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ea typeface="Antinoou" panose="02000503020000020003" pitchFamily="2" charset="-128"/>
                <a:cs typeface="Cambria"/>
              </a:rPr>
              <a:t>For those who are UNFAITHFUL, </a:t>
            </a:r>
            <a:r>
              <a:rPr lang="en-US" i="1" dirty="0" smtClean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ea typeface="Antinoou" panose="02000503020000020003" pitchFamily="2" charset="-128"/>
                <a:cs typeface="Cambria"/>
              </a:rPr>
              <a:t>Heb. 10.26</a:t>
            </a:r>
            <a:r>
              <a:rPr lang="en-US" i="1" dirty="0" smtClean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ea typeface="Antinoou" panose="02000503020000020003" pitchFamily="2" charset="-128"/>
                <a:cs typeface="Cambria"/>
              </a:rPr>
              <a:t>-</a:t>
            </a:r>
            <a:r>
              <a:rPr lang="en-US" i="1" dirty="0" smtClean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ea typeface="Antinoou" panose="02000503020000020003" pitchFamily="2" charset="-128"/>
                <a:cs typeface="Cambria"/>
              </a:rPr>
              <a:t>31</a:t>
            </a:r>
            <a:endParaRPr lang="en-US" i="1" dirty="0" smtClean="0">
              <a:solidFill>
                <a:schemeClr val="bg1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ambria"/>
              <a:ea typeface="Antinoou" panose="02000503020000020003" pitchFamily="2" charset="-128"/>
              <a:cs typeface="Cambria"/>
            </a:endParaRP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churchofchristatnorthside.com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439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churchofchristatnorthside.com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8723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cs typeface="Cambria"/>
              </a:rPr>
              <a:t>Do You Want To Go To Hell?</a:t>
            </a:r>
            <a:endParaRPr lang="en-US" b="1" i="1" spc="300" dirty="0">
              <a:ln w="1841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ambria"/>
              <a:cs typeface="Cambria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893672"/>
            <a:ext cx="8686800" cy="3579122"/>
          </a:xfrm>
        </p:spPr>
        <p:txBody>
          <a:bodyPr>
            <a:noAutofit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sz="3000" b="1" i="1" spc="300" dirty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cs typeface="Cambria"/>
              </a:rPr>
              <a:t>D</a:t>
            </a:r>
            <a:r>
              <a:rPr lang="en-US" sz="3000" b="1" i="1" spc="3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cs typeface="Cambria"/>
              </a:rPr>
              <a:t>arkness </a:t>
            </a:r>
            <a:r>
              <a:rPr lang="en-US" sz="3000" b="1" i="1" spc="300" dirty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cs typeface="Cambria"/>
              </a:rPr>
              <a:t>– S</a:t>
            </a:r>
            <a:r>
              <a:rPr lang="en-US" sz="3000" b="1" i="1" spc="3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cs typeface="Cambria"/>
              </a:rPr>
              <a:t>ight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en-US" sz="3000" b="1" i="1" spc="300" dirty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cs typeface="Cambria"/>
              </a:rPr>
              <a:t>W</a:t>
            </a:r>
            <a:r>
              <a:rPr lang="en-US" sz="3000" b="1" i="1" spc="3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cs typeface="Cambria"/>
              </a:rPr>
              <a:t>eeping </a:t>
            </a:r>
            <a:r>
              <a:rPr lang="en-US" sz="3000" b="1" i="1" spc="300" dirty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cs typeface="Cambria"/>
              </a:rPr>
              <a:t>and gnashing of teeth – H</a:t>
            </a:r>
            <a:r>
              <a:rPr lang="en-US" sz="3000" b="1" i="1" spc="3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cs typeface="Cambria"/>
              </a:rPr>
              <a:t>earing</a:t>
            </a:r>
            <a:endParaRPr lang="en-US" sz="3000" b="1" i="1" spc="300" dirty="0">
              <a:ln w="1841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ambria"/>
              <a:cs typeface="Cambria"/>
            </a:endParaRPr>
          </a:p>
          <a:p>
            <a:pPr marL="0" indent="0" algn="ctr">
              <a:spcAft>
                <a:spcPts val="1200"/>
              </a:spcAft>
              <a:buNone/>
            </a:pPr>
            <a:r>
              <a:rPr lang="en-US" sz="3000" b="1" i="1" spc="300" dirty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cs typeface="Cambria"/>
              </a:rPr>
              <a:t>T</a:t>
            </a:r>
            <a:r>
              <a:rPr lang="en-US" sz="3000" b="1" i="1" spc="3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cs typeface="Cambria"/>
              </a:rPr>
              <a:t>he </a:t>
            </a:r>
            <a:r>
              <a:rPr lang="en-US" sz="3000" b="1" i="1" spc="300" dirty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cs typeface="Cambria"/>
              </a:rPr>
              <a:t>stench of sulfur – S</a:t>
            </a:r>
            <a:r>
              <a:rPr lang="en-US" sz="3000" b="1" i="1" spc="3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cs typeface="Cambria"/>
              </a:rPr>
              <a:t>mell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en-US" sz="3000" b="1" i="1" spc="300" dirty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cs typeface="Cambria"/>
              </a:rPr>
              <a:t>T</a:t>
            </a:r>
            <a:r>
              <a:rPr lang="en-US" sz="3000" b="1" i="1" spc="3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cs typeface="Cambria"/>
              </a:rPr>
              <a:t>he </a:t>
            </a:r>
            <a:r>
              <a:rPr lang="en-US" sz="3000" b="1" i="1" spc="300" dirty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cs typeface="Cambria"/>
              </a:rPr>
              <a:t>pain of fire – T</a:t>
            </a:r>
            <a:r>
              <a:rPr lang="en-US" sz="3000" b="1" i="1" spc="3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cs typeface="Cambria"/>
              </a:rPr>
              <a:t>ouch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en-US" sz="3000" b="1" i="1" spc="300" dirty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cs typeface="Cambria"/>
              </a:rPr>
              <a:t>T</a:t>
            </a:r>
            <a:r>
              <a:rPr lang="en-US" sz="3000" b="1" i="1" spc="3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cs typeface="Cambria"/>
              </a:rPr>
              <a:t>hirst </a:t>
            </a:r>
            <a:r>
              <a:rPr lang="en-US" sz="3000" b="1" i="1" spc="300" dirty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cs typeface="Cambria"/>
              </a:rPr>
              <a:t>– T</a:t>
            </a:r>
            <a:r>
              <a:rPr lang="en-US" sz="3000" b="1" i="1" spc="3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cs typeface="Cambria"/>
              </a:rPr>
              <a:t>aste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churchofchristatnorthside.com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927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1287</TotalTime>
  <Words>310</Words>
  <Application>Microsoft Macintosh PowerPoint</Application>
  <PresentationFormat>On-screen Show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Hell Is REAL</vt:lpstr>
      <vt:lpstr>Hell Is AWFUL</vt:lpstr>
      <vt:lpstr>Hell Is AWFUL</vt:lpstr>
      <vt:lpstr>Hell Is ETERNAL</vt:lpstr>
      <vt:lpstr>Hell Is WAITING</vt:lpstr>
      <vt:lpstr>PowerPoint Presentation</vt:lpstr>
      <vt:lpstr>Do You Want To Go To Hell?</vt:lpstr>
      <vt:lpstr>Do You Want To Go To Hell?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26</cp:revision>
  <dcterms:created xsi:type="dcterms:W3CDTF">2014-07-11T15:26:00Z</dcterms:created>
  <dcterms:modified xsi:type="dcterms:W3CDTF">2014-07-20T20:40:04Z</dcterms:modified>
</cp:coreProperties>
</file>