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63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56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9" autoAdjust="0"/>
    <p:restoredTop sz="97183" autoAdjust="0"/>
  </p:normalViewPr>
  <p:slideViewPr>
    <p:cSldViewPr snapToGrid="0" snapToObjects="1">
      <p:cViewPr varScale="1">
        <p:scale>
          <a:sx n="74" d="100"/>
          <a:sy n="74" d="100"/>
        </p:scale>
        <p:origin x="-1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0F2C9-223B-6B4E-BEE0-C5C3F5FAAD24}" type="datetimeFigureOut">
              <a:rPr lang="en-US" smtClean="0"/>
              <a:t>6/30/14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618C3-C486-E049-AEE4-13F3F37E4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3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Material by Jim Deason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18C3-C486-E049-AEE4-13F3F37E41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57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18C3-C486-E049-AEE4-13F3F37E41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8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Material by Jim Deason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18C3-C486-E049-AEE4-13F3F37E41BB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445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7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8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691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740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8054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7306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7965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9759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685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124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26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4250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730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19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3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0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4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7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6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B635-EA66-B34D-92A1-8860036456CF}" type="datetimeFigureOut">
              <a:rPr lang="en-US" smtClean="0"/>
              <a:t>6/30/14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349DB-73E2-C143-959F-DD301E14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0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B635-EA66-B34D-92A1-8860036456C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349DB-73E2-C143-959F-DD301E14855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267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26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7248" y="1271918"/>
            <a:ext cx="77865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>
                <a:ln w="1841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&amp; Do Not Play</a:t>
            </a:r>
            <a:endParaRPr lang="en-US" sz="8000" dirty="0">
              <a:ln w="18415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 rot="21439804">
            <a:off x="-8145" y="212369"/>
            <a:ext cx="9155776" cy="1619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Why We Sing</a:t>
            </a:r>
            <a:endParaRPr lang="en-US" sz="9600" dirty="0">
              <a:ln w="18415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rter Black"/>
              <a:cs typeface="Charter Blac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998" y="2932837"/>
            <a:ext cx="95567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sz="3800" spc="300" dirty="0" smtClean="0">
                <a:solidFill>
                  <a:srgbClr val="558ED5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ambria"/>
                <a:cs typeface="Cambria"/>
              </a:rPr>
              <a:t> Hear (Rom. 10.17)</a:t>
            </a:r>
          </a:p>
          <a:p>
            <a:pPr>
              <a:buFont typeface="Wingdings" charset="2"/>
              <a:buChar char="§"/>
            </a:pPr>
            <a:r>
              <a:rPr lang="en-US" sz="3800" spc="300" dirty="0" smtClean="0">
                <a:solidFill>
                  <a:srgbClr val="558ED5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ambria"/>
                <a:cs typeface="Cambria"/>
              </a:rPr>
              <a:t> Believe (John 3.16)</a:t>
            </a:r>
          </a:p>
          <a:p>
            <a:pPr>
              <a:buFont typeface="Wingdings" charset="2"/>
              <a:buChar char="§"/>
            </a:pPr>
            <a:r>
              <a:rPr lang="en-US" sz="3800" spc="300" dirty="0" smtClean="0">
                <a:solidFill>
                  <a:srgbClr val="558ED5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ambria"/>
                <a:cs typeface="Cambria"/>
              </a:rPr>
              <a:t> Repent (Acts 17.30)</a:t>
            </a:r>
          </a:p>
          <a:p>
            <a:pPr>
              <a:buFont typeface="Wingdings" charset="2"/>
              <a:buChar char="§"/>
            </a:pPr>
            <a:r>
              <a:rPr lang="en-US" sz="3800" spc="300" dirty="0" smtClean="0">
                <a:solidFill>
                  <a:srgbClr val="558ED5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ambria"/>
                <a:cs typeface="Cambria"/>
              </a:rPr>
              <a:t> Confess Faith (Rom. 10.9-10)</a:t>
            </a:r>
          </a:p>
          <a:p>
            <a:pPr>
              <a:buFont typeface="Wingdings" charset="2"/>
              <a:buChar char="§"/>
            </a:pPr>
            <a:r>
              <a:rPr lang="en-US" sz="3800" spc="300" dirty="0" smtClean="0">
                <a:solidFill>
                  <a:srgbClr val="558ED5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ambria"/>
                <a:cs typeface="Cambria"/>
              </a:rPr>
              <a:t> Immersion (Acts 22.16)</a:t>
            </a:r>
          </a:p>
          <a:p>
            <a:pPr>
              <a:buFont typeface="Wingdings" charset="2"/>
              <a:buChar char="§"/>
            </a:pPr>
            <a:r>
              <a:rPr lang="en-US" sz="3800" spc="300" dirty="0" smtClean="0">
                <a:solidFill>
                  <a:srgbClr val="558ED5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ambria"/>
                <a:cs typeface="Cambria"/>
              </a:rPr>
              <a:t> Faithfull (Rev. 2.10)</a:t>
            </a:r>
            <a:endParaRPr lang="en-US" sz="3800" spc="300" dirty="0">
              <a:solidFill>
                <a:srgbClr val="558ED5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9738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54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249" y="2910644"/>
            <a:ext cx="77865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>
                <a:ln w="1841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&amp; Do Not Play</a:t>
            </a:r>
            <a:endParaRPr lang="en-US" sz="8000" dirty="0">
              <a:ln w="18415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21439804">
            <a:off x="-8144" y="1851095"/>
            <a:ext cx="9155776" cy="1619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Why We Sing</a:t>
            </a:r>
            <a:endParaRPr lang="en-US" sz="9600" dirty="0">
              <a:ln w="18415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rter Black"/>
              <a:cs typeface="Charter Black"/>
            </a:endParaRPr>
          </a:p>
        </p:txBody>
      </p:sp>
    </p:spTree>
    <p:extLst>
      <p:ext uri="{BB962C8B-B14F-4D97-AF65-F5344CB8AC3E}">
        <p14:creationId xmlns:p14="http://schemas.microsoft.com/office/powerpoint/2010/main" val="276407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21439804">
            <a:off x="32759" y="236131"/>
            <a:ext cx="9155776" cy="1619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How Does Communication Work?</a:t>
            </a:r>
            <a:endParaRPr lang="en-US" sz="3600" dirty="0">
              <a:ln w="18415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rter Black"/>
              <a:cs typeface="Charter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9225" y="1847834"/>
            <a:ext cx="68779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>
                <a:latin typeface="Cambria"/>
                <a:cs typeface="Cambria"/>
              </a:rPr>
              <a:t>We TELL </a:t>
            </a:r>
            <a:r>
              <a:rPr lang="en-US" sz="3200" b="1" dirty="0">
                <a:latin typeface="Cambria"/>
                <a:cs typeface="Cambria"/>
              </a:rPr>
              <a:t>someone what we </a:t>
            </a:r>
            <a:r>
              <a:rPr lang="en-US" sz="3200" b="1" dirty="0" smtClean="0">
                <a:latin typeface="Cambria"/>
                <a:cs typeface="Cambria"/>
              </a:rPr>
              <a:t>want.</a:t>
            </a:r>
          </a:p>
          <a:p>
            <a:pPr>
              <a:spcAft>
                <a:spcPts val="1200"/>
              </a:spcAft>
            </a:pPr>
            <a:endParaRPr lang="en-US" sz="700" b="1" dirty="0" smtClean="0">
              <a:latin typeface="Cambria"/>
              <a:cs typeface="Cambria"/>
            </a:endParaRPr>
          </a:p>
          <a:p>
            <a:pPr>
              <a:spcAft>
                <a:spcPts val="1200"/>
              </a:spcAft>
            </a:pPr>
            <a:r>
              <a:rPr lang="en-US" sz="3200" b="1" dirty="0" smtClean="0">
                <a:latin typeface="Cambria"/>
                <a:cs typeface="Cambria"/>
              </a:rPr>
              <a:t>We SHOW </a:t>
            </a:r>
            <a:r>
              <a:rPr lang="en-US" sz="3200" b="1" dirty="0">
                <a:latin typeface="Cambria"/>
                <a:cs typeface="Cambria"/>
              </a:rPr>
              <a:t>someone what we want and how to do </a:t>
            </a:r>
            <a:r>
              <a:rPr lang="en-US" sz="3200" b="1" dirty="0" smtClean="0">
                <a:latin typeface="Cambria"/>
                <a:cs typeface="Cambria"/>
              </a:rPr>
              <a:t>it.</a:t>
            </a:r>
          </a:p>
          <a:p>
            <a:pPr>
              <a:spcAft>
                <a:spcPts val="1200"/>
              </a:spcAft>
            </a:pPr>
            <a:endParaRPr lang="en-US" sz="700" b="1" dirty="0" smtClean="0">
              <a:latin typeface="Cambria"/>
              <a:cs typeface="Cambria"/>
            </a:endParaRPr>
          </a:p>
          <a:p>
            <a:pPr>
              <a:spcAft>
                <a:spcPts val="1200"/>
              </a:spcAft>
            </a:pPr>
            <a:r>
              <a:rPr lang="en-US" sz="3200" b="1" dirty="0" smtClean="0">
                <a:latin typeface="Cambria"/>
                <a:cs typeface="Cambria"/>
              </a:rPr>
              <a:t>We IMPLY </a:t>
            </a:r>
            <a:r>
              <a:rPr lang="en-US" sz="3200" b="1" dirty="0">
                <a:latin typeface="Cambria"/>
                <a:cs typeface="Cambria"/>
              </a:rPr>
              <a:t>what we expect others to get by what we say or show</a:t>
            </a:r>
            <a:r>
              <a:rPr lang="en-US" sz="3200" b="1" dirty="0" smtClean="0">
                <a:latin typeface="Cambria"/>
                <a:cs typeface="Cambria"/>
              </a:rPr>
              <a:t>.</a:t>
            </a:r>
            <a:endParaRPr lang="en-US" sz="3200" b="1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9218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21439804">
            <a:off x="32759" y="-22157"/>
            <a:ext cx="9155776" cy="1619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Why We Sing</a:t>
            </a:r>
            <a:endParaRPr lang="en-US" sz="9600" dirty="0">
              <a:ln w="18415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rter Black"/>
              <a:cs typeface="Charte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5375" y="1754895"/>
            <a:ext cx="4730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effectLst/>
                <a:latin typeface="Cambria"/>
                <a:cs typeface="Cambria"/>
              </a:rPr>
              <a:t>Because the N. T. TELLS us to do so …</a:t>
            </a:r>
            <a:endParaRPr lang="en-US" sz="2000" b="1" dirty="0">
              <a:solidFill>
                <a:srgbClr val="000000"/>
              </a:solidFill>
              <a:effectLst/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2603500"/>
            <a:ext cx="76200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Cambria"/>
                <a:cs typeface="Cambria"/>
              </a:rPr>
              <a:t>The church at EPHESUS (Eph. 5.18-19)</a:t>
            </a:r>
          </a:p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Cambria"/>
                <a:cs typeface="Cambria"/>
              </a:rPr>
              <a:t>The church at COLOSSAE (Col. 3.16)</a:t>
            </a:r>
          </a:p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Cambria"/>
                <a:cs typeface="Cambria"/>
              </a:rPr>
              <a:t>The church at CORINTH (1 Cor. 14.15)</a:t>
            </a:r>
          </a:p>
          <a:p>
            <a:pPr algn="ctr">
              <a:spcAft>
                <a:spcPts val="1200"/>
              </a:spcAft>
            </a:pPr>
            <a:r>
              <a:rPr lang="en-US" sz="2800" b="1" dirty="0">
                <a:latin typeface="Cambria"/>
                <a:cs typeface="Cambria"/>
              </a:rPr>
              <a:t>INDIVIDUAL Christians (James 5.13</a:t>
            </a:r>
            <a:r>
              <a:rPr lang="en-US" sz="2800" b="1" dirty="0" smtClean="0">
                <a:latin typeface="Cambria"/>
                <a:cs typeface="Cambria"/>
              </a:rPr>
              <a:t>)</a:t>
            </a:r>
            <a:endParaRPr lang="en-US" sz="28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78522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21439804">
            <a:off x="32759" y="-22157"/>
            <a:ext cx="9155776" cy="1619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Why We Sing</a:t>
            </a:r>
            <a:endParaRPr lang="en-US" sz="9600" dirty="0">
              <a:ln w="18415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rter Black"/>
              <a:cs typeface="Charte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1250" y="1754895"/>
            <a:ext cx="431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10" dirty="0" smtClean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Cambria"/>
                <a:cs typeface="Cambria"/>
              </a:rPr>
              <a:t>Because the N.T. SHOWS us...</a:t>
            </a:r>
            <a:endParaRPr lang="en-US" sz="2000" b="1" kern="10" dirty="0">
              <a:ln w="19050">
                <a:noFill/>
                <a:round/>
                <a:headEnd/>
                <a:tailEnd/>
              </a:ln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3302000"/>
            <a:ext cx="7620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Cambria"/>
                <a:cs typeface="Cambria"/>
              </a:rPr>
              <a:t>JESUS &amp; His Disciples (Matt. 26.30)</a:t>
            </a:r>
          </a:p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Cambria"/>
                <a:cs typeface="Cambria"/>
              </a:rPr>
              <a:t>PAUL &amp; SILAS (Acts 16.25)</a:t>
            </a:r>
          </a:p>
        </p:txBody>
      </p:sp>
    </p:spTree>
    <p:extLst>
      <p:ext uri="{BB962C8B-B14F-4D97-AF65-F5344CB8AC3E}">
        <p14:creationId xmlns:p14="http://schemas.microsoft.com/office/powerpoint/2010/main" val="223688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39875" y="3032274"/>
            <a:ext cx="76041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There is no N.T. INSTRUCTION to that effect!</a:t>
            </a:r>
          </a:p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There is no N.T. EXAMPLE of a church using it.</a:t>
            </a:r>
          </a:p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There is no place where the instrument is IMPLIED.</a:t>
            </a:r>
            <a:endParaRPr lang="en-US" sz="24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 rot="21428901">
            <a:off x="0" y="32745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400" dirty="0" smtClean="0">
                <a:ln w="1841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Why We Do Not Play</a:t>
            </a:r>
            <a:endParaRPr lang="en-US" sz="6400" dirty="0">
              <a:ln w="18415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325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18739" y="2778274"/>
            <a:ext cx="762526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Not according to TRUTH (John 4.24)</a:t>
            </a:r>
          </a:p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Not of FAITH (2 Cor. 5.7)</a:t>
            </a:r>
          </a:p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Not TAUGHT by Christ (Matt. 28.18-20)</a:t>
            </a:r>
          </a:p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Not a GOOD work   (2 Tim. 3.16-17)</a:t>
            </a:r>
          </a:p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Goes BEYOND what is written (1 Cor. 4.6)</a:t>
            </a:r>
          </a:p>
        </p:txBody>
      </p:sp>
      <p:sp>
        <p:nvSpPr>
          <p:cNvPr id="7" name="Rectangle 6"/>
          <p:cNvSpPr/>
          <p:nvPr/>
        </p:nvSpPr>
        <p:spPr>
          <a:xfrm rot="21428901">
            <a:off x="0" y="32745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400" dirty="0" smtClean="0">
                <a:ln w="1841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Why We Do Not Play</a:t>
            </a:r>
            <a:endParaRPr lang="en-US" sz="6400" dirty="0">
              <a:ln w="18415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1754895"/>
            <a:ext cx="615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10" dirty="0" smtClean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Cambria"/>
                <a:cs typeface="Cambria"/>
              </a:rPr>
              <a:t>Mechanical Instruments In Worship Are Sinful…</a:t>
            </a:r>
            <a:endParaRPr lang="en-US" sz="2000" b="1" kern="10" dirty="0">
              <a:ln w="19050">
                <a:noFill/>
                <a:round/>
                <a:headEnd/>
                <a:tailEnd/>
              </a:ln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6235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18739" y="2921149"/>
            <a:ext cx="762526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Another or perverted GOSPEL (Gal. 1.6-9)</a:t>
            </a:r>
          </a:p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VAIN Worship (Matt. 15.9)</a:t>
            </a:r>
          </a:p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Not according to the ORACLES of God (1 Pet. 4.11)</a:t>
            </a:r>
          </a:p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mbria"/>
                <a:cs typeface="Cambria"/>
              </a:rPr>
              <a:t>ADDING to the word of God (Rev. 22.18-19)</a:t>
            </a:r>
          </a:p>
        </p:txBody>
      </p:sp>
      <p:sp>
        <p:nvSpPr>
          <p:cNvPr id="7" name="Rectangle 6"/>
          <p:cNvSpPr/>
          <p:nvPr/>
        </p:nvSpPr>
        <p:spPr>
          <a:xfrm rot="21428901">
            <a:off x="0" y="32745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400" dirty="0" smtClean="0">
                <a:ln w="1841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Why We Do Not Play</a:t>
            </a:r>
            <a:endParaRPr lang="en-US" sz="6400" dirty="0">
              <a:ln w="18415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" y="1754895"/>
            <a:ext cx="615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10" dirty="0" smtClean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Cambria"/>
                <a:cs typeface="Cambria"/>
              </a:rPr>
              <a:t>Mechanical Instruments In Worship Are Sinful…</a:t>
            </a:r>
            <a:endParaRPr lang="en-US" sz="2000" b="1" kern="10" dirty="0">
              <a:ln w="19050">
                <a:noFill/>
                <a:round/>
                <a:headEnd/>
                <a:tailEnd/>
              </a:ln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9044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7248" y="1271918"/>
            <a:ext cx="77865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>
                <a:ln w="1841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&amp; Do Not Play</a:t>
            </a:r>
            <a:endParaRPr lang="en-US" sz="8000" dirty="0">
              <a:ln w="18415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 rot="21439804">
            <a:off x="-8145" y="212369"/>
            <a:ext cx="9155776" cy="1619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Why We Sing</a:t>
            </a:r>
            <a:endParaRPr lang="en-US" sz="9600" dirty="0">
              <a:ln w="18415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rter Black"/>
              <a:cs typeface="Charte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" y="2808299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8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God did not tell us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8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God did not show us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8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God did not imply to us</a:t>
            </a:r>
            <a:endParaRPr lang="en-US" sz="4800" dirty="0">
              <a:ln w="18415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rter Black"/>
              <a:cs typeface="Charter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8073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ln w="1841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Playing is not </a:t>
            </a:r>
            <a:r>
              <a:rPr lang="en-US" sz="4600" i="1" u="sng" dirty="0" smtClean="0">
                <a:ln w="1841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AUTHORIZED</a:t>
            </a:r>
            <a:r>
              <a:rPr lang="en-US" sz="4600" dirty="0" smtClean="0">
                <a:ln w="1841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arter Black"/>
                <a:cs typeface="Charter Black"/>
              </a:rPr>
              <a:t>!</a:t>
            </a:r>
            <a:endParaRPr lang="en-US" sz="4600" dirty="0">
              <a:ln w="18415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arter Black"/>
              <a:cs typeface="Charter Black"/>
            </a:endParaRPr>
          </a:p>
        </p:txBody>
      </p:sp>
    </p:spTree>
    <p:extLst>
      <p:ext uri="{BB962C8B-B14F-4D97-AF65-F5344CB8AC3E}">
        <p14:creationId xmlns:p14="http://schemas.microsoft.com/office/powerpoint/2010/main" val="271380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8805</TotalTime>
  <Words>369</Words>
  <Application>Microsoft Macintosh PowerPoint</Application>
  <PresentationFormat>On-screen Show (4:3)</PresentationFormat>
  <Paragraphs>54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32</cp:revision>
  <dcterms:created xsi:type="dcterms:W3CDTF">2013-12-03T01:38:01Z</dcterms:created>
  <dcterms:modified xsi:type="dcterms:W3CDTF">2014-06-30T16:01:01Z</dcterms:modified>
</cp:coreProperties>
</file>