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0" r:id="rId4"/>
    <p:sldId id="259" r:id="rId5"/>
    <p:sldId id="258" r:id="rId6"/>
    <p:sldId id="263" r:id="rId7"/>
    <p:sldId id="261" r:id="rId8"/>
    <p:sldId id="262" r:id="rId9"/>
    <p:sldId id="264" r:id="rId10"/>
    <p:sldId id="267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72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37B1-235F-AD43-BEB6-2E67AD6C803B}" type="datetimeFigureOut">
              <a:rPr lang="en-US" smtClean="0"/>
              <a:t>6/21/14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5609-78AF-074C-8933-9B15A77B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88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58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45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36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00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07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39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66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567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869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910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8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7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903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60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2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92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18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42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3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0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0FAF-9C8B-8540-8F79-27058BB42903}" type="datetimeFigureOut">
              <a:rPr lang="en-US" smtClean="0"/>
              <a:t>6/21/14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C7D2-DC5A-464F-944B-88C94DBA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0FAF-9C8B-8540-8F79-27058BB429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C7D2-DC5A-464F-944B-88C94DBAA0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69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08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GOD’S PLAN FOR MAN’S SALVATION</a:t>
            </a:r>
            <a:r>
              <a:rPr lang="en-US" sz="32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:</a:t>
            </a:r>
          </a:p>
          <a:p>
            <a:pPr algn="ctr"/>
            <a:endParaRPr lang="en-US" sz="2800" dirty="0">
              <a:ln w="18415" cmpd="sng">
                <a:solidFill>
                  <a:srgbClr val="A8A553"/>
                </a:solidFill>
                <a:prstDash val="solid"/>
              </a:ln>
              <a:solidFill>
                <a:srgbClr val="A8A553"/>
              </a:solidFill>
              <a:effectLst>
                <a:glow rad="635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Hear The Gospel – </a:t>
            </a:r>
            <a:r>
              <a:rPr lang="en-US" sz="28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Rom. </a:t>
            </a:r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10.17</a:t>
            </a:r>
          </a:p>
          <a:p>
            <a:pPr algn="ctr"/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Believe That Jesus Is The Christ – John 8.24</a:t>
            </a:r>
          </a:p>
          <a:p>
            <a:pPr algn="ctr"/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Repent Of Sin </a:t>
            </a:r>
            <a:r>
              <a:rPr lang="en-US" sz="28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– Acts </a:t>
            </a:r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2.38</a:t>
            </a:r>
          </a:p>
          <a:p>
            <a:pPr algn="ctr"/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Confess Christ – </a:t>
            </a:r>
            <a:r>
              <a:rPr lang="en-US" sz="28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Rom. </a:t>
            </a:r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10.9-</a:t>
            </a:r>
            <a:r>
              <a:rPr lang="en-US" sz="28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10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Baptized – 1 </a:t>
            </a:r>
            <a:r>
              <a:rPr lang="en-US" sz="2800" dirty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Peter 3.21</a:t>
            </a:r>
          </a:p>
        </p:txBody>
      </p:sp>
    </p:spTree>
    <p:extLst>
      <p:ext uri="{BB962C8B-B14F-4D97-AF65-F5344CB8AC3E}">
        <p14:creationId xmlns:p14="http://schemas.microsoft.com/office/powerpoint/2010/main" val="33442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21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011" y="2275215"/>
            <a:ext cx="8579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A8A553"/>
                  </a:solidFill>
                  <a:prstDash val="solid"/>
                </a:ln>
                <a:gradFill flip="none" rotWithShape="1">
                  <a:gsLst>
                    <a:gs pos="0">
                      <a:srgbClr val="A8A553"/>
                    </a:gs>
                    <a:gs pos="72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Have </a:t>
            </a:r>
            <a:r>
              <a:rPr lang="en-US" sz="4800" b="1" dirty="0" smtClean="0">
                <a:ln w="18415" cmpd="sng">
                  <a:solidFill>
                    <a:srgbClr val="A8A553"/>
                  </a:solidFill>
                  <a:prstDash val="solid"/>
                </a:ln>
                <a:gradFill flip="none" rotWithShape="1">
                  <a:gsLst>
                    <a:gs pos="0">
                      <a:srgbClr val="A8A553"/>
                    </a:gs>
                    <a:gs pos="72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We</a:t>
            </a:r>
            <a:r>
              <a:rPr lang="en-US" sz="4800" b="1" dirty="0" smtClean="0">
                <a:ln w="18415" cmpd="sng">
                  <a:solidFill>
                    <a:srgbClr val="A8A553"/>
                  </a:solidFill>
                  <a:prstDash val="solid"/>
                </a:ln>
                <a:gradFill flip="none" rotWithShape="1">
                  <a:gsLst>
                    <a:gs pos="0">
                      <a:srgbClr val="A8A553"/>
                    </a:gs>
                    <a:gs pos="72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4800" b="1" dirty="0" smtClean="0">
                <a:ln w="18415" cmpd="sng">
                  <a:solidFill>
                    <a:srgbClr val="A8A553"/>
                  </a:solidFill>
                  <a:prstDash val="solid"/>
                </a:ln>
                <a:gradFill flip="none" rotWithShape="1">
                  <a:gsLst>
                    <a:gs pos="0">
                      <a:srgbClr val="A8A553"/>
                    </a:gs>
                    <a:gs pos="72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Been Building on…</a:t>
            </a:r>
            <a:endParaRPr lang="en-US" sz="4800" b="1" dirty="0">
              <a:ln w="18415" cmpd="sng">
                <a:solidFill>
                  <a:srgbClr val="A8A553"/>
                </a:solidFill>
                <a:prstDash val="solid"/>
              </a:ln>
              <a:gradFill flip="none" rotWithShape="1">
                <a:gsLst>
                  <a:gs pos="0">
                    <a:srgbClr val="A8A553"/>
                  </a:gs>
                  <a:gs pos="72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 rot="1225151">
            <a:off x="8683139" y="4074385"/>
            <a:ext cx="49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tx1">
                      <a:alpha val="26000"/>
                    </a:schemeClr>
                  </a:solidFill>
                  <a:prstDash val="solid"/>
                </a:ln>
                <a:gradFill flip="none" rotWithShape="1">
                  <a:gsLst>
                    <a:gs pos="74000">
                      <a:srgbClr val="A8A553">
                        <a:alpha val="89000"/>
                      </a:srgbClr>
                    </a:gs>
                    <a:gs pos="100000">
                      <a:srgbClr val="A8A55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/>
                <a:cs typeface="Book Antiqua"/>
              </a:rPr>
              <a:t>?</a:t>
            </a:r>
            <a:endParaRPr lang="en-US" sz="5400" b="1" dirty="0">
              <a:ln w="10541" cmpd="sng">
                <a:solidFill>
                  <a:schemeClr val="tx1">
                    <a:alpha val="26000"/>
                  </a:schemeClr>
                </a:solidFill>
                <a:prstDash val="solid"/>
              </a:ln>
              <a:gradFill flip="none" rotWithShape="1">
                <a:gsLst>
                  <a:gs pos="74000">
                    <a:srgbClr val="A8A553">
                      <a:alpha val="89000"/>
                    </a:srgbClr>
                  </a:gs>
                  <a:gs pos="100000">
                    <a:srgbClr val="A8A553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663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Build on His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WORD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n w="3175" cmpd="sng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His </a:t>
            </a:r>
            <a:r>
              <a:rPr lang="en-US" dirty="0">
                <a:ln w="3175" cmpd="sng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word is </a:t>
            </a:r>
            <a:r>
              <a:rPr lang="en-US" dirty="0" smtClean="0">
                <a:ln w="3175" cmpd="sng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FIXED </a:t>
            </a:r>
            <a:r>
              <a:rPr lang="en-US" dirty="0">
                <a:ln w="3175" cmpd="sng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as our eyes should be fixed (Psalm 119.1-6, 15</a:t>
            </a:r>
            <a:r>
              <a:rPr lang="en-US" dirty="0" smtClean="0">
                <a:ln w="3175" cmpd="sng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)</a:t>
            </a:r>
          </a:p>
          <a:p>
            <a:endParaRPr lang="en-US" dirty="0" smtClean="0">
              <a:ln w="3175" cmpd="sng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dirty="0" smtClean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keep our eyes fixed on His Word by allowing it to CONTROL every aspect of our lives.</a:t>
            </a:r>
          </a:p>
          <a:p>
            <a:pPr lvl="1"/>
            <a:r>
              <a:rPr lang="en-US" dirty="0" smtClean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STORE it up (Psalm 119.11)</a:t>
            </a:r>
          </a:p>
          <a:p>
            <a:pPr lvl="1"/>
            <a:r>
              <a:rPr lang="en-US" dirty="0" smtClean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MEDIATE on it (Psalm 1.1-2)</a:t>
            </a:r>
          </a:p>
          <a:p>
            <a:pPr lvl="1"/>
            <a:r>
              <a:rPr lang="en-US" dirty="0" smtClean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let His word GUIDE us (Psalm 31.3; 73.24; Jer. 10.23)</a:t>
            </a:r>
          </a:p>
        </p:txBody>
      </p:sp>
    </p:spTree>
    <p:extLst>
      <p:ext uri="{BB962C8B-B14F-4D97-AF65-F5344CB8AC3E}">
        <p14:creationId xmlns:p14="http://schemas.microsoft.com/office/powerpoint/2010/main" val="1301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n w="31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Whole-hearted devotion to God’s Word requires UNSELFISHNESS!</a:t>
            </a:r>
          </a:p>
        </p:txBody>
      </p:sp>
    </p:spTree>
    <p:extLst>
      <p:ext uri="{BB962C8B-B14F-4D97-AF65-F5344CB8AC3E}">
        <p14:creationId xmlns:p14="http://schemas.microsoft.com/office/powerpoint/2010/main" val="8241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Build on His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LOVE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Our OBEDIENCE is 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determined on whether or not we have built on His love – that is, the love that He has shown us!</a:t>
            </a:r>
          </a:p>
        </p:txBody>
      </p:sp>
    </p:spTree>
    <p:extLst>
      <p:ext uri="{BB962C8B-B14F-4D97-AF65-F5344CB8AC3E}">
        <p14:creationId xmlns:p14="http://schemas.microsoft.com/office/powerpoint/2010/main" val="40556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Build on His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PROMISES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</a:t>
            </a:r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can be sure of God’s promises because He cannot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LIE </a:t>
            </a:r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(Titus 1.2)</a:t>
            </a:r>
          </a:p>
          <a:p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His </a:t>
            </a:r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word is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IMMUTABLE </a:t>
            </a:r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(Heb. 6.17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)</a:t>
            </a:r>
            <a:endParaRPr 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950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Build on His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PROMISES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God has promised both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PHYSICAL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&amp;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SPIRITUAL blessings.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pPr lvl="1"/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pPr lvl="1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Physically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, He has promised to supply every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NEED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have (Phil. 4.19).</a:t>
            </a:r>
          </a:p>
          <a:p>
            <a:pPr lvl="1"/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pPr lvl="1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Spiritually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, God has promised that His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GRACE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is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SUFFICIENT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for us. (2 Cor.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12.9; Eph. 2.8).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072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1393"/>
            <a:ext cx="8229600" cy="355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The object of the </a:t>
            </a:r>
            <a:r>
              <a:rPr lang="en-US" sz="7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promises </a:t>
            </a:r>
            <a:r>
              <a:rPr lang="en-US" sz="7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is ETERNAL LIFE!</a:t>
            </a:r>
            <a:endParaRPr lang="en-US" sz="7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762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9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956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Build On His Word</a:t>
            </a:r>
          </a:p>
          <a:p>
            <a:pPr algn="ctr"/>
            <a:endParaRPr lang="en-US" sz="2800" dirty="0" smtClean="0">
              <a:ln w="18415" cmpd="sng">
                <a:solidFill>
                  <a:srgbClr val="A8A553"/>
                </a:solidFill>
                <a:prstDash val="solid"/>
              </a:ln>
              <a:solidFill>
                <a:srgbClr val="A8A553"/>
              </a:solidFill>
              <a:effectLst>
                <a:glow rad="635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Build On His Love</a:t>
            </a:r>
          </a:p>
          <a:p>
            <a:pPr algn="ctr"/>
            <a:endParaRPr lang="en-US" sz="2800" dirty="0" smtClean="0">
              <a:ln w="18415" cmpd="sng">
                <a:solidFill>
                  <a:srgbClr val="A8A553"/>
                </a:solidFill>
                <a:prstDash val="solid"/>
              </a:ln>
              <a:solidFill>
                <a:srgbClr val="A8A553"/>
              </a:solidFill>
              <a:effectLst>
                <a:glow rad="635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Old Style"/>
              <a:cs typeface="Goudy Old Style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A8A553"/>
                  </a:solidFill>
                  <a:prstDash val="solid"/>
                </a:ln>
                <a:solidFill>
                  <a:srgbClr val="A8A553"/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Old Style"/>
                <a:cs typeface="Goudy Old Style"/>
              </a:rPr>
              <a:t>Build 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31433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269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PowerPoint Presentation</vt:lpstr>
      <vt:lpstr>PowerPoint Presentation</vt:lpstr>
      <vt:lpstr>Build on His WORD</vt:lpstr>
      <vt:lpstr>PowerPoint Presentation</vt:lpstr>
      <vt:lpstr>Build on His LOVE</vt:lpstr>
      <vt:lpstr>Build on His PROMISES</vt:lpstr>
      <vt:lpstr>Build on His PROMISES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23</cp:revision>
  <dcterms:created xsi:type="dcterms:W3CDTF">2014-06-19T12:48:51Z</dcterms:created>
  <dcterms:modified xsi:type="dcterms:W3CDTF">2014-06-21T23:43:25Z</dcterms:modified>
</cp:coreProperties>
</file>