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4" r:id="rId8"/>
    <p:sldId id="266" r:id="rId9"/>
    <p:sldId id="267" r:id="rId10"/>
    <p:sldId id="268" r:id="rId11"/>
    <p:sldId id="265" r:id="rId12"/>
    <p:sldId id="269" r:id="rId13"/>
    <p:sldId id="272" r:id="rId14"/>
    <p:sldId id="270" r:id="rId15"/>
    <p:sldId id="271" r:id="rId16"/>
    <p:sldId id="275"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4574" autoAdjust="0"/>
  </p:normalViewPr>
  <p:slideViewPr>
    <p:cSldViewPr snapToGrid="0" snapToObjects="1">
      <p:cViewPr varScale="1">
        <p:scale>
          <a:sx n="85" d="100"/>
          <a:sy n="85" d="100"/>
        </p:scale>
        <p:origin x="-1608" y="-120"/>
      </p:cViewPr>
      <p:guideLst>
        <p:guide orient="horz" pos="2160"/>
        <p:guide pos="2880"/>
      </p:guideLst>
    </p:cSldViewPr>
  </p:slideViewPr>
  <p:outlineViewPr>
    <p:cViewPr>
      <p:scale>
        <a:sx n="33" d="100"/>
        <a:sy n="33" d="100"/>
      </p:scale>
      <p:origin x="0" y="108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A4DDA-6B92-164A-9AF5-B97CA5048B78}"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2193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A4DDA-6B92-164A-9AF5-B97CA5048B78}"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17963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A4DDA-6B92-164A-9AF5-B97CA5048B78}"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17939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A4DDA-6B92-164A-9AF5-B97CA5048B78}"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53590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A4DDA-6B92-164A-9AF5-B97CA5048B78}" type="datetimeFigureOut">
              <a:rPr lang="en-US" smtClean="0"/>
              <a:t>3/19/16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195731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A4DDA-6B92-164A-9AF5-B97CA5048B78}"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41145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A4DDA-6B92-164A-9AF5-B97CA5048B78}" type="datetimeFigureOut">
              <a:rPr lang="en-US" smtClean="0"/>
              <a:t>3/19/16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10629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A4DDA-6B92-164A-9AF5-B97CA5048B78}" type="datetimeFigureOut">
              <a:rPr lang="en-US" smtClean="0"/>
              <a:t>3/19/16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17902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A4DDA-6B92-164A-9AF5-B97CA5048B78}" type="datetimeFigureOut">
              <a:rPr lang="en-US" smtClean="0"/>
              <a:t>3/19/16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121457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A4DDA-6B92-164A-9AF5-B97CA5048B78}"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7206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A4DDA-6B92-164A-9AF5-B97CA5048B78}" type="datetimeFigureOut">
              <a:rPr lang="en-US" smtClean="0"/>
              <a:t>3/19/16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F675-78F0-B04B-9ABF-67F06C06249A}" type="slidenum">
              <a:rPr lang="en-US" smtClean="0"/>
              <a:t>‹#›</a:t>
            </a:fld>
            <a:endParaRPr lang="en-US"/>
          </a:p>
        </p:txBody>
      </p:sp>
    </p:spTree>
    <p:extLst>
      <p:ext uri="{BB962C8B-B14F-4D97-AF65-F5344CB8AC3E}">
        <p14:creationId xmlns:p14="http://schemas.microsoft.com/office/powerpoint/2010/main" val="3530666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A4DDA-6B92-164A-9AF5-B97CA5048B78}" type="datetimeFigureOut">
              <a:rPr lang="en-US" smtClean="0"/>
              <a:t>3/19/16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CF675-78F0-B04B-9ABF-67F06C06249A}" type="slidenum">
              <a:rPr lang="en-US" smtClean="0"/>
              <a:t>‹#›</a:t>
            </a:fld>
            <a:endParaRPr lang="en-US"/>
          </a:p>
        </p:txBody>
      </p:sp>
    </p:spTree>
    <p:extLst>
      <p:ext uri="{BB962C8B-B14F-4D97-AF65-F5344CB8AC3E}">
        <p14:creationId xmlns:p14="http://schemas.microsoft.com/office/powerpoint/2010/main" val="1436570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603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RICH in good works:</a:t>
            </a:r>
          </a:p>
          <a:p>
            <a:pPr>
              <a:lnSpc>
                <a:spcPct val="80000"/>
              </a:lnSpc>
              <a:spcBef>
                <a:spcPts val="0"/>
              </a:spcBef>
            </a:pPr>
            <a:endParaRPr lang="en-US" dirty="0"/>
          </a:p>
          <a:p>
            <a:pPr>
              <a:lnSpc>
                <a:spcPct val="80000"/>
              </a:lnSpc>
              <a:spcBef>
                <a:spcPts val="0"/>
              </a:spcBef>
            </a:pPr>
            <a:r>
              <a:rPr lang="en-US" dirty="0" smtClean="0"/>
              <a:t>They are to do good, to be rich in good works, to be generous and ready to share, thus storing up treasure for themselves as a good foundation for the future, so that they may take hold of that which is truly life. </a:t>
            </a:r>
            <a:r>
              <a:rPr lang="pl-PL" dirty="0" smtClean="0"/>
              <a:t>1 Tim. 6.17-19</a:t>
            </a:r>
            <a:endParaRPr lang="en-US" dirty="0" smtClean="0"/>
          </a:p>
        </p:txBody>
      </p:sp>
    </p:spTree>
    <p:extLst>
      <p:ext uri="{BB962C8B-B14F-4D97-AF65-F5344CB8AC3E}">
        <p14:creationId xmlns:p14="http://schemas.microsoft.com/office/powerpoint/2010/main" val="505537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READY </a:t>
            </a:r>
            <a:r>
              <a:rPr lang="en-US" dirty="0"/>
              <a:t>for every good </a:t>
            </a:r>
            <a:r>
              <a:rPr lang="en-US" dirty="0" smtClean="0"/>
              <a:t>work:</a:t>
            </a:r>
          </a:p>
          <a:p>
            <a:pPr>
              <a:lnSpc>
                <a:spcPct val="80000"/>
              </a:lnSpc>
              <a:spcBef>
                <a:spcPts val="0"/>
              </a:spcBef>
            </a:pPr>
            <a:endParaRPr lang="en-US" dirty="0"/>
          </a:p>
          <a:p>
            <a:pPr>
              <a:lnSpc>
                <a:spcPct val="80000"/>
              </a:lnSpc>
              <a:spcBef>
                <a:spcPts val="0"/>
              </a:spcBef>
            </a:pPr>
            <a:r>
              <a:rPr lang="en-US" dirty="0" smtClean="0"/>
              <a:t>Remind them to be submissive to rulers and authorities, to be obedient, to be ready for every good work, to speak evil of no one, to avoid quarreling, to be gentle, and to show perfect courtesy toward all people. </a:t>
            </a:r>
            <a:r>
              <a:rPr lang="en-US" dirty="0" smtClean="0"/>
              <a:t>Titus 3.1-2</a:t>
            </a:r>
          </a:p>
          <a:p>
            <a:pPr>
              <a:lnSpc>
                <a:spcPct val="80000"/>
              </a:lnSpc>
              <a:spcBef>
                <a:spcPts val="0"/>
              </a:spcBef>
            </a:pPr>
            <a:endParaRPr lang="en-US" dirty="0"/>
          </a:p>
          <a:p>
            <a:pPr>
              <a:lnSpc>
                <a:spcPct val="80000"/>
              </a:lnSpc>
              <a:spcBef>
                <a:spcPts val="0"/>
              </a:spcBef>
            </a:pPr>
            <a:r>
              <a:rPr lang="en-US" dirty="0" smtClean="0"/>
              <a:t>Gal. 6.10; Prov. 3.27-28;</a:t>
            </a:r>
          </a:p>
          <a:p>
            <a:pPr>
              <a:lnSpc>
                <a:spcPct val="80000"/>
              </a:lnSpc>
              <a:spcBef>
                <a:spcPts val="0"/>
              </a:spcBef>
            </a:pPr>
            <a:r>
              <a:rPr lang="en-US" dirty="0" smtClean="0"/>
              <a:t>Eph. 5.16; Col. 4.5-6</a:t>
            </a:r>
            <a:endParaRPr lang="en-US" dirty="0" smtClean="0"/>
          </a:p>
        </p:txBody>
      </p:sp>
    </p:spTree>
    <p:extLst>
      <p:ext uri="{BB962C8B-B14F-4D97-AF65-F5344CB8AC3E}">
        <p14:creationId xmlns:p14="http://schemas.microsoft.com/office/powerpoint/2010/main" val="3578330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CAREFUL to </a:t>
            </a:r>
            <a:r>
              <a:rPr lang="en-US" dirty="0"/>
              <a:t>be DEVOTED to good works</a:t>
            </a:r>
            <a:r>
              <a:rPr lang="en-US" dirty="0" smtClean="0"/>
              <a:t>:</a:t>
            </a:r>
          </a:p>
          <a:p>
            <a:pPr>
              <a:lnSpc>
                <a:spcPct val="80000"/>
              </a:lnSpc>
              <a:spcBef>
                <a:spcPts val="0"/>
              </a:spcBef>
            </a:pPr>
            <a:endParaRPr lang="en-US" dirty="0"/>
          </a:p>
          <a:p>
            <a:pPr>
              <a:lnSpc>
                <a:spcPct val="80000"/>
              </a:lnSpc>
              <a:spcBef>
                <a:spcPts val="0"/>
              </a:spcBef>
            </a:pPr>
            <a:r>
              <a:rPr lang="en-US" dirty="0"/>
              <a:t>The saying is trustworthy, and I want you to insist on these things, so that those who have believed in God may be careful to devote themselves to good works. These things are excellent and profitable for people</a:t>
            </a:r>
            <a:r>
              <a:rPr lang="en-US" dirty="0" smtClean="0"/>
              <a:t>. Titus 3.8</a:t>
            </a:r>
            <a:endParaRPr lang="en-US" dirty="0"/>
          </a:p>
        </p:txBody>
      </p:sp>
    </p:spTree>
    <p:extLst>
      <p:ext uri="{BB962C8B-B14F-4D97-AF65-F5344CB8AC3E}">
        <p14:creationId xmlns:p14="http://schemas.microsoft.com/office/powerpoint/2010/main" val="3659461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CAREFUL to </a:t>
            </a:r>
            <a:r>
              <a:rPr lang="en-US" dirty="0"/>
              <a:t>be DEVOTED to good works</a:t>
            </a:r>
            <a:r>
              <a:rPr lang="en-US" dirty="0" smtClean="0"/>
              <a:t>:</a:t>
            </a:r>
          </a:p>
          <a:p>
            <a:pPr>
              <a:lnSpc>
                <a:spcPct val="80000"/>
              </a:lnSpc>
              <a:spcBef>
                <a:spcPts val="0"/>
              </a:spcBef>
            </a:pPr>
            <a:endParaRPr lang="en-US" dirty="0"/>
          </a:p>
          <a:p>
            <a:pPr>
              <a:lnSpc>
                <a:spcPct val="80000"/>
              </a:lnSpc>
              <a:spcBef>
                <a:spcPts val="0"/>
              </a:spcBef>
            </a:pPr>
            <a:r>
              <a:rPr lang="en-US" dirty="0"/>
              <a:t>And let our people learn to devote themselves to good works, so as to help cases of urgent need, and not be unfruitful</a:t>
            </a:r>
            <a:r>
              <a:rPr lang="en-US" dirty="0" smtClean="0"/>
              <a:t>. Titus 3.14</a:t>
            </a:r>
            <a:endParaRPr lang="en-US" dirty="0"/>
          </a:p>
        </p:txBody>
      </p:sp>
    </p:spTree>
    <p:extLst>
      <p:ext uri="{BB962C8B-B14F-4D97-AF65-F5344CB8AC3E}">
        <p14:creationId xmlns:p14="http://schemas.microsoft.com/office/powerpoint/2010/main" val="10191860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HERE to stir up good works:</a:t>
            </a:r>
          </a:p>
          <a:p>
            <a:pPr>
              <a:lnSpc>
                <a:spcPct val="80000"/>
              </a:lnSpc>
              <a:spcBef>
                <a:spcPts val="0"/>
              </a:spcBef>
            </a:pPr>
            <a:endParaRPr lang="en-US" dirty="0"/>
          </a:p>
          <a:p>
            <a:pPr>
              <a:lnSpc>
                <a:spcPct val="80000"/>
              </a:lnSpc>
              <a:spcBef>
                <a:spcPts val="0"/>
              </a:spcBef>
            </a:pPr>
            <a:r>
              <a:rPr lang="en-US" dirty="0" smtClean="0"/>
              <a:t>And let us consider how to stir up one another to love and good works, not neglecting to meet together, as is the habit of some, but encouraging one another, and all the more as you see the Day drawing near. Heb. </a:t>
            </a:r>
            <a:r>
              <a:rPr lang="en-US" dirty="0" smtClean="0"/>
              <a:t>10.24-25</a:t>
            </a:r>
            <a:endParaRPr lang="en-US" dirty="0" smtClean="0"/>
          </a:p>
        </p:txBody>
      </p:sp>
    </p:spTree>
    <p:extLst>
      <p:ext uri="{BB962C8B-B14F-4D97-AF65-F5344CB8AC3E}">
        <p14:creationId xmlns:p14="http://schemas.microsoft.com/office/powerpoint/2010/main" val="27724127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FULL of good works:</a:t>
            </a:r>
          </a:p>
          <a:p>
            <a:pPr>
              <a:lnSpc>
                <a:spcPct val="80000"/>
              </a:lnSpc>
              <a:spcBef>
                <a:spcPts val="0"/>
              </a:spcBef>
            </a:pPr>
            <a:endParaRPr lang="en-US" dirty="0"/>
          </a:p>
          <a:p>
            <a:pPr>
              <a:lnSpc>
                <a:spcPct val="80000"/>
              </a:lnSpc>
              <a:spcBef>
                <a:spcPts val="0"/>
              </a:spcBef>
            </a:pPr>
            <a:r>
              <a:rPr lang="is-IS" dirty="0" smtClean="0"/>
              <a:t>…</a:t>
            </a:r>
            <a:r>
              <a:rPr lang="en-US" dirty="0" smtClean="0"/>
              <a:t>God </a:t>
            </a:r>
            <a:r>
              <a:rPr lang="en-US" dirty="0"/>
              <a:t>anointed Jesus of Nazareth with the Holy Spirit and with power. He went about doing good and healing all who were oppressed by the devil, for God was with him</a:t>
            </a:r>
            <a:r>
              <a:rPr lang="en-US" dirty="0" smtClean="0"/>
              <a:t>. Acts 10.38</a:t>
            </a:r>
          </a:p>
          <a:p>
            <a:pPr>
              <a:lnSpc>
                <a:spcPct val="80000"/>
              </a:lnSpc>
              <a:spcBef>
                <a:spcPts val="0"/>
              </a:spcBef>
            </a:pPr>
            <a:endParaRPr lang="en-US" dirty="0"/>
          </a:p>
          <a:p>
            <a:pPr>
              <a:lnSpc>
                <a:spcPct val="80000"/>
              </a:lnSpc>
              <a:spcBef>
                <a:spcPts val="0"/>
              </a:spcBef>
            </a:pPr>
            <a:r>
              <a:rPr lang="en-US" dirty="0" smtClean="0"/>
              <a:t>Acts 9.36-41; 1 Tim. 5.9-10</a:t>
            </a:r>
          </a:p>
        </p:txBody>
      </p:sp>
    </p:spTree>
    <p:extLst>
      <p:ext uri="{BB962C8B-B14F-4D97-AF65-F5344CB8AC3E}">
        <p14:creationId xmlns:p14="http://schemas.microsoft.com/office/powerpoint/2010/main" val="2940846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9806"/>
            <a:ext cx="8686800" cy="6378389"/>
          </a:xfrm>
          <a:solidFill>
            <a:schemeClr val="bg1">
              <a:alpha val="48000"/>
            </a:schemeClr>
          </a:solidFill>
        </p:spPr>
        <p:txBody>
          <a:bodyPr>
            <a:normAutofit fontScale="92500" lnSpcReduction="10000"/>
          </a:bodyPr>
          <a:lstStyle/>
          <a:p>
            <a:pPr marL="457200" indent="-457200">
              <a:lnSpc>
                <a:spcPct val="140000"/>
              </a:lnSpc>
              <a:spcBef>
                <a:spcPts val="0"/>
              </a:spcBef>
              <a:buFont typeface="Arial"/>
              <a:buChar char="•"/>
            </a:pPr>
            <a:r>
              <a:rPr lang="en-US" sz="3000" dirty="0" smtClean="0"/>
              <a:t>Visit </a:t>
            </a:r>
            <a:r>
              <a:rPr lang="en-US" sz="3000" dirty="0"/>
              <a:t>our shut-</a:t>
            </a:r>
            <a:r>
              <a:rPr lang="en-US" sz="3000" dirty="0" smtClean="0"/>
              <a:t>ins</a:t>
            </a:r>
          </a:p>
          <a:p>
            <a:pPr marL="457200" indent="-457200">
              <a:lnSpc>
                <a:spcPct val="140000"/>
              </a:lnSpc>
              <a:spcBef>
                <a:spcPts val="0"/>
              </a:spcBef>
              <a:buFont typeface="Arial"/>
              <a:buChar char="•"/>
            </a:pPr>
            <a:r>
              <a:rPr lang="en-US" sz="3000" dirty="0" smtClean="0"/>
              <a:t>Help </a:t>
            </a:r>
            <a:r>
              <a:rPr lang="en-US" sz="3000" dirty="0"/>
              <a:t>someone do something they cannot do for </a:t>
            </a:r>
            <a:r>
              <a:rPr lang="en-US" sz="3000" dirty="0" smtClean="0"/>
              <a:t>themselves</a:t>
            </a:r>
            <a:endParaRPr lang="en-US" sz="3000" dirty="0"/>
          </a:p>
          <a:p>
            <a:pPr marL="457200" indent="-457200">
              <a:lnSpc>
                <a:spcPct val="140000"/>
              </a:lnSpc>
              <a:spcBef>
                <a:spcPts val="0"/>
              </a:spcBef>
              <a:buFont typeface="Arial"/>
              <a:buChar char="•"/>
            </a:pPr>
            <a:r>
              <a:rPr lang="en-US" sz="3000" dirty="0" smtClean="0"/>
              <a:t>Study </a:t>
            </a:r>
            <a:r>
              <a:rPr lang="en-US" sz="3000" dirty="0"/>
              <a:t>God’s </a:t>
            </a:r>
            <a:r>
              <a:rPr lang="en-US" sz="3000" dirty="0" smtClean="0"/>
              <a:t>word</a:t>
            </a:r>
            <a:endParaRPr lang="en-US" sz="3000" dirty="0"/>
          </a:p>
          <a:p>
            <a:pPr marL="457200" indent="-457200">
              <a:lnSpc>
                <a:spcPct val="140000"/>
              </a:lnSpc>
              <a:spcBef>
                <a:spcPts val="0"/>
              </a:spcBef>
              <a:buFont typeface="Arial"/>
              <a:buChar char="•"/>
            </a:pPr>
            <a:r>
              <a:rPr lang="en-US" sz="3000" dirty="0" smtClean="0"/>
              <a:t>Do </a:t>
            </a:r>
            <a:r>
              <a:rPr lang="en-US" sz="3000" dirty="0"/>
              <a:t>things with your </a:t>
            </a:r>
            <a:r>
              <a:rPr lang="en-US" sz="3000" dirty="0" smtClean="0"/>
              <a:t>brethren</a:t>
            </a:r>
            <a:endParaRPr lang="en-US" sz="3000" dirty="0"/>
          </a:p>
          <a:p>
            <a:pPr marL="457200" indent="-457200">
              <a:lnSpc>
                <a:spcPct val="140000"/>
              </a:lnSpc>
              <a:spcBef>
                <a:spcPts val="0"/>
              </a:spcBef>
              <a:buFont typeface="Arial"/>
              <a:buChar char="•"/>
            </a:pPr>
            <a:r>
              <a:rPr lang="en-US" sz="3000" dirty="0" smtClean="0"/>
              <a:t>Say </a:t>
            </a:r>
            <a:r>
              <a:rPr lang="en-US" sz="3000" dirty="0"/>
              <a:t>something encouraging to weaker </a:t>
            </a:r>
            <a:r>
              <a:rPr lang="en-US" sz="3000" dirty="0" smtClean="0"/>
              <a:t>Christians</a:t>
            </a:r>
          </a:p>
          <a:p>
            <a:pPr marL="457200" indent="-457200">
              <a:lnSpc>
                <a:spcPct val="140000"/>
              </a:lnSpc>
              <a:spcBef>
                <a:spcPts val="0"/>
              </a:spcBef>
              <a:buFont typeface="Arial"/>
              <a:buChar char="•"/>
            </a:pPr>
            <a:r>
              <a:rPr lang="en-US" sz="3000" dirty="0"/>
              <a:t>S</a:t>
            </a:r>
            <a:r>
              <a:rPr lang="en-US" sz="3000" dirty="0" smtClean="0"/>
              <a:t>et </a:t>
            </a:r>
            <a:r>
              <a:rPr lang="en-US" sz="3000" dirty="0"/>
              <a:t>up a Bible study with </a:t>
            </a:r>
            <a:r>
              <a:rPr lang="en-US" sz="3000" dirty="0" smtClean="0"/>
              <a:t>a lost soul</a:t>
            </a:r>
            <a:endParaRPr lang="en-US" sz="3000" dirty="0"/>
          </a:p>
          <a:p>
            <a:pPr marL="457200" indent="-457200">
              <a:lnSpc>
                <a:spcPct val="140000"/>
              </a:lnSpc>
              <a:spcBef>
                <a:spcPts val="0"/>
              </a:spcBef>
              <a:buFont typeface="Arial"/>
              <a:buChar char="•"/>
            </a:pPr>
            <a:r>
              <a:rPr lang="en-US" sz="3000" dirty="0" smtClean="0"/>
              <a:t>Help the Bible </a:t>
            </a:r>
            <a:r>
              <a:rPr lang="en-US" sz="3000" dirty="0"/>
              <a:t>teachers with Bible </a:t>
            </a:r>
            <a:r>
              <a:rPr lang="en-US" sz="3000" dirty="0" smtClean="0"/>
              <a:t>studies</a:t>
            </a:r>
            <a:endParaRPr lang="en-US" sz="3000" dirty="0"/>
          </a:p>
          <a:p>
            <a:pPr marL="457200" indent="-457200">
              <a:lnSpc>
                <a:spcPct val="140000"/>
              </a:lnSpc>
              <a:spcBef>
                <a:spcPts val="0"/>
              </a:spcBef>
              <a:buFont typeface="Arial"/>
              <a:buChar char="•"/>
            </a:pPr>
            <a:r>
              <a:rPr lang="en-US" sz="3000" dirty="0" smtClean="0"/>
              <a:t>Help with advertising for </a:t>
            </a:r>
            <a:r>
              <a:rPr lang="en-US" sz="3000" dirty="0"/>
              <a:t>the </a:t>
            </a:r>
            <a:r>
              <a:rPr lang="en-US" sz="3000" dirty="0" smtClean="0"/>
              <a:t>church</a:t>
            </a:r>
            <a:endParaRPr lang="en-US" sz="3000" dirty="0"/>
          </a:p>
          <a:p>
            <a:pPr marL="457200" indent="-457200">
              <a:lnSpc>
                <a:spcPct val="140000"/>
              </a:lnSpc>
              <a:spcBef>
                <a:spcPts val="0"/>
              </a:spcBef>
              <a:buFont typeface="Arial"/>
              <a:buChar char="•"/>
            </a:pPr>
            <a:r>
              <a:rPr lang="en-US" sz="3000" dirty="0" smtClean="0"/>
              <a:t>Show hospitality</a:t>
            </a:r>
          </a:p>
          <a:p>
            <a:pPr marL="457200" indent="-457200">
              <a:lnSpc>
                <a:spcPct val="140000"/>
              </a:lnSpc>
              <a:spcBef>
                <a:spcPts val="0"/>
              </a:spcBef>
              <a:buFont typeface="Arial"/>
              <a:buChar char="•"/>
            </a:pPr>
            <a:r>
              <a:rPr lang="en-US" sz="3000" dirty="0" smtClean="0"/>
              <a:t>Prayer</a:t>
            </a:r>
            <a:endParaRPr lang="en-US" sz="3000" dirty="0"/>
          </a:p>
        </p:txBody>
      </p:sp>
    </p:spTree>
    <p:extLst>
      <p:ext uri="{BB962C8B-B14F-4D97-AF65-F5344CB8AC3E}">
        <p14:creationId xmlns:p14="http://schemas.microsoft.com/office/powerpoint/2010/main" val="3831837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Christian’s Life Must Be Filled With Good Works</a:t>
            </a:r>
            <a:endParaRPr lang="en-US" dirty="0"/>
          </a:p>
        </p:txBody>
      </p:sp>
      <p:sp>
        <p:nvSpPr>
          <p:cNvPr id="3" name="Content Placeholder 2"/>
          <p:cNvSpPr>
            <a:spLocks noGrp="1"/>
          </p:cNvSpPr>
          <p:nvPr>
            <p:ph idx="1"/>
          </p:nvPr>
        </p:nvSpPr>
        <p:spPr>
          <a:xfrm>
            <a:off x="228600" y="1822451"/>
            <a:ext cx="8686800" cy="3432174"/>
          </a:xfrm>
        </p:spPr>
        <p:txBody>
          <a:bodyPr>
            <a:normAutofit/>
          </a:bodyPr>
          <a:lstStyle/>
          <a:p>
            <a:pPr algn="ctr">
              <a:lnSpc>
                <a:spcPct val="80000"/>
              </a:lnSpc>
              <a:spcBef>
                <a:spcPts val="0"/>
              </a:spcBef>
            </a:pPr>
            <a:r>
              <a:rPr lang="en-US" sz="3100" dirty="0" smtClean="0"/>
              <a:t>The Lord KNOWS our works: Rev. 3.15-16</a:t>
            </a:r>
          </a:p>
          <a:p>
            <a:pPr algn="ctr">
              <a:lnSpc>
                <a:spcPct val="80000"/>
              </a:lnSpc>
              <a:spcBef>
                <a:spcPts val="0"/>
              </a:spcBef>
            </a:pPr>
            <a:endParaRPr lang="en-US" sz="3100" dirty="0" smtClean="0"/>
          </a:p>
          <a:p>
            <a:pPr algn="ctr">
              <a:lnSpc>
                <a:spcPct val="80000"/>
              </a:lnSpc>
              <a:spcBef>
                <a:spcPts val="0"/>
              </a:spcBef>
            </a:pPr>
            <a:r>
              <a:rPr lang="en-US" sz="3100" dirty="0" smtClean="0"/>
              <a:t>Some of us are UNFIT for good works: Titus 1.16</a:t>
            </a:r>
          </a:p>
          <a:p>
            <a:pPr algn="ctr">
              <a:lnSpc>
                <a:spcPct val="80000"/>
              </a:lnSpc>
              <a:spcBef>
                <a:spcPts val="0"/>
              </a:spcBef>
            </a:pPr>
            <a:endParaRPr lang="en-US" sz="3100" dirty="0" smtClean="0"/>
          </a:p>
          <a:p>
            <a:pPr algn="ctr">
              <a:lnSpc>
                <a:spcPct val="80000"/>
              </a:lnSpc>
              <a:spcBef>
                <a:spcPts val="0"/>
              </a:spcBef>
            </a:pPr>
            <a:r>
              <a:rPr lang="en-US" sz="3100" dirty="0" smtClean="0"/>
              <a:t>We will be JUDGED for our works: Matt. 25.34, 41</a:t>
            </a:r>
          </a:p>
          <a:p>
            <a:pPr algn="ctr">
              <a:lnSpc>
                <a:spcPct val="80000"/>
              </a:lnSpc>
              <a:spcBef>
                <a:spcPts val="0"/>
              </a:spcBef>
            </a:pPr>
            <a:endParaRPr lang="en-US" sz="3100" dirty="0" smtClean="0"/>
          </a:p>
          <a:p>
            <a:pPr algn="ctr">
              <a:lnSpc>
                <a:spcPct val="80000"/>
              </a:lnSpc>
              <a:spcBef>
                <a:spcPts val="0"/>
              </a:spcBef>
            </a:pPr>
            <a:r>
              <a:rPr lang="en-US" sz="3100" dirty="0" smtClean="0"/>
              <a:t>REST comes to those who labor now: Rev. 14.13</a:t>
            </a:r>
            <a:endParaRPr lang="en-US" sz="3100" dirty="0" smtClean="0"/>
          </a:p>
        </p:txBody>
      </p:sp>
    </p:spTree>
    <p:extLst>
      <p:ext uri="{BB962C8B-B14F-4D97-AF65-F5344CB8AC3E}">
        <p14:creationId xmlns:p14="http://schemas.microsoft.com/office/powerpoint/2010/main" val="1129155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9676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Created for Good Works</a:t>
            </a:r>
            <a:endParaRPr lang="en-US" sz="4800" dirty="0"/>
          </a:p>
        </p:txBody>
      </p:sp>
      <p:sp>
        <p:nvSpPr>
          <p:cNvPr id="3" name="Content Placeholder 2"/>
          <p:cNvSpPr>
            <a:spLocks noGrp="1"/>
          </p:cNvSpPr>
          <p:nvPr>
            <p:ph idx="1"/>
          </p:nvPr>
        </p:nvSpPr>
        <p:spPr/>
        <p:txBody>
          <a:bodyPr>
            <a:normAutofit/>
          </a:bodyPr>
          <a:lstStyle/>
          <a:p>
            <a:pPr>
              <a:lnSpc>
                <a:spcPct val="110000"/>
              </a:lnSpc>
              <a:spcBef>
                <a:spcPts val="0"/>
              </a:spcBef>
            </a:pPr>
            <a:endParaRPr lang="en-US" sz="1800" dirty="0" smtClean="0"/>
          </a:p>
          <a:p>
            <a:pPr>
              <a:lnSpc>
                <a:spcPct val="110000"/>
              </a:lnSpc>
              <a:spcBef>
                <a:spcPts val="0"/>
              </a:spcBef>
            </a:pPr>
            <a:r>
              <a:rPr lang="en-US" sz="3600" dirty="0" smtClean="0"/>
              <a:t>Good </a:t>
            </a:r>
            <a:r>
              <a:rPr lang="en-US" sz="3600" dirty="0"/>
              <a:t>works are not the SOURCE of our salvation, but the </a:t>
            </a:r>
            <a:r>
              <a:rPr lang="en-US" sz="3600" dirty="0" smtClean="0"/>
              <a:t>RESULT of being saved in Christ: </a:t>
            </a:r>
            <a:r>
              <a:rPr lang="en-US" sz="3600" dirty="0"/>
              <a:t>Eph. 2.8-10; </a:t>
            </a:r>
            <a:r>
              <a:rPr lang="en-US" sz="3600" dirty="0" smtClean="0"/>
              <a:t>Titus </a:t>
            </a:r>
            <a:r>
              <a:rPr lang="en-US" sz="3600" dirty="0"/>
              <a:t>3.4-</a:t>
            </a:r>
            <a:r>
              <a:rPr lang="en-US" sz="3600" dirty="0" smtClean="0"/>
              <a:t>7</a:t>
            </a:r>
          </a:p>
        </p:txBody>
      </p:sp>
    </p:spTree>
    <p:extLst>
      <p:ext uri="{BB962C8B-B14F-4D97-AF65-F5344CB8AC3E}">
        <p14:creationId xmlns:p14="http://schemas.microsoft.com/office/powerpoint/2010/main" val="3957717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Good Works?</a:t>
            </a:r>
            <a:endParaRPr lang="en-US"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a:t>G</a:t>
            </a:r>
            <a:r>
              <a:rPr lang="en-US" dirty="0" smtClean="0"/>
              <a:t>ood </a:t>
            </a:r>
            <a:r>
              <a:rPr lang="en-US" dirty="0"/>
              <a:t>works are God’s WILL: John 6.27-29; Matt. 7.21-23; 1 Peter 2.11-</a:t>
            </a:r>
            <a:r>
              <a:rPr lang="en-US" dirty="0" smtClean="0"/>
              <a:t>15</a:t>
            </a:r>
          </a:p>
          <a:p>
            <a:pPr>
              <a:lnSpc>
                <a:spcPct val="80000"/>
              </a:lnSpc>
              <a:spcBef>
                <a:spcPts val="0"/>
              </a:spcBef>
            </a:pPr>
            <a:endParaRPr lang="en-US" dirty="0"/>
          </a:p>
          <a:p>
            <a:pPr>
              <a:lnSpc>
                <a:spcPct val="80000"/>
              </a:lnSpc>
              <a:spcBef>
                <a:spcPts val="0"/>
              </a:spcBef>
            </a:pPr>
            <a:r>
              <a:rPr lang="en-US" dirty="0" smtClean="0"/>
              <a:t>Good works are TAUGHT: 2 Tim. 3.16-17</a:t>
            </a:r>
            <a:endParaRPr lang="en-US" dirty="0"/>
          </a:p>
          <a:p>
            <a:pPr>
              <a:lnSpc>
                <a:spcPct val="80000"/>
              </a:lnSpc>
              <a:spcBef>
                <a:spcPts val="0"/>
              </a:spcBef>
            </a:pPr>
            <a:endParaRPr lang="en-US" dirty="0" smtClean="0"/>
          </a:p>
          <a:p>
            <a:pPr>
              <a:lnSpc>
                <a:spcPct val="80000"/>
              </a:lnSpc>
              <a:spcBef>
                <a:spcPts val="0"/>
              </a:spcBef>
            </a:pPr>
            <a:r>
              <a:rPr lang="en-US" dirty="0" smtClean="0"/>
              <a:t>Good </a:t>
            </a:r>
            <a:r>
              <a:rPr lang="en-US" dirty="0"/>
              <a:t>works are </a:t>
            </a:r>
            <a:r>
              <a:rPr lang="en-US" dirty="0" smtClean="0"/>
              <a:t>PLEASING to God: </a:t>
            </a:r>
            <a:r>
              <a:rPr lang="en-US" dirty="0"/>
              <a:t>Heb. </a:t>
            </a:r>
            <a:r>
              <a:rPr lang="en-US" dirty="0" smtClean="0"/>
              <a:t>13.16</a:t>
            </a:r>
          </a:p>
        </p:txBody>
      </p:sp>
    </p:spTree>
    <p:extLst>
      <p:ext uri="{BB962C8B-B14F-4D97-AF65-F5344CB8AC3E}">
        <p14:creationId xmlns:p14="http://schemas.microsoft.com/office/powerpoint/2010/main" val="203351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Good Works?</a:t>
            </a:r>
            <a:endParaRPr lang="en-US"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Good works are OBSERVABLE: 1 Tim. 5.25; Matt. 5.16; cf. Matt. 6.2-4; </a:t>
            </a:r>
            <a:r>
              <a:rPr lang="en-US" dirty="0"/>
              <a:t>Col. </a:t>
            </a:r>
            <a:r>
              <a:rPr lang="en-US" dirty="0" smtClean="0"/>
              <a:t>3.23</a:t>
            </a:r>
            <a:endParaRPr lang="en-US" dirty="0" smtClean="0"/>
          </a:p>
          <a:p>
            <a:pPr>
              <a:lnSpc>
                <a:spcPct val="80000"/>
              </a:lnSpc>
              <a:spcBef>
                <a:spcPts val="0"/>
              </a:spcBef>
            </a:pPr>
            <a:endParaRPr lang="en-US" dirty="0"/>
          </a:p>
          <a:p>
            <a:pPr>
              <a:lnSpc>
                <a:spcPct val="80000"/>
              </a:lnSpc>
              <a:spcBef>
                <a:spcPts val="0"/>
              </a:spcBef>
            </a:pPr>
            <a:r>
              <a:rPr lang="en-US" dirty="0" smtClean="0"/>
              <a:t>Good works are to be both PHYSICAL and SPIRITUAL: 1 Thess. 5.14</a:t>
            </a:r>
          </a:p>
          <a:p>
            <a:pPr>
              <a:lnSpc>
                <a:spcPct val="80000"/>
              </a:lnSpc>
              <a:spcBef>
                <a:spcPts val="0"/>
              </a:spcBef>
            </a:pPr>
            <a:endParaRPr lang="en-US" dirty="0" smtClean="0"/>
          </a:p>
          <a:p>
            <a:pPr>
              <a:lnSpc>
                <a:spcPct val="80000"/>
              </a:lnSpc>
              <a:spcBef>
                <a:spcPts val="0"/>
              </a:spcBef>
            </a:pPr>
            <a:r>
              <a:rPr lang="en-US" dirty="0" smtClean="0"/>
              <a:t>Good </a:t>
            </a:r>
            <a:r>
              <a:rPr lang="en-US" dirty="0"/>
              <a:t>works are </a:t>
            </a:r>
            <a:r>
              <a:rPr lang="en-US" dirty="0" smtClean="0"/>
              <a:t>INFLUENTIAL: 1 Peter 3.1-2</a:t>
            </a:r>
          </a:p>
        </p:txBody>
      </p:sp>
    </p:spTree>
    <p:extLst>
      <p:ext uri="{BB962C8B-B14F-4D97-AF65-F5344CB8AC3E}">
        <p14:creationId xmlns:p14="http://schemas.microsoft.com/office/powerpoint/2010/main" val="3936215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Good Works?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Good works are not in VAIN: 1 Cor. 15.58</a:t>
            </a:r>
          </a:p>
          <a:p>
            <a:pPr>
              <a:spcBef>
                <a:spcPts val="0"/>
              </a:spcBef>
            </a:pPr>
            <a:endParaRPr lang="en-US" dirty="0"/>
          </a:p>
          <a:p>
            <a:pPr>
              <a:spcBef>
                <a:spcPts val="0"/>
              </a:spcBef>
            </a:pPr>
            <a:r>
              <a:rPr lang="en-US" dirty="0" smtClean="0"/>
              <a:t>God uses good works to ACCOMPLISH His work in this world: Phil. 1.6; Heb. 13.20-21</a:t>
            </a:r>
          </a:p>
          <a:p>
            <a:pPr>
              <a:spcBef>
                <a:spcPts val="0"/>
              </a:spcBef>
            </a:pPr>
            <a:endParaRPr lang="en-US" dirty="0" smtClean="0"/>
          </a:p>
          <a:p>
            <a:pPr algn="ctr">
              <a:spcBef>
                <a:spcPts val="0"/>
              </a:spcBef>
            </a:pPr>
            <a:r>
              <a:rPr lang="en-US" sz="4800" dirty="0" smtClean="0"/>
              <a:t>He works in US!</a:t>
            </a:r>
          </a:p>
          <a:p>
            <a:pPr>
              <a:spcBef>
                <a:spcPts val="0"/>
              </a:spcBef>
            </a:pPr>
            <a:endParaRPr lang="en-US" dirty="0" smtClean="0"/>
          </a:p>
        </p:txBody>
      </p:sp>
    </p:spTree>
    <p:extLst>
      <p:ext uri="{BB962C8B-B14F-4D97-AF65-F5344CB8AC3E}">
        <p14:creationId xmlns:p14="http://schemas.microsoft.com/office/powerpoint/2010/main" val="3079410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a PATTERN </a:t>
            </a:r>
            <a:r>
              <a:rPr lang="en-US" dirty="0"/>
              <a:t>of good works</a:t>
            </a:r>
            <a:r>
              <a:rPr lang="en-US" dirty="0" smtClean="0"/>
              <a:t>:</a:t>
            </a:r>
          </a:p>
          <a:p>
            <a:pPr>
              <a:lnSpc>
                <a:spcPct val="80000"/>
              </a:lnSpc>
              <a:spcBef>
                <a:spcPts val="0"/>
              </a:spcBef>
            </a:pPr>
            <a:endParaRPr lang="en-US" dirty="0"/>
          </a:p>
          <a:p>
            <a:pPr>
              <a:lnSpc>
                <a:spcPct val="80000"/>
              </a:lnSpc>
              <a:spcBef>
                <a:spcPts val="0"/>
              </a:spcBef>
            </a:pPr>
            <a:r>
              <a:rPr lang="en-US" dirty="0"/>
              <a:t>Show yourself in all respects to be a model of good works, and in your teaching show integrity, </a:t>
            </a:r>
            <a:r>
              <a:rPr lang="en-US" dirty="0" smtClean="0"/>
              <a:t>dignity</a:t>
            </a:r>
            <a:r>
              <a:rPr lang="is-IS" dirty="0" smtClean="0"/>
              <a:t>… Titus 2.7</a:t>
            </a:r>
          </a:p>
          <a:p>
            <a:pPr>
              <a:lnSpc>
                <a:spcPct val="80000"/>
              </a:lnSpc>
              <a:spcBef>
                <a:spcPts val="0"/>
              </a:spcBef>
            </a:pPr>
            <a:endParaRPr lang="is-IS" dirty="0"/>
          </a:p>
          <a:p>
            <a:pPr>
              <a:lnSpc>
                <a:spcPct val="80000"/>
              </a:lnSpc>
              <a:spcBef>
                <a:spcPts val="0"/>
              </a:spcBef>
            </a:pPr>
            <a:r>
              <a:rPr lang="en-US" dirty="0" smtClean="0"/>
              <a:t>cf. Phil. 3.17; 1 Tim. 4.12</a:t>
            </a:r>
            <a:endParaRPr lang="en-US" dirty="0"/>
          </a:p>
        </p:txBody>
      </p:sp>
    </p:spTree>
    <p:extLst>
      <p:ext uri="{BB962C8B-B14F-4D97-AF65-F5344CB8AC3E}">
        <p14:creationId xmlns:p14="http://schemas.microsoft.com/office/powerpoint/2010/main" val="1471544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ZEALOUS </a:t>
            </a:r>
            <a:r>
              <a:rPr lang="en-US" dirty="0"/>
              <a:t>for good works</a:t>
            </a:r>
            <a:r>
              <a:rPr lang="en-US" dirty="0" smtClean="0"/>
              <a:t>:</a:t>
            </a:r>
          </a:p>
          <a:p>
            <a:pPr>
              <a:lnSpc>
                <a:spcPct val="80000"/>
              </a:lnSpc>
              <a:spcBef>
                <a:spcPts val="0"/>
              </a:spcBef>
            </a:pPr>
            <a:endParaRPr lang="en-US" dirty="0"/>
          </a:p>
          <a:p>
            <a:pPr>
              <a:lnSpc>
                <a:spcPct val="80000"/>
              </a:lnSpc>
              <a:spcBef>
                <a:spcPts val="0"/>
              </a:spcBef>
            </a:pPr>
            <a:r>
              <a:rPr lang="en-US" dirty="0"/>
              <a:t>who gave himself for us to redeem us from all lawlessness and to purify for himself a people for his own possession who are zealous for good works</a:t>
            </a:r>
            <a:r>
              <a:rPr lang="en-US" dirty="0" smtClean="0"/>
              <a:t>. Titus 2.14</a:t>
            </a:r>
          </a:p>
        </p:txBody>
      </p:sp>
    </p:spTree>
    <p:extLst>
      <p:ext uri="{BB962C8B-B14F-4D97-AF65-F5344CB8AC3E}">
        <p14:creationId xmlns:p14="http://schemas.microsoft.com/office/powerpoint/2010/main" val="2139602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 Order to Walk in Good Works</a:t>
            </a:r>
            <a:r>
              <a:rPr lang="is-IS" sz="4000" dirty="0" smtClean="0"/>
              <a:t>…</a:t>
            </a:r>
            <a:endParaRPr lang="en-US" sz="4000" dirty="0"/>
          </a:p>
        </p:txBody>
      </p:sp>
      <p:sp>
        <p:nvSpPr>
          <p:cNvPr id="3" name="Content Placeholder 2"/>
          <p:cNvSpPr>
            <a:spLocks noGrp="1"/>
          </p:cNvSpPr>
          <p:nvPr>
            <p:ph idx="1"/>
          </p:nvPr>
        </p:nvSpPr>
        <p:spPr/>
        <p:txBody>
          <a:bodyPr>
            <a:normAutofit/>
          </a:bodyPr>
          <a:lstStyle/>
          <a:p>
            <a:pPr>
              <a:lnSpc>
                <a:spcPct val="80000"/>
              </a:lnSpc>
              <a:spcBef>
                <a:spcPts val="0"/>
              </a:spcBef>
            </a:pPr>
            <a:r>
              <a:rPr lang="en-US" dirty="0" smtClean="0"/>
              <a:t>We must be RICH in good works:</a:t>
            </a:r>
          </a:p>
          <a:p>
            <a:pPr>
              <a:lnSpc>
                <a:spcPct val="80000"/>
              </a:lnSpc>
              <a:spcBef>
                <a:spcPts val="0"/>
              </a:spcBef>
            </a:pPr>
            <a:endParaRPr lang="en-US" dirty="0"/>
          </a:p>
          <a:p>
            <a:pPr>
              <a:lnSpc>
                <a:spcPct val="80000"/>
              </a:lnSpc>
              <a:spcBef>
                <a:spcPts val="0"/>
              </a:spcBef>
            </a:pPr>
            <a:r>
              <a:rPr lang="en-US" dirty="0" smtClean="0"/>
              <a:t>As for the rich in this present age, charge them not to be haughty, nor to set their hopes on the uncertainty of riches, but on God, who richly provides us with everything to enjoy</a:t>
            </a:r>
            <a:r>
              <a:rPr lang="is-IS" dirty="0" smtClean="0"/>
              <a:t>…</a:t>
            </a:r>
            <a:endParaRPr lang="en-US" dirty="0" smtClean="0"/>
          </a:p>
        </p:txBody>
      </p:sp>
    </p:spTree>
    <p:extLst>
      <p:ext uri="{BB962C8B-B14F-4D97-AF65-F5344CB8AC3E}">
        <p14:creationId xmlns:p14="http://schemas.microsoft.com/office/powerpoint/2010/main" val="29952310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1363</TotalTime>
  <Words>756</Words>
  <Application>Microsoft Macintosh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Created for Good Works</vt:lpstr>
      <vt:lpstr>What Are Good Works?</vt:lpstr>
      <vt:lpstr>What Are Good Works?</vt:lpstr>
      <vt:lpstr>What Are Good Works?</vt:lpstr>
      <vt:lpstr>In Order to Walk in Good Works…</vt:lpstr>
      <vt:lpstr>In Order to Walk in Good Works…</vt:lpstr>
      <vt:lpstr>In Order to Walk in Good Works…</vt:lpstr>
      <vt:lpstr>In Order to Walk in Good Works…</vt:lpstr>
      <vt:lpstr>In Order to Walk in Good Works…</vt:lpstr>
      <vt:lpstr>In Order to Walk in Good Works…</vt:lpstr>
      <vt:lpstr>In Order to Walk in Good Works…</vt:lpstr>
      <vt:lpstr>In Order to Walk in Good Works…</vt:lpstr>
      <vt:lpstr>In Order to Walk in Good Works…</vt:lpstr>
      <vt:lpstr>PowerPoint Presentation</vt:lpstr>
      <vt:lpstr>The Christian’s Life Must Be Filled With Good Works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78</cp:revision>
  <dcterms:created xsi:type="dcterms:W3CDTF">2016-03-19T14:22:44Z</dcterms:created>
  <dcterms:modified xsi:type="dcterms:W3CDTF">2016-03-20T13:06:40Z</dcterms:modified>
</cp:coreProperties>
</file>