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71" r:id="rId5"/>
    <p:sldId id="272" r:id="rId6"/>
    <p:sldId id="262" r:id="rId7"/>
    <p:sldId id="273" r:id="rId8"/>
    <p:sldId id="264" r:id="rId9"/>
    <p:sldId id="265" r:id="rId10"/>
    <p:sldId id="274" r:id="rId11"/>
    <p:sldId id="266" r:id="rId12"/>
    <p:sldId id="276" r:id="rId13"/>
    <p:sldId id="267" r:id="rId14"/>
    <p:sldId id="277" r:id="rId15"/>
    <p:sldId id="275"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7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A0D18B-C009-0B40-AB53-182B073CCFA9}"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630406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0D18B-C009-0B40-AB53-182B073CCFA9}"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804130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0D18B-C009-0B40-AB53-182B073CCFA9}"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272438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0D18B-C009-0B40-AB53-182B073CCFA9}"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3975743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0D18B-C009-0B40-AB53-182B073CCFA9}"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319539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A0D18B-C009-0B40-AB53-182B073CCFA9}" type="datetimeFigureOut">
              <a:rPr lang="en-US" smtClean="0"/>
              <a:t>3/6/16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211252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A0D18B-C009-0B40-AB53-182B073CCFA9}" type="datetimeFigureOut">
              <a:rPr lang="en-US" smtClean="0"/>
              <a:t>3/6/16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35954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A0D18B-C009-0B40-AB53-182B073CCFA9}" type="datetimeFigureOut">
              <a:rPr lang="en-US" smtClean="0"/>
              <a:t>3/6/16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354257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0D18B-C009-0B40-AB53-182B073CCFA9}" type="datetimeFigureOut">
              <a:rPr lang="en-US" smtClean="0"/>
              <a:t>3/6/16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87072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0D18B-C009-0B40-AB53-182B073CCFA9}" type="datetimeFigureOut">
              <a:rPr lang="en-US" smtClean="0"/>
              <a:t>3/6/16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3731675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0D18B-C009-0B40-AB53-182B073CCFA9}" type="datetimeFigureOut">
              <a:rPr lang="en-US" smtClean="0"/>
              <a:t>3/6/16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11852-963C-344F-AF83-F0854FA832C5}" type="slidenum">
              <a:rPr lang="en-US" smtClean="0"/>
              <a:t>‹#›</a:t>
            </a:fld>
            <a:endParaRPr lang="en-US"/>
          </a:p>
        </p:txBody>
      </p:sp>
    </p:spTree>
    <p:extLst>
      <p:ext uri="{BB962C8B-B14F-4D97-AF65-F5344CB8AC3E}">
        <p14:creationId xmlns:p14="http://schemas.microsoft.com/office/powerpoint/2010/main" val="8398578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0D18B-C009-0B40-AB53-182B073CCFA9}" type="datetimeFigureOut">
              <a:rPr lang="en-US" smtClean="0"/>
              <a:t>3/6/16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11852-963C-344F-AF83-F0854FA832C5}" type="slidenum">
              <a:rPr lang="en-US" smtClean="0"/>
              <a:t>‹#›</a:t>
            </a:fld>
            <a:endParaRPr lang="en-US"/>
          </a:p>
        </p:txBody>
      </p:sp>
    </p:spTree>
    <p:extLst>
      <p:ext uri="{BB962C8B-B14F-4D97-AF65-F5344CB8AC3E}">
        <p14:creationId xmlns:p14="http://schemas.microsoft.com/office/powerpoint/2010/main" val="4089773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indent="0" algn="ctr" defTabSz="457200" rtl="0" eaLnBrk="1" latinLnBrk="0" hangingPunct="1">
        <a:spcBef>
          <a:spcPct val="0"/>
        </a:spcBef>
        <a:buFont typeface="Arial"/>
        <a:buNone/>
        <a:defRPr sz="4400" b="1" kern="1200">
          <a:solidFill>
            <a:schemeClr val="tx1"/>
          </a:solidFill>
          <a:latin typeface="Corbel"/>
          <a:ea typeface="+mj-ea"/>
          <a:cs typeface="Corbel"/>
        </a:defRPr>
      </a:lvl1pPr>
    </p:titleStyle>
    <p:bodyStyle>
      <a:lvl1pPr marL="0" indent="0" algn="l" defTabSz="457200" rtl="0" eaLnBrk="1" latinLnBrk="0" hangingPunct="1">
        <a:spcBef>
          <a:spcPct val="2000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ct val="2000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ct val="2000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ct val="2000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ct val="2000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205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Sheol</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a:t>
            </a:r>
            <a:r>
              <a:rPr lang="en-US" dirty="0"/>
              <a:t>Heb., "the all-demanding world" = Gr. Hades, "the unknown region"), the invisible world of departed souls… </a:t>
            </a:r>
            <a:r>
              <a:rPr lang="en-US" sz="1000" dirty="0"/>
              <a:t>(Easton, Matthew. "Dictionaries :: </a:t>
            </a:r>
            <a:r>
              <a:rPr lang="en-US" sz="1000" dirty="0" err="1"/>
              <a:t>Sheol</a:t>
            </a:r>
            <a:r>
              <a:rPr lang="en-US" sz="1000" dirty="0"/>
              <a:t>." Blue Letter Bible. 24 Jun, 1996. Web. 3 Mar, 2016. &lt;http://</a:t>
            </a:r>
            <a:r>
              <a:rPr lang="en-US" sz="1000" dirty="0" err="1"/>
              <a:t>www.blueletterbible.org</a:t>
            </a:r>
            <a:r>
              <a:rPr lang="en-US" sz="1000" dirty="0"/>
              <a:t>/search/Dictionary/</a:t>
            </a:r>
            <a:r>
              <a:rPr lang="en-US" sz="1000" dirty="0" err="1"/>
              <a:t>viewTopic.cfm</a:t>
            </a:r>
            <a:r>
              <a:rPr lang="en-US" sz="1000" dirty="0"/>
              <a:t>&gt;.)</a:t>
            </a:r>
          </a:p>
          <a:p>
            <a:pPr>
              <a:spcBef>
                <a:spcPts val="0"/>
              </a:spcBef>
            </a:pPr>
            <a:endParaRPr lang="en-US" dirty="0" smtClean="0"/>
          </a:p>
          <a:p>
            <a:pPr>
              <a:spcBef>
                <a:spcPts val="0"/>
              </a:spcBef>
            </a:pPr>
            <a:r>
              <a:rPr lang="en-US" dirty="0" smtClean="0"/>
              <a:t>Simply </a:t>
            </a:r>
            <a:r>
              <a:rPr lang="en-US" dirty="0"/>
              <a:t>put, the place of the </a:t>
            </a:r>
            <a:r>
              <a:rPr lang="en-US" dirty="0" smtClean="0"/>
              <a:t>dead</a:t>
            </a:r>
            <a:r>
              <a:rPr lang="is-IS" dirty="0" smtClean="0"/>
              <a:t>…t</a:t>
            </a:r>
            <a:r>
              <a:rPr lang="en-US" dirty="0" smtClean="0"/>
              <a:t>he </a:t>
            </a:r>
            <a:r>
              <a:rPr lang="en-US" dirty="0"/>
              <a:t>unseen realm of departed spirits</a:t>
            </a:r>
            <a:r>
              <a:rPr lang="en-US" dirty="0" smtClean="0"/>
              <a:t>.</a:t>
            </a:r>
            <a:endParaRPr lang="en-US" dirty="0"/>
          </a:p>
        </p:txBody>
      </p:sp>
    </p:spTree>
    <p:extLst>
      <p:ext uri="{BB962C8B-B14F-4D97-AF65-F5344CB8AC3E}">
        <p14:creationId xmlns:p14="http://schemas.microsoft.com/office/powerpoint/2010/main" val="3162374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Beelzebub</a:t>
            </a:r>
            <a:endParaRPr lang="en-US" dirty="0"/>
          </a:p>
        </p:txBody>
      </p:sp>
      <p:sp>
        <p:nvSpPr>
          <p:cNvPr id="3" name="Content Placeholder 2"/>
          <p:cNvSpPr>
            <a:spLocks noGrp="1"/>
          </p:cNvSpPr>
          <p:nvPr>
            <p:ph idx="1"/>
          </p:nvPr>
        </p:nvSpPr>
        <p:spPr/>
        <p:txBody>
          <a:bodyPr>
            <a:normAutofit/>
          </a:bodyPr>
          <a:lstStyle/>
          <a:p>
            <a:pPr algn="ctr">
              <a:lnSpc>
                <a:spcPct val="90000"/>
              </a:lnSpc>
              <a:spcBef>
                <a:spcPts val="0"/>
              </a:spcBef>
            </a:pPr>
            <a:r>
              <a:rPr lang="en-US" sz="4400" dirty="0"/>
              <a:t>But when the Pharisees heard it, they said, “It is only by </a:t>
            </a:r>
            <a:r>
              <a:rPr lang="en-US" sz="4400" dirty="0" err="1"/>
              <a:t>Beelzebul</a:t>
            </a:r>
            <a:r>
              <a:rPr lang="en-US" sz="4400" dirty="0"/>
              <a:t>, the prince of demons, that this man casts out demons.</a:t>
            </a:r>
            <a:r>
              <a:rPr lang="en-US" sz="4400" dirty="0" smtClean="0"/>
              <a:t>”</a:t>
            </a:r>
          </a:p>
          <a:p>
            <a:pPr algn="ctr">
              <a:lnSpc>
                <a:spcPct val="90000"/>
              </a:lnSpc>
              <a:spcBef>
                <a:spcPts val="0"/>
              </a:spcBef>
            </a:pPr>
            <a:endParaRPr lang="en-US" sz="4400" dirty="0" smtClean="0"/>
          </a:p>
          <a:p>
            <a:pPr algn="ctr">
              <a:lnSpc>
                <a:spcPct val="90000"/>
              </a:lnSpc>
              <a:spcBef>
                <a:spcPts val="0"/>
              </a:spcBef>
            </a:pPr>
            <a:r>
              <a:rPr lang="en-US" sz="4400" dirty="0" smtClean="0"/>
              <a:t>Matt. 12.24; cf. 10.25</a:t>
            </a:r>
            <a:endParaRPr lang="en-US" sz="1200" dirty="0" smtClean="0"/>
          </a:p>
        </p:txBody>
      </p:sp>
    </p:spTree>
    <p:extLst>
      <p:ext uri="{BB962C8B-B14F-4D97-AF65-F5344CB8AC3E}">
        <p14:creationId xmlns:p14="http://schemas.microsoft.com/office/powerpoint/2010/main" val="39202359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Beelzebub</a:t>
            </a:r>
            <a:endParaRPr lang="en-US" dirty="0"/>
          </a:p>
        </p:txBody>
      </p:sp>
      <p:sp>
        <p:nvSpPr>
          <p:cNvPr id="3" name="Content Placeholder 2"/>
          <p:cNvSpPr>
            <a:spLocks noGrp="1"/>
          </p:cNvSpPr>
          <p:nvPr>
            <p:ph idx="1"/>
          </p:nvPr>
        </p:nvSpPr>
        <p:spPr/>
        <p:txBody>
          <a:bodyPr>
            <a:normAutofit/>
          </a:bodyPr>
          <a:lstStyle/>
          <a:p>
            <a:pPr>
              <a:lnSpc>
                <a:spcPct val="90000"/>
              </a:lnSpc>
              <a:spcBef>
                <a:spcPts val="0"/>
              </a:spcBef>
            </a:pPr>
            <a:r>
              <a:rPr lang="en-US" dirty="0" smtClean="0"/>
              <a:t>“</a:t>
            </a:r>
            <a:r>
              <a:rPr lang="en-US" dirty="0"/>
              <a:t>…of </a:t>
            </a:r>
            <a:r>
              <a:rPr lang="en-US" dirty="0" err="1"/>
              <a:t>Chaldee</a:t>
            </a:r>
            <a:r>
              <a:rPr lang="en-US" dirty="0"/>
              <a:t> origin … dung-god; </a:t>
            </a:r>
            <a:r>
              <a:rPr lang="en-US" dirty="0" err="1"/>
              <a:t>Beelzebul</a:t>
            </a:r>
            <a:r>
              <a:rPr lang="en-US" dirty="0"/>
              <a:t>, a name of Satan… </a:t>
            </a:r>
            <a:r>
              <a:rPr lang="en-US" sz="1100" dirty="0"/>
              <a:t>("Greek Lexicon :: G954 (KJV)." Blue Letter Bible. Web. 4 Mar, 2016. &lt;http://</a:t>
            </a:r>
            <a:r>
              <a:rPr lang="en-US" sz="1100" dirty="0" err="1"/>
              <a:t>www.blueletterbible.org</a:t>
            </a:r>
            <a:r>
              <a:rPr lang="en-US" sz="1100" dirty="0"/>
              <a:t>/</a:t>
            </a:r>
            <a:r>
              <a:rPr lang="en-US" sz="1100" dirty="0" err="1"/>
              <a:t>lang</a:t>
            </a:r>
            <a:r>
              <a:rPr lang="en-US" sz="1100" dirty="0"/>
              <a:t>/lexicon/</a:t>
            </a:r>
            <a:r>
              <a:rPr lang="en-US" sz="1100" dirty="0" err="1"/>
              <a:t>lexicon.cfm?Strongs</a:t>
            </a:r>
            <a:r>
              <a:rPr lang="en-US" sz="1100" dirty="0"/>
              <a:t>=G954&amp;t=KJV&gt;.)</a:t>
            </a:r>
          </a:p>
          <a:p>
            <a:pPr>
              <a:lnSpc>
                <a:spcPct val="90000"/>
              </a:lnSpc>
              <a:spcBef>
                <a:spcPts val="0"/>
              </a:spcBef>
            </a:pPr>
            <a:endParaRPr lang="en-US" sz="2000" dirty="0" smtClean="0"/>
          </a:p>
          <a:p>
            <a:pPr>
              <a:lnSpc>
                <a:spcPct val="90000"/>
              </a:lnSpc>
              <a:spcBef>
                <a:spcPts val="0"/>
              </a:spcBef>
            </a:pPr>
            <a:r>
              <a:rPr lang="en-US" dirty="0" smtClean="0"/>
              <a:t>…</a:t>
            </a:r>
            <a:r>
              <a:rPr lang="en-US" dirty="0"/>
              <a:t>It is probably the same as </a:t>
            </a:r>
            <a:r>
              <a:rPr lang="en-US" dirty="0" err="1"/>
              <a:t>Baalzebub</a:t>
            </a:r>
            <a:r>
              <a:rPr lang="en-US" dirty="0"/>
              <a:t> (q.v.), the god of </a:t>
            </a:r>
            <a:r>
              <a:rPr lang="en-US" dirty="0" err="1"/>
              <a:t>Ekron</a:t>
            </a:r>
            <a:r>
              <a:rPr lang="en-US" dirty="0"/>
              <a:t>, meaning "the lord of flies," or, as others think, "the lord of dung," or "the dung-god</a:t>
            </a:r>
            <a:r>
              <a:rPr lang="en-US" dirty="0" smtClean="0"/>
              <a:t>.” [Cf. 2 Kings 1.2, 3, 6, 16] </a:t>
            </a:r>
            <a:r>
              <a:rPr lang="en-US" sz="1000" dirty="0"/>
              <a:t>(Easton, Matthew. "Dictionaries :: Beelzebub." Blue Letter Bible. 24 Jun, 1996. Web. 5 Mar, 2016. &lt;http://</a:t>
            </a:r>
            <a:r>
              <a:rPr lang="en-US" sz="1000" dirty="0" err="1"/>
              <a:t>www.blueletterbible.org</a:t>
            </a:r>
            <a:r>
              <a:rPr lang="en-US" sz="1000" dirty="0"/>
              <a:t>/search/Dictionary/</a:t>
            </a:r>
            <a:r>
              <a:rPr lang="en-US" sz="1000" dirty="0" err="1"/>
              <a:t>viewTopic.cfm</a:t>
            </a:r>
            <a:r>
              <a:rPr lang="en-US" sz="1000" dirty="0"/>
              <a:t>&gt;.) </a:t>
            </a:r>
            <a:endParaRPr lang="en-US" sz="1000" dirty="0" smtClean="0"/>
          </a:p>
        </p:txBody>
      </p:sp>
    </p:spTree>
    <p:extLst>
      <p:ext uri="{BB962C8B-B14F-4D97-AF65-F5344CB8AC3E}">
        <p14:creationId xmlns:p14="http://schemas.microsoft.com/office/powerpoint/2010/main" val="20263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Anathema </a:t>
            </a:r>
            <a:r>
              <a:rPr lang="en-US" dirty="0" err="1"/>
              <a:t>Maranatha</a:t>
            </a:r>
            <a:endParaRPr lang="en-US" dirty="0"/>
          </a:p>
        </p:txBody>
      </p:sp>
      <p:sp>
        <p:nvSpPr>
          <p:cNvPr id="3" name="Content Placeholder 2"/>
          <p:cNvSpPr>
            <a:spLocks noGrp="1"/>
          </p:cNvSpPr>
          <p:nvPr>
            <p:ph idx="1"/>
          </p:nvPr>
        </p:nvSpPr>
        <p:spPr/>
        <p:txBody>
          <a:bodyPr>
            <a:normAutofit/>
          </a:bodyPr>
          <a:lstStyle/>
          <a:p>
            <a:pPr algn="ctr"/>
            <a:r>
              <a:rPr lang="en-US" sz="4800" dirty="0"/>
              <a:t>If any man love not the Lord Jesus Christ, let him be Anathema </a:t>
            </a:r>
            <a:r>
              <a:rPr lang="en-US" sz="4800" dirty="0" err="1"/>
              <a:t>Maranatha</a:t>
            </a:r>
            <a:r>
              <a:rPr lang="en-US" sz="4800" dirty="0" smtClean="0"/>
              <a:t>.</a:t>
            </a:r>
          </a:p>
          <a:p>
            <a:pPr algn="ctr"/>
            <a:r>
              <a:rPr lang="en-US" sz="4800" dirty="0" smtClean="0"/>
              <a:t>1 </a:t>
            </a:r>
            <a:r>
              <a:rPr lang="en-US" sz="4800" dirty="0" err="1" smtClean="0"/>
              <a:t>Corinthains</a:t>
            </a:r>
            <a:r>
              <a:rPr lang="en-US" sz="4800" dirty="0" smtClean="0"/>
              <a:t> 16.2</a:t>
            </a:r>
            <a:endParaRPr lang="en-US" sz="1800" dirty="0"/>
          </a:p>
        </p:txBody>
      </p:sp>
    </p:spTree>
    <p:extLst>
      <p:ext uri="{BB962C8B-B14F-4D97-AF65-F5344CB8AC3E}">
        <p14:creationId xmlns:p14="http://schemas.microsoft.com/office/powerpoint/2010/main" val="27442338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Anathema </a:t>
            </a:r>
            <a:r>
              <a:rPr lang="en-US" dirty="0" err="1"/>
              <a:t>Maranatha</a:t>
            </a:r>
            <a:endParaRPr lang="en-US" dirty="0"/>
          </a:p>
        </p:txBody>
      </p:sp>
      <p:sp>
        <p:nvSpPr>
          <p:cNvPr id="3" name="Content Placeholder 2"/>
          <p:cNvSpPr>
            <a:spLocks noGrp="1"/>
          </p:cNvSpPr>
          <p:nvPr>
            <p:ph idx="1"/>
          </p:nvPr>
        </p:nvSpPr>
        <p:spPr/>
        <p:txBody>
          <a:bodyPr>
            <a:normAutofit/>
          </a:bodyPr>
          <a:lstStyle/>
          <a:p>
            <a:pPr algn="ctr"/>
            <a:r>
              <a:rPr lang="en-US" sz="5400" dirty="0"/>
              <a:t> If anyone has no love for the Lord, let him be accursed. Our Lord, come</a:t>
            </a:r>
            <a:r>
              <a:rPr lang="en-US" sz="5400" dirty="0" smtClean="0"/>
              <a:t>!</a:t>
            </a:r>
          </a:p>
          <a:p>
            <a:pPr algn="ctr"/>
            <a:r>
              <a:rPr lang="en-US" sz="4800" dirty="0" smtClean="0"/>
              <a:t>1 </a:t>
            </a:r>
            <a:r>
              <a:rPr lang="en-US" sz="4800" dirty="0" err="1" smtClean="0"/>
              <a:t>Corinthains</a:t>
            </a:r>
            <a:r>
              <a:rPr lang="en-US" sz="4800" dirty="0" smtClean="0"/>
              <a:t> 16.2</a:t>
            </a:r>
            <a:endParaRPr lang="en-US" sz="1800" dirty="0"/>
          </a:p>
        </p:txBody>
      </p:sp>
    </p:spTree>
    <p:extLst>
      <p:ext uri="{BB962C8B-B14F-4D97-AF65-F5344CB8AC3E}">
        <p14:creationId xmlns:p14="http://schemas.microsoft.com/office/powerpoint/2010/main" val="94421903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Anathema</a:t>
            </a:r>
            <a:endParaRPr lang="en-US" dirty="0"/>
          </a:p>
        </p:txBody>
      </p:sp>
      <p:sp>
        <p:nvSpPr>
          <p:cNvPr id="3" name="Content Placeholder 2"/>
          <p:cNvSpPr>
            <a:spLocks noGrp="1"/>
          </p:cNvSpPr>
          <p:nvPr>
            <p:ph idx="1"/>
          </p:nvPr>
        </p:nvSpPr>
        <p:spPr/>
        <p:txBody>
          <a:bodyPr>
            <a:normAutofit/>
          </a:bodyPr>
          <a:lstStyle/>
          <a:p>
            <a:r>
              <a:rPr lang="en-US" dirty="0" smtClean="0"/>
              <a:t>is </a:t>
            </a:r>
            <a:r>
              <a:rPr lang="en-US" dirty="0"/>
              <a:t>generally translated accused. An examination of the passages in which it occurs shows that it had acquired a more general sense as expressive either of strong feeling (Romans 9:3) or of dislike and condemnation (1 Corinthians 12:3; 16:22; Galatians 1:9)</a:t>
            </a:r>
            <a:r>
              <a:rPr lang="en-US" sz="1100" dirty="0"/>
              <a:t>. (Smith, William. "Dictionaries :: Anathema." Blue Letter Bible. 14 Dec, 2010. Web. 3 Mar, 2016. &lt;http://</a:t>
            </a:r>
            <a:r>
              <a:rPr lang="en-US" sz="1100" dirty="0" err="1"/>
              <a:t>www.blueletterbible.org</a:t>
            </a:r>
            <a:r>
              <a:rPr lang="en-US" sz="1100" dirty="0"/>
              <a:t>/search/Dictionary/</a:t>
            </a:r>
            <a:r>
              <a:rPr lang="en-US" sz="1100" dirty="0" err="1"/>
              <a:t>viewTopic.cfm</a:t>
            </a:r>
            <a:r>
              <a:rPr lang="en-US" sz="1100" dirty="0"/>
              <a:t>&gt;.</a:t>
            </a:r>
            <a:r>
              <a:rPr lang="en-US" sz="1100" dirty="0" smtClean="0"/>
              <a:t>)</a:t>
            </a:r>
            <a:endParaRPr lang="en-US" sz="1100" dirty="0"/>
          </a:p>
        </p:txBody>
      </p:sp>
    </p:spTree>
    <p:extLst>
      <p:ext uri="{BB962C8B-B14F-4D97-AF65-F5344CB8AC3E}">
        <p14:creationId xmlns:p14="http://schemas.microsoft.com/office/powerpoint/2010/main" val="423183106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Anathema</a:t>
            </a:r>
            <a:endParaRPr lang="en-US" dirty="0"/>
          </a:p>
        </p:txBody>
      </p:sp>
      <p:sp>
        <p:nvSpPr>
          <p:cNvPr id="3" name="Content Placeholder 2"/>
          <p:cNvSpPr>
            <a:spLocks noGrp="1"/>
          </p:cNvSpPr>
          <p:nvPr>
            <p:ph idx="1"/>
          </p:nvPr>
        </p:nvSpPr>
        <p:spPr/>
        <p:txBody>
          <a:bodyPr>
            <a:noAutofit/>
          </a:bodyPr>
          <a:lstStyle/>
          <a:p>
            <a:r>
              <a:rPr lang="en-US" sz="2800" dirty="0" smtClean="0"/>
              <a:t>It </a:t>
            </a:r>
            <a:r>
              <a:rPr lang="en-US" sz="2800" dirty="0"/>
              <a:t>had a wide range of application. The anathema or </a:t>
            </a:r>
            <a:r>
              <a:rPr lang="en-US" sz="2800" dirty="0" err="1"/>
              <a:t>herem</a:t>
            </a:r>
            <a:r>
              <a:rPr lang="en-US" sz="2800" dirty="0"/>
              <a:t> was a person or thing irrevocably devoted to God (Lev 27:21,28); and "none devoted shall be ransomed. He shall surely be put to death" (27:29). The word therefore carried the idea of devoted to destruction (</a:t>
            </a:r>
            <a:r>
              <a:rPr lang="en-US" sz="2800" dirty="0" err="1"/>
              <a:t>Num</a:t>
            </a:r>
            <a:r>
              <a:rPr lang="en-US" sz="2800" dirty="0"/>
              <a:t> 21:2,3; Jos 6:17); and hence generally it meant a thing accursed. In </a:t>
            </a:r>
            <a:r>
              <a:rPr lang="en-US" sz="2800" dirty="0" err="1"/>
              <a:t>Deu</a:t>
            </a:r>
            <a:r>
              <a:rPr lang="en-US" sz="2800" dirty="0"/>
              <a:t> 7:26 an idol is called a </a:t>
            </a:r>
            <a:r>
              <a:rPr lang="en-US" sz="2800" dirty="0" err="1"/>
              <a:t>herem</a:t>
            </a:r>
            <a:r>
              <a:rPr lang="en-US" sz="2800" dirty="0"/>
              <a:t> = anathema, a thing </a:t>
            </a:r>
            <a:r>
              <a:rPr lang="en-US" sz="2800" dirty="0" smtClean="0"/>
              <a:t>accursed</a:t>
            </a:r>
            <a:r>
              <a:rPr lang="is-IS" sz="2800" dirty="0" smtClean="0"/>
              <a:t>… </a:t>
            </a:r>
            <a:r>
              <a:rPr lang="en-US" sz="1050" dirty="0" smtClean="0"/>
              <a:t>(Easton, Matthew. "Dictionaries :: Anathema." Blue Letter Bible. 24 Jun, 1996. Web. 3 Mar, 2016. &lt;http://</a:t>
            </a:r>
            <a:r>
              <a:rPr lang="en-US" sz="1050" dirty="0" err="1" smtClean="0"/>
              <a:t>www.blueletterbible.org</a:t>
            </a:r>
            <a:r>
              <a:rPr lang="en-US" sz="1050" dirty="0" smtClean="0"/>
              <a:t>/search/Dictionary/</a:t>
            </a:r>
            <a:r>
              <a:rPr lang="en-US" sz="1050" dirty="0" err="1" smtClean="0"/>
              <a:t>viewTopic.cfm</a:t>
            </a:r>
            <a:r>
              <a:rPr lang="en-US" sz="1050" dirty="0" smtClean="0"/>
              <a:t>&gt;.)</a:t>
            </a:r>
            <a:endParaRPr lang="en-US" sz="2800" dirty="0" smtClean="0"/>
          </a:p>
        </p:txBody>
      </p:sp>
    </p:spTree>
    <p:extLst>
      <p:ext uri="{BB962C8B-B14F-4D97-AF65-F5344CB8AC3E}">
        <p14:creationId xmlns:p14="http://schemas.microsoft.com/office/powerpoint/2010/main" val="301704471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Maranatha</a:t>
            </a:r>
            <a:endParaRPr lang="en-US" dirty="0"/>
          </a:p>
        </p:txBody>
      </p:sp>
      <p:sp>
        <p:nvSpPr>
          <p:cNvPr id="3" name="Content Placeholder 2"/>
          <p:cNvSpPr>
            <a:spLocks noGrp="1"/>
          </p:cNvSpPr>
          <p:nvPr>
            <p:ph idx="1"/>
          </p:nvPr>
        </p:nvSpPr>
        <p:spPr/>
        <p:txBody>
          <a:bodyPr>
            <a:noAutofit/>
          </a:bodyPr>
          <a:lstStyle/>
          <a:p>
            <a:pPr>
              <a:spcBef>
                <a:spcPts val="0"/>
              </a:spcBef>
            </a:pPr>
            <a:r>
              <a:rPr lang="en-US" sz="2800" dirty="0" smtClean="0"/>
              <a:t>…</a:t>
            </a:r>
            <a:r>
              <a:rPr lang="en-US" sz="2800" dirty="0"/>
              <a:t>of </a:t>
            </a:r>
            <a:r>
              <a:rPr lang="en-US" sz="2800" dirty="0" err="1"/>
              <a:t>Chaldee</a:t>
            </a:r>
            <a:r>
              <a:rPr lang="en-US" sz="2800" dirty="0"/>
              <a:t> origin (meaning our Lord has come</a:t>
            </a:r>
            <a:r>
              <a:rPr lang="en-US" sz="2800" dirty="0" smtClean="0"/>
              <a:t>) </a:t>
            </a:r>
            <a:r>
              <a:rPr lang="is-IS" sz="2800" dirty="0" smtClean="0"/>
              <a:t>... </a:t>
            </a:r>
            <a:r>
              <a:rPr lang="en-US" sz="1000" dirty="0" smtClean="0"/>
              <a:t>(</a:t>
            </a:r>
            <a:r>
              <a:rPr lang="en-US" sz="1000" dirty="0"/>
              <a:t>"Greek Lexicon :: G3134 (KJV)." Blue Letter Bible. Web. 3 Mar, 2016. &lt;http://</a:t>
            </a:r>
            <a:r>
              <a:rPr lang="en-US" sz="1000" dirty="0" err="1"/>
              <a:t>www.blueletterbible.org</a:t>
            </a:r>
            <a:r>
              <a:rPr lang="en-US" sz="1000" dirty="0"/>
              <a:t>/</a:t>
            </a:r>
            <a:r>
              <a:rPr lang="en-US" sz="1000" dirty="0" err="1"/>
              <a:t>lang</a:t>
            </a:r>
            <a:r>
              <a:rPr lang="en-US" sz="1000" dirty="0"/>
              <a:t>/lexicon/</a:t>
            </a:r>
            <a:r>
              <a:rPr lang="en-US" sz="1000" dirty="0" err="1"/>
              <a:t>lexicon.cfm?Strongs</a:t>
            </a:r>
            <a:r>
              <a:rPr lang="en-US" sz="1000" dirty="0"/>
              <a:t>=G3134&amp;t=KJV&gt;.)</a:t>
            </a:r>
          </a:p>
          <a:p>
            <a:pPr>
              <a:spcBef>
                <a:spcPts val="0"/>
              </a:spcBef>
            </a:pPr>
            <a:endParaRPr lang="en-US" sz="900" dirty="0"/>
          </a:p>
          <a:p>
            <a:pPr>
              <a:spcBef>
                <a:spcPts val="0"/>
              </a:spcBef>
            </a:pPr>
            <a:r>
              <a:rPr lang="is-IS" sz="2800" dirty="0" smtClean="0"/>
              <a:t>… </a:t>
            </a:r>
            <a:r>
              <a:rPr lang="en-US" sz="2800" dirty="0" smtClean="0"/>
              <a:t>an </a:t>
            </a:r>
            <a:r>
              <a:rPr lang="en-US" sz="2800" dirty="0"/>
              <a:t>Aramaic or </a:t>
            </a:r>
            <a:r>
              <a:rPr lang="en-US" sz="2800" dirty="0" err="1"/>
              <a:t>Syriac</a:t>
            </a:r>
            <a:r>
              <a:rPr lang="en-US" sz="2800" dirty="0"/>
              <a:t> expression </a:t>
            </a:r>
            <a:r>
              <a:rPr lang="is-IS" sz="2800" dirty="0" smtClean="0"/>
              <a:t>… </a:t>
            </a:r>
            <a:r>
              <a:rPr lang="en-US" sz="2800" dirty="0" smtClean="0"/>
              <a:t>signifying </a:t>
            </a:r>
            <a:r>
              <a:rPr lang="en-US" sz="2800" dirty="0"/>
              <a:t>"our Lord cometh."</a:t>
            </a:r>
            <a:r>
              <a:rPr lang="en-US" sz="1200" dirty="0"/>
              <a:t> </a:t>
            </a:r>
            <a:r>
              <a:rPr lang="en-US" sz="1000" dirty="0"/>
              <a:t>(Smith, William. "Dictionaries :: </a:t>
            </a:r>
            <a:r>
              <a:rPr lang="en-US" sz="1000" dirty="0" err="1"/>
              <a:t>Maranatha</a:t>
            </a:r>
            <a:r>
              <a:rPr lang="en-US" sz="1000" dirty="0"/>
              <a:t>." Blue Letter Bible. 14 Dec, 2010. Web. 3 Mar, 2016. &lt;http://</a:t>
            </a:r>
            <a:r>
              <a:rPr lang="en-US" sz="1000" dirty="0" err="1"/>
              <a:t>www.blueletterbible.org</a:t>
            </a:r>
            <a:r>
              <a:rPr lang="en-US" sz="1000" dirty="0"/>
              <a:t>/search/Dictionary/</a:t>
            </a:r>
            <a:r>
              <a:rPr lang="en-US" sz="1000" dirty="0" err="1"/>
              <a:t>viewTopic.cfm</a:t>
            </a:r>
            <a:r>
              <a:rPr lang="en-US" sz="1000" dirty="0"/>
              <a:t>&gt;.</a:t>
            </a:r>
            <a:r>
              <a:rPr lang="en-US" sz="1000" dirty="0" smtClean="0"/>
              <a:t>)</a:t>
            </a:r>
          </a:p>
          <a:p>
            <a:pPr>
              <a:spcBef>
                <a:spcPts val="0"/>
              </a:spcBef>
            </a:pPr>
            <a:endParaRPr lang="en-US" sz="1000" dirty="0"/>
          </a:p>
          <a:p>
            <a:pPr>
              <a:spcBef>
                <a:spcPts val="0"/>
              </a:spcBef>
            </a:pPr>
            <a:r>
              <a:rPr lang="is-IS" sz="2800" dirty="0" smtClean="0"/>
              <a:t>… </a:t>
            </a:r>
            <a:r>
              <a:rPr lang="en-US" sz="2800" dirty="0" smtClean="0"/>
              <a:t>consists of two </a:t>
            </a:r>
            <a:r>
              <a:rPr lang="en-US" sz="2800" dirty="0" err="1" smtClean="0"/>
              <a:t>Aramean</a:t>
            </a:r>
            <a:r>
              <a:rPr lang="en-US" sz="2800" dirty="0" smtClean="0"/>
              <a:t> words, </a:t>
            </a:r>
            <a:r>
              <a:rPr lang="en-US" sz="2800" dirty="0" err="1" smtClean="0"/>
              <a:t>Maran'athah</a:t>
            </a:r>
            <a:r>
              <a:rPr lang="en-US" sz="2800" dirty="0" smtClean="0"/>
              <a:t>, meaning, "our Lord comes," or is "coming.” </a:t>
            </a:r>
            <a:r>
              <a:rPr lang="en-US" sz="1000" dirty="0" smtClean="0"/>
              <a:t>(Easton, Matthew. "Dictionaries :: </a:t>
            </a:r>
            <a:r>
              <a:rPr lang="en-US" sz="1000" dirty="0" err="1" smtClean="0"/>
              <a:t>Maranatha</a:t>
            </a:r>
            <a:r>
              <a:rPr lang="en-US" sz="1000" dirty="0" smtClean="0"/>
              <a:t>." Blue Letter Bible. 24 Jun, 1996. Web. 3 Mar, 2016. &lt;http://</a:t>
            </a:r>
            <a:r>
              <a:rPr lang="en-US" sz="1000" dirty="0" err="1" smtClean="0"/>
              <a:t>www.blueletterbible.org</a:t>
            </a:r>
            <a:r>
              <a:rPr lang="en-US" sz="1000" dirty="0" smtClean="0"/>
              <a:t>/search/Dictionary/</a:t>
            </a:r>
            <a:r>
              <a:rPr lang="en-US" sz="1000" dirty="0" err="1" smtClean="0"/>
              <a:t>viewTopic.cfm</a:t>
            </a:r>
            <a:r>
              <a:rPr lang="en-US" sz="1000" dirty="0" smtClean="0"/>
              <a:t>&gt;.</a:t>
            </a:r>
            <a:r>
              <a:rPr lang="en-US" sz="1000" dirty="0" smtClean="0"/>
              <a:t>)</a:t>
            </a:r>
          </a:p>
          <a:p>
            <a:pPr>
              <a:spcBef>
                <a:spcPts val="0"/>
              </a:spcBef>
            </a:pPr>
            <a:endParaRPr lang="en-US" sz="1000" dirty="0"/>
          </a:p>
          <a:p>
            <a:pPr algn="ctr">
              <a:spcBef>
                <a:spcPts val="0"/>
              </a:spcBef>
            </a:pPr>
            <a:endParaRPr lang="en-US" sz="1800" dirty="0" smtClean="0"/>
          </a:p>
          <a:p>
            <a:pPr algn="ctr">
              <a:spcBef>
                <a:spcPts val="0"/>
              </a:spcBef>
            </a:pPr>
            <a:r>
              <a:rPr lang="en-US" dirty="0" smtClean="0"/>
              <a:t>The </a:t>
            </a:r>
            <a:r>
              <a:rPr lang="en-US" dirty="0"/>
              <a:t>Lord Jesus will come: James 5.8-</a:t>
            </a:r>
            <a:r>
              <a:rPr lang="en-US" dirty="0" smtClean="0"/>
              <a:t>9</a:t>
            </a:r>
            <a:endParaRPr lang="en-US" dirty="0"/>
          </a:p>
        </p:txBody>
      </p:sp>
    </p:spTree>
    <p:extLst>
      <p:ext uri="{BB962C8B-B14F-4D97-AF65-F5344CB8AC3E}">
        <p14:creationId xmlns:p14="http://schemas.microsoft.com/office/powerpoint/2010/main" val="37463700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77629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Hallelujah (Alleluia</a:t>
            </a:r>
            <a:r>
              <a:rPr lang="en-US" dirty="0" smtClean="0"/>
              <a:t>)</a:t>
            </a:r>
            <a:endParaRPr lang="en-US" dirty="0"/>
          </a:p>
        </p:txBody>
      </p:sp>
      <p:sp>
        <p:nvSpPr>
          <p:cNvPr id="3" name="Content Placeholder 2"/>
          <p:cNvSpPr>
            <a:spLocks noGrp="1"/>
          </p:cNvSpPr>
          <p:nvPr>
            <p:ph idx="1"/>
          </p:nvPr>
        </p:nvSpPr>
        <p:spPr/>
        <p:txBody>
          <a:bodyPr>
            <a:normAutofit/>
          </a:bodyPr>
          <a:lstStyle/>
          <a:p>
            <a:pPr algn="ctr">
              <a:spcBef>
                <a:spcPts val="0"/>
              </a:spcBef>
            </a:pPr>
            <a:r>
              <a:rPr lang="en-US" sz="4000" dirty="0"/>
              <a:t>After this I heard what seemed to be the loud voice of a great multitude in heaven, crying out</a:t>
            </a:r>
            <a:r>
              <a:rPr lang="en-US" sz="4000" dirty="0" smtClean="0"/>
              <a:t>, “</a:t>
            </a:r>
            <a:r>
              <a:rPr lang="en-US" sz="4000" dirty="0"/>
              <a:t>Hallelujah</a:t>
            </a:r>
            <a:r>
              <a:rPr lang="en-US" sz="4000" dirty="0" smtClean="0"/>
              <a:t>! Salvation </a:t>
            </a:r>
            <a:r>
              <a:rPr lang="en-US" sz="4000" dirty="0"/>
              <a:t>and glory and power belong to our </a:t>
            </a:r>
            <a:r>
              <a:rPr lang="en-US" sz="4000" dirty="0" smtClean="0"/>
              <a:t>God</a:t>
            </a:r>
            <a:r>
              <a:rPr lang="is-IS" sz="4000" dirty="0" smtClean="0"/>
              <a:t>…” Rev. 19.1</a:t>
            </a:r>
            <a:endParaRPr lang="en-US" sz="4000" dirty="0" smtClean="0"/>
          </a:p>
        </p:txBody>
      </p:sp>
    </p:spTree>
    <p:extLst>
      <p:ext uri="{BB962C8B-B14F-4D97-AF65-F5344CB8AC3E}">
        <p14:creationId xmlns:p14="http://schemas.microsoft.com/office/powerpoint/2010/main" val="16627224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Hallelujah (Alleluia</a:t>
            </a:r>
            <a:r>
              <a:rPr lang="en-US" dirty="0" smtClean="0"/>
              <a:t>)</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Hallelujah</a:t>
            </a:r>
            <a:r>
              <a:rPr lang="en-US" dirty="0"/>
              <a:t>: An Exclamatory Expression of Praise or Adoration </a:t>
            </a:r>
            <a:r>
              <a:rPr lang="is-IS" dirty="0" smtClean="0"/>
              <a:t>… </a:t>
            </a:r>
            <a:r>
              <a:rPr lang="en-US" sz="1050" dirty="0" smtClean="0"/>
              <a:t>(Nave</a:t>
            </a:r>
            <a:r>
              <a:rPr lang="en-US" sz="1050" dirty="0"/>
              <a:t>, Orville. "Dictionaries :: Hallelujah." Blue Letter Bible. 24 Jun, 1996. Web. 3 Mar, 2016. &lt;http://</a:t>
            </a:r>
            <a:r>
              <a:rPr lang="en-US" sz="1050" dirty="0" err="1"/>
              <a:t>www.blueletterbible.org</a:t>
            </a:r>
            <a:r>
              <a:rPr lang="en-US" sz="1050" dirty="0"/>
              <a:t>/search/Dictionary/</a:t>
            </a:r>
            <a:r>
              <a:rPr lang="en-US" sz="1050" dirty="0" err="1"/>
              <a:t>viewTopic.cfm</a:t>
            </a:r>
            <a:r>
              <a:rPr lang="en-US" sz="1050" dirty="0"/>
              <a:t>&gt;.)</a:t>
            </a:r>
          </a:p>
          <a:p>
            <a:pPr>
              <a:spcBef>
                <a:spcPts val="0"/>
              </a:spcBef>
            </a:pPr>
            <a:endParaRPr lang="en-US" sz="2800" dirty="0" smtClean="0"/>
          </a:p>
          <a:p>
            <a:pPr>
              <a:spcBef>
                <a:spcPts val="0"/>
              </a:spcBef>
            </a:pPr>
            <a:r>
              <a:rPr lang="en-US" dirty="0" smtClean="0"/>
              <a:t>Hallelujah</a:t>
            </a:r>
            <a:r>
              <a:rPr lang="en-US" dirty="0"/>
              <a:t>: praise ye Jehovah, frequently rendered "Praise ye the LORD," </a:t>
            </a:r>
            <a:r>
              <a:rPr lang="en-US" sz="1050" dirty="0"/>
              <a:t>(Easton, Matthew. "Dictionaries :: Hallelujah." Blue Letter Bible. 24 Jun, 1996. Web. 3 Mar, 2016. &lt;http://</a:t>
            </a:r>
            <a:r>
              <a:rPr lang="en-US" sz="1050" dirty="0" err="1"/>
              <a:t>www.blueletterbible.org</a:t>
            </a:r>
            <a:r>
              <a:rPr lang="en-US" sz="1050" dirty="0"/>
              <a:t>/search/Dictionary/</a:t>
            </a:r>
            <a:r>
              <a:rPr lang="en-US" sz="1050" dirty="0" err="1"/>
              <a:t>viewTopic.cfm</a:t>
            </a:r>
            <a:r>
              <a:rPr lang="en-US" sz="1050" dirty="0"/>
              <a:t>&gt;.</a:t>
            </a:r>
            <a:r>
              <a:rPr lang="en-US" sz="1050" dirty="0" smtClean="0"/>
              <a:t>)</a:t>
            </a:r>
          </a:p>
          <a:p>
            <a:pPr>
              <a:spcBef>
                <a:spcPts val="0"/>
              </a:spcBef>
            </a:pPr>
            <a:endParaRPr lang="en-US" sz="2800" dirty="0"/>
          </a:p>
          <a:p>
            <a:pPr>
              <a:spcBef>
                <a:spcPts val="0"/>
              </a:spcBef>
            </a:pPr>
            <a:r>
              <a:rPr lang="en-US" dirty="0" smtClean="0"/>
              <a:t>Give thanks to Jehovah: Psalm </a:t>
            </a:r>
            <a:r>
              <a:rPr lang="en-US" dirty="0" smtClean="0"/>
              <a:t>148</a:t>
            </a:r>
            <a:r>
              <a:rPr lang="en-US" dirty="0" smtClean="0"/>
              <a:t>; 135</a:t>
            </a:r>
          </a:p>
        </p:txBody>
      </p:sp>
    </p:spTree>
    <p:extLst>
      <p:ext uri="{BB962C8B-B14F-4D97-AF65-F5344CB8AC3E}">
        <p14:creationId xmlns:p14="http://schemas.microsoft.com/office/powerpoint/2010/main" val="3921151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Hosanna: Matt. 21.6-11</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Hosanna</a:t>
            </a:r>
            <a:r>
              <a:rPr lang="en-US" dirty="0"/>
              <a:t>: in the Hebrew, means "save, we pray</a:t>
            </a:r>
            <a:r>
              <a:rPr lang="en-US" dirty="0" smtClean="0"/>
              <a:t>.” </a:t>
            </a:r>
            <a:r>
              <a:rPr lang="is-IS" dirty="0" smtClean="0"/>
              <a:t>…</a:t>
            </a:r>
            <a:r>
              <a:rPr lang="en-US" dirty="0" smtClean="0"/>
              <a:t>  </a:t>
            </a:r>
            <a:r>
              <a:rPr lang="en-US" sz="1400" dirty="0"/>
              <a:t>(Vine, W. "Dictionaries :: Hosanna." Blue Letter Bible. 24 Jun, 1996. Web. 3 Mar, 2016. &lt;http://</a:t>
            </a:r>
            <a:r>
              <a:rPr lang="en-US" sz="1400" dirty="0" err="1"/>
              <a:t>www.blueletterbible.org</a:t>
            </a:r>
            <a:r>
              <a:rPr lang="en-US" sz="1400" dirty="0"/>
              <a:t>/search/Dictionary/</a:t>
            </a:r>
            <a:r>
              <a:rPr lang="en-US" sz="1400" dirty="0" err="1"/>
              <a:t>viewTopic.cfm</a:t>
            </a:r>
            <a:r>
              <a:rPr lang="en-US" sz="1400" dirty="0"/>
              <a:t>&gt;.)</a:t>
            </a:r>
          </a:p>
          <a:p>
            <a:pPr>
              <a:spcBef>
                <a:spcPts val="0"/>
              </a:spcBef>
            </a:pPr>
            <a:endParaRPr lang="en-US" sz="2000" dirty="0" smtClean="0"/>
          </a:p>
          <a:p>
            <a:pPr>
              <a:spcBef>
                <a:spcPts val="0"/>
              </a:spcBef>
            </a:pPr>
            <a:r>
              <a:rPr lang="en-US" dirty="0" smtClean="0"/>
              <a:t>Hosanna</a:t>
            </a:r>
            <a:r>
              <a:rPr lang="en-US" dirty="0"/>
              <a:t>: A Form of Jewish </a:t>
            </a:r>
            <a:r>
              <a:rPr lang="en-US" dirty="0" smtClean="0"/>
              <a:t>Acclamation </a:t>
            </a:r>
            <a:r>
              <a:rPr lang="is-IS" dirty="0" smtClean="0"/>
              <a:t>… </a:t>
            </a:r>
            <a:r>
              <a:rPr lang="en-US" sz="1300" dirty="0" smtClean="0"/>
              <a:t>(</a:t>
            </a:r>
            <a:r>
              <a:rPr lang="en-US" sz="1300" dirty="0"/>
              <a:t>Nave, Orville. "Dictionaries :: Hosanna." Blue Letter Bible. 24 Jun, 1996. Web. 3 Mar, 2016. &lt;http://</a:t>
            </a:r>
            <a:r>
              <a:rPr lang="en-US" sz="1300" dirty="0" err="1"/>
              <a:t>www.blueletterbible.org</a:t>
            </a:r>
            <a:r>
              <a:rPr lang="en-US" sz="1300" dirty="0"/>
              <a:t>/search/Dictionary/</a:t>
            </a:r>
            <a:r>
              <a:rPr lang="en-US" sz="1300" dirty="0" err="1"/>
              <a:t>viewTopic.cfm</a:t>
            </a:r>
            <a:r>
              <a:rPr lang="en-US" sz="1300" dirty="0"/>
              <a:t>&gt;.)</a:t>
            </a:r>
          </a:p>
          <a:p>
            <a:pPr>
              <a:spcBef>
                <a:spcPts val="0"/>
              </a:spcBef>
            </a:pPr>
            <a:endParaRPr lang="en-US" sz="2000" dirty="0" smtClean="0"/>
          </a:p>
          <a:p>
            <a:pPr>
              <a:spcBef>
                <a:spcPts val="0"/>
              </a:spcBef>
            </a:pPr>
            <a:r>
              <a:rPr lang="en-US" dirty="0" smtClean="0"/>
              <a:t>oh </a:t>
            </a:r>
            <a:r>
              <a:rPr lang="en-US" dirty="0"/>
              <a:t>save!; </a:t>
            </a:r>
            <a:r>
              <a:rPr lang="is-IS" dirty="0" smtClean="0"/>
              <a:t>… </a:t>
            </a:r>
            <a:r>
              <a:rPr lang="en-US" dirty="0" smtClean="0"/>
              <a:t>an </a:t>
            </a:r>
            <a:r>
              <a:rPr lang="en-US" dirty="0"/>
              <a:t>exclamation of </a:t>
            </a:r>
            <a:r>
              <a:rPr lang="en-US" dirty="0" smtClean="0"/>
              <a:t>adoration</a:t>
            </a:r>
            <a:r>
              <a:rPr lang="en-US" dirty="0"/>
              <a:t> </a:t>
            </a:r>
            <a:r>
              <a:rPr lang="is-IS" dirty="0" smtClean="0"/>
              <a:t>… </a:t>
            </a:r>
            <a:r>
              <a:rPr lang="en-US" sz="1100" dirty="0" smtClean="0"/>
              <a:t>(</a:t>
            </a:r>
            <a:r>
              <a:rPr lang="en-US" sz="1100" dirty="0"/>
              <a:t>"Greek Lexicon :: G5614 (KJV)." Blue Letter Bible. Web. 3 Mar, 2016. &lt;http://</a:t>
            </a:r>
            <a:r>
              <a:rPr lang="en-US" sz="1100" dirty="0" err="1"/>
              <a:t>www.blueletterbible.org</a:t>
            </a:r>
            <a:r>
              <a:rPr lang="en-US" sz="1100" dirty="0"/>
              <a:t>/</a:t>
            </a:r>
            <a:r>
              <a:rPr lang="en-US" sz="1100" dirty="0" err="1"/>
              <a:t>lang</a:t>
            </a:r>
            <a:r>
              <a:rPr lang="en-US" sz="1100" dirty="0"/>
              <a:t>/lexicon/</a:t>
            </a:r>
            <a:r>
              <a:rPr lang="en-US" sz="1100" dirty="0" err="1"/>
              <a:t>lexicon.cfm?Strongs</a:t>
            </a:r>
            <a:r>
              <a:rPr lang="en-US" sz="1100" dirty="0"/>
              <a:t>=G5614&amp;t=KJV&gt;.</a:t>
            </a:r>
            <a:r>
              <a:rPr lang="en-US" sz="1100" dirty="0" smtClean="0"/>
              <a:t>)</a:t>
            </a:r>
            <a:endParaRPr lang="en-US" sz="1100" dirty="0"/>
          </a:p>
        </p:txBody>
      </p:sp>
    </p:spTree>
    <p:extLst>
      <p:ext uri="{BB962C8B-B14F-4D97-AF65-F5344CB8AC3E}">
        <p14:creationId xmlns:p14="http://schemas.microsoft.com/office/powerpoint/2010/main" val="20579091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Sabaoth</a:t>
            </a:r>
            <a:endParaRPr lang="en-US" dirty="0"/>
          </a:p>
        </p:txBody>
      </p:sp>
      <p:sp>
        <p:nvSpPr>
          <p:cNvPr id="3" name="Content Placeholder 2"/>
          <p:cNvSpPr>
            <a:spLocks noGrp="1"/>
          </p:cNvSpPr>
          <p:nvPr>
            <p:ph idx="1"/>
          </p:nvPr>
        </p:nvSpPr>
        <p:spPr/>
        <p:txBody>
          <a:bodyPr>
            <a:normAutofit/>
          </a:bodyPr>
          <a:lstStyle/>
          <a:p>
            <a:pPr algn="ctr">
              <a:spcBef>
                <a:spcPts val="0"/>
              </a:spcBef>
            </a:pPr>
            <a:r>
              <a:rPr lang="en-US" sz="4000" dirty="0"/>
              <a:t>And as Isaiah said before</a:t>
            </a:r>
            <a:r>
              <a:rPr lang="en-US" sz="4000" dirty="0" smtClean="0"/>
              <a:t>: “</a:t>
            </a:r>
            <a:r>
              <a:rPr lang="en-US" sz="4000" dirty="0"/>
              <a:t>Unless the Lord of </a:t>
            </a:r>
            <a:r>
              <a:rPr lang="en-US" sz="4000" dirty="0" err="1" smtClean="0"/>
              <a:t>Sabaoth</a:t>
            </a:r>
            <a:r>
              <a:rPr lang="en-US" sz="4000" dirty="0" smtClean="0"/>
              <a:t> </a:t>
            </a:r>
            <a:r>
              <a:rPr lang="en-US" sz="4000" dirty="0"/>
              <a:t>had left us a seed</a:t>
            </a:r>
            <a:r>
              <a:rPr lang="en-US" sz="4000" dirty="0" smtClean="0"/>
              <a:t>, We </a:t>
            </a:r>
            <a:r>
              <a:rPr lang="en-US" sz="4000" dirty="0"/>
              <a:t>would have become like Sodom</a:t>
            </a:r>
            <a:r>
              <a:rPr lang="en-US" sz="4000" dirty="0" smtClean="0"/>
              <a:t>, And </a:t>
            </a:r>
            <a:r>
              <a:rPr lang="en-US" sz="4000" dirty="0"/>
              <a:t>we would have been made like Gomorrah.</a:t>
            </a:r>
            <a:r>
              <a:rPr lang="en-US" sz="4000" dirty="0" smtClean="0"/>
              <a:t>”</a:t>
            </a:r>
          </a:p>
          <a:p>
            <a:pPr algn="ctr">
              <a:spcBef>
                <a:spcPts val="0"/>
              </a:spcBef>
            </a:pPr>
            <a:r>
              <a:rPr lang="en-US" sz="4000" dirty="0" smtClean="0"/>
              <a:t>Rom. 9.29; cf. James 5.4</a:t>
            </a:r>
          </a:p>
        </p:txBody>
      </p:sp>
    </p:spTree>
    <p:extLst>
      <p:ext uri="{BB962C8B-B14F-4D97-AF65-F5344CB8AC3E}">
        <p14:creationId xmlns:p14="http://schemas.microsoft.com/office/powerpoint/2010/main" val="9478134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Sabaoth</a:t>
            </a:r>
            <a:endParaRPr lang="en-US" dirty="0"/>
          </a:p>
        </p:txBody>
      </p:sp>
      <p:sp>
        <p:nvSpPr>
          <p:cNvPr id="3" name="Content Placeholder 2"/>
          <p:cNvSpPr>
            <a:spLocks noGrp="1"/>
          </p:cNvSpPr>
          <p:nvPr>
            <p:ph idx="1"/>
          </p:nvPr>
        </p:nvSpPr>
        <p:spPr/>
        <p:txBody>
          <a:bodyPr>
            <a:normAutofit fontScale="85000" lnSpcReduction="20000"/>
          </a:bodyPr>
          <a:lstStyle/>
          <a:p>
            <a:pPr>
              <a:spcBef>
                <a:spcPts val="0"/>
              </a:spcBef>
            </a:pPr>
            <a:r>
              <a:rPr lang="en-US" dirty="0" smtClean="0"/>
              <a:t> </a:t>
            </a:r>
            <a:r>
              <a:rPr lang="en-US" dirty="0"/>
              <a:t>… armies; </a:t>
            </a:r>
            <a:r>
              <a:rPr lang="is-IS" dirty="0" smtClean="0"/>
              <a:t>… </a:t>
            </a:r>
            <a:r>
              <a:rPr lang="en-US" dirty="0" smtClean="0"/>
              <a:t>a </a:t>
            </a:r>
            <a:r>
              <a:rPr lang="en-US" dirty="0"/>
              <a:t>military epithet of </a:t>
            </a:r>
            <a:r>
              <a:rPr lang="en-US" dirty="0" smtClean="0"/>
              <a:t>God </a:t>
            </a:r>
            <a:r>
              <a:rPr lang="is-IS" dirty="0" smtClean="0"/>
              <a:t>… </a:t>
            </a:r>
            <a:r>
              <a:rPr lang="en-US" sz="1300" dirty="0" smtClean="0"/>
              <a:t>(</a:t>
            </a:r>
            <a:r>
              <a:rPr lang="en-US" sz="1300" dirty="0"/>
              <a:t>"Greek Lexicon :: G4519 (KJV)." Blue Letter Bible. Web. 3 Mar, 2016. &lt;http://</a:t>
            </a:r>
            <a:r>
              <a:rPr lang="en-US" sz="1300" dirty="0" err="1"/>
              <a:t>www.blueletterbible.org</a:t>
            </a:r>
            <a:r>
              <a:rPr lang="en-US" sz="1300" dirty="0"/>
              <a:t>/</a:t>
            </a:r>
            <a:r>
              <a:rPr lang="en-US" sz="1300" dirty="0" err="1"/>
              <a:t>lang</a:t>
            </a:r>
            <a:r>
              <a:rPr lang="en-US" sz="1300" dirty="0"/>
              <a:t>/lexicon/</a:t>
            </a:r>
            <a:r>
              <a:rPr lang="en-US" sz="1300" dirty="0" err="1"/>
              <a:t>lexicon.cfm?Strongs</a:t>
            </a:r>
            <a:r>
              <a:rPr lang="en-US" sz="1300" dirty="0"/>
              <a:t>=G4519&amp;t=KJV&gt;.)</a:t>
            </a:r>
          </a:p>
          <a:p>
            <a:pPr>
              <a:spcBef>
                <a:spcPts val="0"/>
              </a:spcBef>
            </a:pPr>
            <a:endParaRPr lang="en-US" dirty="0" smtClean="0"/>
          </a:p>
          <a:p>
            <a:pPr>
              <a:spcBef>
                <a:spcPts val="0"/>
              </a:spcBef>
            </a:pPr>
            <a:r>
              <a:rPr lang="en-US" dirty="0" err="1" smtClean="0"/>
              <a:t>Sabaoth</a:t>
            </a:r>
            <a:r>
              <a:rPr lang="en-US" dirty="0"/>
              <a:t>: </a:t>
            </a:r>
            <a:r>
              <a:rPr lang="is-IS" dirty="0" smtClean="0"/>
              <a:t>… </a:t>
            </a:r>
            <a:r>
              <a:rPr lang="en-US" dirty="0" smtClean="0"/>
              <a:t>meaning </a:t>
            </a:r>
            <a:r>
              <a:rPr lang="en-US" dirty="0"/>
              <a:t>"hosts," "armies" </a:t>
            </a:r>
            <a:r>
              <a:rPr lang="en-US" dirty="0" smtClean="0"/>
              <a:t>... </a:t>
            </a:r>
            <a:r>
              <a:rPr lang="en-US" dirty="0"/>
              <a:t>"Almighty." </a:t>
            </a:r>
            <a:r>
              <a:rPr lang="en-US" sz="2100" dirty="0"/>
              <a:t>(See Rev 4:8; Isa 6:3.) …</a:t>
            </a:r>
            <a:r>
              <a:rPr lang="en-US" sz="1300" dirty="0"/>
              <a:t> (Easton, Matthew. "Dictionaries :: </a:t>
            </a:r>
            <a:r>
              <a:rPr lang="en-US" sz="1300" dirty="0" err="1"/>
              <a:t>Sabaoth</a:t>
            </a:r>
            <a:r>
              <a:rPr lang="en-US" sz="1300" dirty="0"/>
              <a:t>." Blue Letter Bible. 24 Jun, 1996. Web. 3 Mar, 2016. &lt;http://</a:t>
            </a:r>
            <a:r>
              <a:rPr lang="en-US" sz="1300" dirty="0" err="1"/>
              <a:t>www.blueletterbible.org</a:t>
            </a:r>
            <a:r>
              <a:rPr lang="en-US" sz="1300" dirty="0"/>
              <a:t>/search/Dictionary/</a:t>
            </a:r>
            <a:r>
              <a:rPr lang="en-US" sz="1300" dirty="0" err="1"/>
              <a:t>viewTopic.cfm</a:t>
            </a:r>
            <a:r>
              <a:rPr lang="en-US" sz="1300" dirty="0"/>
              <a:t>&gt;.)</a:t>
            </a:r>
          </a:p>
          <a:p>
            <a:pPr>
              <a:spcBef>
                <a:spcPts val="0"/>
              </a:spcBef>
            </a:pPr>
            <a:endParaRPr lang="en-US" dirty="0" smtClean="0"/>
          </a:p>
          <a:p>
            <a:pPr>
              <a:spcBef>
                <a:spcPts val="0"/>
              </a:spcBef>
            </a:pPr>
            <a:r>
              <a:rPr lang="en-US" dirty="0" err="1" smtClean="0"/>
              <a:t>Sabaoth</a:t>
            </a:r>
            <a:r>
              <a:rPr lang="en-US" dirty="0"/>
              <a:t>: </a:t>
            </a:r>
            <a:r>
              <a:rPr lang="is-IS" dirty="0" smtClean="0"/>
              <a:t>… </a:t>
            </a:r>
            <a:r>
              <a:rPr lang="en-US" dirty="0" smtClean="0"/>
              <a:t>While </a:t>
            </a:r>
            <a:r>
              <a:rPr lang="en-US" dirty="0"/>
              <a:t>the word "hosts" probably had special reference to angels, the title "the Lord of hosts" became used to designate Him as the One who is supreme over all the innumerable hosts of spiritual agencies, or of what are described as "the armies of heaven</a:t>
            </a:r>
            <a:r>
              <a:rPr lang="en-US" dirty="0" smtClean="0"/>
              <a:t>.”  </a:t>
            </a:r>
            <a:r>
              <a:rPr lang="en-US" dirty="0"/>
              <a:t>… </a:t>
            </a:r>
            <a:r>
              <a:rPr lang="en-US" sz="1300" dirty="0"/>
              <a:t>(Vine, W. "Dictionaries :: </a:t>
            </a:r>
            <a:r>
              <a:rPr lang="en-US" sz="1300" dirty="0" err="1"/>
              <a:t>Sabaoth</a:t>
            </a:r>
            <a:r>
              <a:rPr lang="en-US" sz="1300" dirty="0"/>
              <a:t>." Blue Letter Bible. 24 Jun, 1996. Web. 3 Mar, 2016. &lt;http://</a:t>
            </a:r>
            <a:r>
              <a:rPr lang="en-US" sz="1300" dirty="0" err="1"/>
              <a:t>www.blueletterbible.org</a:t>
            </a:r>
            <a:r>
              <a:rPr lang="en-US" sz="1300" dirty="0"/>
              <a:t>/search/Dictionary/</a:t>
            </a:r>
            <a:r>
              <a:rPr lang="en-US" sz="1300" dirty="0" err="1"/>
              <a:t>viewTopic.cfm</a:t>
            </a:r>
            <a:r>
              <a:rPr lang="en-US" sz="1300" dirty="0"/>
              <a:t>&gt;.</a:t>
            </a:r>
            <a:r>
              <a:rPr lang="en-US" sz="1300" dirty="0" smtClean="0"/>
              <a:t>)</a:t>
            </a:r>
          </a:p>
        </p:txBody>
      </p:sp>
    </p:spTree>
    <p:extLst>
      <p:ext uri="{BB962C8B-B14F-4D97-AF65-F5344CB8AC3E}">
        <p14:creationId xmlns:p14="http://schemas.microsoft.com/office/powerpoint/2010/main" val="15019902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Sabaoth</a:t>
            </a:r>
            <a:endParaRPr lang="en-US" dirty="0"/>
          </a:p>
        </p:txBody>
      </p:sp>
      <p:sp>
        <p:nvSpPr>
          <p:cNvPr id="3" name="Content Placeholder 2"/>
          <p:cNvSpPr>
            <a:spLocks noGrp="1"/>
          </p:cNvSpPr>
          <p:nvPr>
            <p:ph idx="1"/>
          </p:nvPr>
        </p:nvSpPr>
        <p:spPr/>
        <p:txBody>
          <a:bodyPr>
            <a:normAutofit lnSpcReduction="10000"/>
          </a:bodyPr>
          <a:lstStyle/>
          <a:p>
            <a:r>
              <a:rPr lang="en-US" dirty="0" smtClean="0"/>
              <a:t>… In the mouth and the mind of an ancient Hebrew, Jehovah‐</a:t>
            </a:r>
            <a:r>
              <a:rPr lang="en-US" dirty="0" err="1" smtClean="0"/>
              <a:t>tsebaoth</a:t>
            </a:r>
            <a:r>
              <a:rPr lang="en-US" dirty="0" smtClean="0"/>
              <a:t> was the leader and commander of the armies of the nation, who "went forth with them" (Psalm 44:9) and led them to certain victory over the worshippers of Baal, </a:t>
            </a:r>
            <a:r>
              <a:rPr lang="en-US" dirty="0" err="1" smtClean="0"/>
              <a:t>Chemosh</a:t>
            </a:r>
            <a:r>
              <a:rPr lang="en-US" dirty="0" smtClean="0"/>
              <a:t>, </a:t>
            </a:r>
            <a:r>
              <a:rPr lang="en-US" dirty="0" err="1" smtClean="0"/>
              <a:t>Molech</a:t>
            </a:r>
            <a:r>
              <a:rPr lang="en-US" dirty="0" smtClean="0"/>
              <a:t>, </a:t>
            </a:r>
            <a:r>
              <a:rPr lang="en-US" dirty="0" err="1" smtClean="0"/>
              <a:t>Ashtaroth</a:t>
            </a:r>
            <a:r>
              <a:rPr lang="en-US" dirty="0" smtClean="0"/>
              <a:t> and other false ... </a:t>
            </a:r>
            <a:r>
              <a:rPr lang="en-US" sz="1200" dirty="0" smtClean="0"/>
              <a:t>(Smith, William. "Dictionaries :: </a:t>
            </a:r>
            <a:r>
              <a:rPr lang="en-US" sz="1200" dirty="0" err="1" smtClean="0"/>
              <a:t>Sabaoth</a:t>
            </a:r>
            <a:r>
              <a:rPr lang="en-US" sz="1200" dirty="0" smtClean="0"/>
              <a:t>, the Lord Of." Blue Letter Bible. 14 Dec, 2010. Web. 3 Mar, 2016. &lt;http://</a:t>
            </a:r>
            <a:r>
              <a:rPr lang="en-US" sz="1200" dirty="0" err="1" smtClean="0"/>
              <a:t>www.blueletterbible.org</a:t>
            </a:r>
            <a:r>
              <a:rPr lang="en-US" sz="1200" dirty="0" smtClean="0"/>
              <a:t>/search/Dictionary/</a:t>
            </a:r>
            <a:r>
              <a:rPr lang="en-US" sz="1200" dirty="0" err="1" smtClean="0"/>
              <a:t>viewTopic.cfm</a:t>
            </a:r>
            <a:r>
              <a:rPr lang="en-US" sz="1200" dirty="0" smtClean="0"/>
              <a:t>&gt;.</a:t>
            </a:r>
            <a:r>
              <a:rPr lang="en-US" sz="1200" dirty="0" smtClean="0"/>
              <a:t>)</a:t>
            </a:r>
          </a:p>
          <a:p>
            <a:endParaRPr lang="en-US" sz="1200" dirty="0"/>
          </a:p>
          <a:p>
            <a:r>
              <a:rPr lang="en-US" dirty="0"/>
              <a:t>A military description of </a:t>
            </a:r>
            <a:r>
              <a:rPr lang="en-US" dirty="0" smtClean="0"/>
              <a:t>God</a:t>
            </a:r>
            <a:r>
              <a:rPr lang="en-US" dirty="0"/>
              <a:t>.</a:t>
            </a:r>
          </a:p>
        </p:txBody>
      </p:sp>
    </p:spTree>
    <p:extLst>
      <p:ext uri="{BB962C8B-B14F-4D97-AF65-F5344CB8AC3E}">
        <p14:creationId xmlns:p14="http://schemas.microsoft.com/office/powerpoint/2010/main" val="17641659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Sheol</a:t>
            </a:r>
            <a:endParaRPr lang="en-US" dirty="0"/>
          </a:p>
        </p:txBody>
      </p:sp>
      <p:sp>
        <p:nvSpPr>
          <p:cNvPr id="3" name="Content Placeholder 2"/>
          <p:cNvSpPr>
            <a:spLocks noGrp="1"/>
          </p:cNvSpPr>
          <p:nvPr>
            <p:ph idx="1"/>
          </p:nvPr>
        </p:nvSpPr>
        <p:spPr/>
        <p:txBody>
          <a:bodyPr>
            <a:normAutofit/>
          </a:bodyPr>
          <a:lstStyle/>
          <a:p>
            <a:pPr algn="ctr"/>
            <a:r>
              <a:rPr lang="en-US" sz="4800" dirty="0"/>
              <a:t>For You will not leave my soul in </a:t>
            </a:r>
            <a:r>
              <a:rPr lang="en-US" sz="4800" dirty="0" err="1"/>
              <a:t>Sheol</a:t>
            </a:r>
            <a:r>
              <a:rPr lang="en-US" sz="4800" dirty="0" smtClean="0"/>
              <a:t>, Nor </a:t>
            </a:r>
            <a:r>
              <a:rPr lang="en-US" sz="4800" dirty="0"/>
              <a:t>will You allow Your Holy One to see corruption</a:t>
            </a:r>
            <a:r>
              <a:rPr lang="en-US" sz="4800" dirty="0" smtClean="0"/>
              <a:t>. </a:t>
            </a:r>
            <a:r>
              <a:rPr lang="en-US" sz="4800" dirty="0"/>
              <a:t>Psalm 16.10</a:t>
            </a:r>
            <a:endParaRPr lang="en-US" sz="4800" dirty="0"/>
          </a:p>
        </p:txBody>
      </p:sp>
    </p:spTree>
    <p:extLst>
      <p:ext uri="{BB962C8B-B14F-4D97-AF65-F5344CB8AC3E}">
        <p14:creationId xmlns:p14="http://schemas.microsoft.com/office/powerpoint/2010/main" val="2742993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322</TotalTime>
  <Words>1513</Words>
  <Application>Microsoft Macintosh PowerPoint</Application>
  <PresentationFormat>On-screen Show (4:3)</PresentationFormat>
  <Paragraphs>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Hallelujah (Alleluia)</vt:lpstr>
      <vt:lpstr>Hallelujah (Alleluia)</vt:lpstr>
      <vt:lpstr>Hosanna: Matt. 21.6-11</vt:lpstr>
      <vt:lpstr>Sabaoth</vt:lpstr>
      <vt:lpstr>Sabaoth</vt:lpstr>
      <vt:lpstr>Sabaoth</vt:lpstr>
      <vt:lpstr>Sheol</vt:lpstr>
      <vt:lpstr>Sheol</vt:lpstr>
      <vt:lpstr>Beelzebub</vt:lpstr>
      <vt:lpstr>Beelzebub</vt:lpstr>
      <vt:lpstr>Anathema Maranatha</vt:lpstr>
      <vt:lpstr>Anathema Maranatha</vt:lpstr>
      <vt:lpstr>Anathema</vt:lpstr>
      <vt:lpstr>Anathema</vt:lpstr>
      <vt:lpstr>Maranatha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70</cp:revision>
  <dcterms:created xsi:type="dcterms:W3CDTF">2016-03-05T17:35:44Z</dcterms:created>
  <dcterms:modified xsi:type="dcterms:W3CDTF">2016-03-06T21:37:17Z</dcterms:modified>
</cp:coreProperties>
</file>