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autoAdjust="0"/>
    <p:restoredTop sz="96917" autoAdjust="0"/>
  </p:normalViewPr>
  <p:slideViewPr>
    <p:cSldViewPr snapToGrid="0" snapToObjects="1">
      <p:cViewPr>
        <p:scale>
          <a:sx n="83" d="100"/>
          <a:sy n="83" d="100"/>
        </p:scale>
        <p:origin x="-1800"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6BC76-1F04-F94C-BB9C-B67E77F09561}" type="datetimeFigureOut">
              <a:rPr lang="en-US" smtClean="0"/>
              <a:t>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93EE9-0B82-484E-9451-FFDCB9DB542C}" type="slidenum">
              <a:rPr lang="en-US" smtClean="0"/>
              <a:t>‹#›</a:t>
            </a:fld>
            <a:endParaRPr lang="en-US"/>
          </a:p>
        </p:txBody>
      </p:sp>
    </p:spTree>
    <p:extLst>
      <p:ext uri="{BB962C8B-B14F-4D97-AF65-F5344CB8AC3E}">
        <p14:creationId xmlns:p14="http://schemas.microsoft.com/office/powerpoint/2010/main" val="1513542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61261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3EE9-0B82-484E-9451-FFDCB9DB542C}" type="slidenum">
              <a:rPr lang="en-US">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2353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FA23F-59AB-CB48-8DCF-870FB4411108}"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34577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FA23F-59AB-CB48-8DCF-870FB4411108}"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09057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FA23F-59AB-CB48-8DCF-870FB4411108}"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193912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FA23F-59AB-CB48-8DCF-870FB4411108}"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190008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FA23F-59AB-CB48-8DCF-870FB4411108}"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62403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FA23F-59AB-CB48-8DCF-870FB4411108}" type="datetimeFigureOut">
              <a:rPr lang="en-US" smtClean="0"/>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81313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FA23F-59AB-CB48-8DCF-870FB4411108}" type="datetimeFigureOut">
              <a:rPr lang="en-US" smtClean="0"/>
              <a:t>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175548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FA23F-59AB-CB48-8DCF-870FB4411108}" type="datetimeFigureOut">
              <a:rPr lang="en-US" smtClean="0"/>
              <a:t>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15434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FA23F-59AB-CB48-8DCF-870FB4411108}" type="datetimeFigureOut">
              <a:rPr lang="en-US" smtClean="0"/>
              <a:t>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405710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FA23F-59AB-CB48-8DCF-870FB4411108}" type="datetimeFigureOut">
              <a:rPr lang="en-US" smtClean="0"/>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200044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FA23F-59AB-CB48-8DCF-870FB4411108}" type="datetimeFigureOut">
              <a:rPr lang="en-US" smtClean="0"/>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6DF0-0E84-EF4B-868A-377D9FAED3E6}" type="slidenum">
              <a:rPr lang="en-US" smtClean="0"/>
              <a:t>‹#›</a:t>
            </a:fld>
            <a:endParaRPr lang="en-US"/>
          </a:p>
        </p:txBody>
      </p:sp>
    </p:spTree>
    <p:extLst>
      <p:ext uri="{BB962C8B-B14F-4D97-AF65-F5344CB8AC3E}">
        <p14:creationId xmlns:p14="http://schemas.microsoft.com/office/powerpoint/2010/main" val="3966288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FA23F-59AB-CB48-8DCF-870FB4411108}" type="datetimeFigureOut">
              <a:rPr lang="en-US" smtClean="0"/>
              <a:t>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B6DF0-0E84-EF4B-868A-377D9FAED3E6}" type="slidenum">
              <a:rPr lang="en-US" smtClean="0"/>
              <a:t>‹#›</a:t>
            </a:fld>
            <a:endParaRPr lang="en-US"/>
          </a:p>
        </p:txBody>
      </p:sp>
    </p:spTree>
    <p:extLst>
      <p:ext uri="{BB962C8B-B14F-4D97-AF65-F5344CB8AC3E}">
        <p14:creationId xmlns:p14="http://schemas.microsoft.com/office/powerpoint/2010/main" val="239039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92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a:xfrm>
            <a:off x="228600" y="1600200"/>
            <a:ext cx="8686800" cy="5257800"/>
          </a:xfrm>
        </p:spPr>
        <p:txBody>
          <a:bodyPr>
            <a:noAutofit/>
          </a:bodyPr>
          <a:lstStyle/>
          <a:p>
            <a:pPr algn="ctr">
              <a:lnSpc>
                <a:spcPct val="110000"/>
              </a:lnSpc>
              <a:spcBef>
                <a:spcPts val="0"/>
              </a:spcBef>
            </a:pPr>
            <a:r>
              <a:rPr lang="en-US" dirty="0" smtClean="0"/>
              <a:t>Now the works of the flesh are manifest, which are these; Adultery, fornication, uncleanness, lasciviousness, Idolatry, witchcraft, hatred, variance, emulations, wrath, strife, seditions, heresies, </a:t>
            </a:r>
            <a:r>
              <a:rPr lang="en-US" dirty="0" err="1" smtClean="0"/>
              <a:t>Envyings</a:t>
            </a:r>
            <a:r>
              <a:rPr lang="en-US" dirty="0" smtClean="0"/>
              <a:t>, murders, drunkenness, </a:t>
            </a:r>
            <a:r>
              <a:rPr lang="en-US" dirty="0" err="1" smtClean="0"/>
              <a:t>revellings</a:t>
            </a:r>
            <a:r>
              <a:rPr lang="en-US" dirty="0" smtClean="0"/>
              <a:t>, and such like: of the which I tell you before, as I have also told you in time past, that they which do such things shall not inherit the kingdom of God. Gal. 5.19-21</a:t>
            </a:r>
          </a:p>
        </p:txBody>
      </p:sp>
      <p:sp>
        <p:nvSpPr>
          <p:cNvPr id="8" name="TextBox 7"/>
          <p:cNvSpPr txBox="1"/>
          <p:nvPr/>
        </p:nvSpPr>
        <p:spPr>
          <a:xfrm>
            <a:off x="182953" y="1752600"/>
            <a:ext cx="8778095" cy="4678203"/>
          </a:xfrm>
          <a:prstGeom prst="rect">
            <a:avLst/>
          </a:prstGeom>
          <a:effectLst>
            <a:glow rad="101600">
              <a:schemeClr val="tx1">
                <a:alpha val="75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solidFill>
                  <a:prstClr val="white"/>
                </a:solidFill>
                <a:latin typeface="Corbel"/>
                <a:cs typeface="Corbel"/>
              </a:rPr>
              <a:t>“…unbridled lust, excess, licentiousness, lasciviousness, wantonness [sexually lawless or unrestrained (</a:t>
            </a:r>
            <a:r>
              <a:rPr lang="en-US" sz="3200" b="1" dirty="0" err="1" smtClean="0">
                <a:solidFill>
                  <a:prstClr val="white"/>
                </a:solidFill>
                <a:latin typeface="Corbel"/>
                <a:cs typeface="Corbel"/>
              </a:rPr>
              <a:t>dictionary.com</a:t>
            </a:r>
            <a:r>
              <a:rPr lang="en-US" sz="3200" b="1" dirty="0" smtClean="0">
                <a:solidFill>
                  <a:prstClr val="white"/>
                </a:solidFill>
                <a:latin typeface="Corbel"/>
                <a:cs typeface="Corbel"/>
              </a:rPr>
              <a:t>)], outrageousness, shamelessness, insolence … of carnality, lasciviousness: 2 Co. 12:21; Gal. 5:19; Eph. 4:19; 2 Pet. 2:7; </a:t>
            </a:r>
            <a:r>
              <a:rPr lang="en-US" sz="3200" b="1" dirty="0" err="1" smtClean="0">
                <a:solidFill>
                  <a:prstClr val="white"/>
                </a:solidFill>
                <a:latin typeface="Corbel"/>
                <a:cs typeface="Corbel"/>
              </a:rPr>
              <a:t>plur</a:t>
            </a:r>
            <a:r>
              <a:rPr lang="en-US" sz="3200" b="1" dirty="0" smtClean="0">
                <a:solidFill>
                  <a:prstClr val="white"/>
                </a:solidFill>
                <a:latin typeface="Corbel"/>
                <a:cs typeface="Corbel"/>
              </a:rPr>
              <a:t>. “wanton (acts or) manners, as filthy words, </a:t>
            </a:r>
            <a:r>
              <a:rPr lang="en-US" sz="3200" b="1" i="1" u="sng" dirty="0" smtClean="0">
                <a:ln>
                  <a:solidFill>
                    <a:prstClr val="white"/>
                  </a:solidFill>
                </a:ln>
                <a:solidFill>
                  <a:prstClr val="white"/>
                </a:solidFill>
                <a:latin typeface="Corbel"/>
                <a:cs typeface="Corbel"/>
              </a:rPr>
              <a:t>indecent bodily movements, unchaste handling of males and females</a:t>
            </a:r>
            <a:r>
              <a:rPr lang="en-US" sz="3200" b="1" dirty="0" smtClean="0">
                <a:solidFill>
                  <a:prstClr val="white"/>
                </a:solidFill>
                <a:latin typeface="Corbel"/>
                <a:cs typeface="Corbel"/>
              </a:rPr>
              <a:t>, etc.”…”</a:t>
            </a:r>
          </a:p>
          <a:p>
            <a:pPr algn="ctr"/>
            <a:endParaRPr lang="en-US" b="1" dirty="0" smtClean="0">
              <a:solidFill>
                <a:prstClr val="white"/>
              </a:solidFill>
              <a:latin typeface="Corbel"/>
              <a:cs typeface="Corbel"/>
            </a:endParaRPr>
          </a:p>
          <a:p>
            <a:pPr algn="ctr"/>
            <a:r>
              <a:rPr lang="en-US" sz="1200" b="1" dirty="0" smtClean="0">
                <a:solidFill>
                  <a:prstClr val="white"/>
                </a:solidFill>
                <a:latin typeface="Corbel"/>
                <a:cs typeface="Corbel"/>
              </a:rPr>
              <a:t>(Thayer, J. H. (1889). A Greek-English lexicon of the New Testament: being Grimm’s </a:t>
            </a:r>
            <a:r>
              <a:rPr lang="en-US" sz="1200" b="1" dirty="0" err="1" smtClean="0">
                <a:solidFill>
                  <a:prstClr val="white"/>
                </a:solidFill>
                <a:latin typeface="Corbel"/>
                <a:cs typeface="Corbel"/>
              </a:rPr>
              <a:t>Wilke's</a:t>
            </a:r>
            <a:r>
              <a:rPr lang="en-US" sz="1200" b="1" dirty="0" smtClean="0">
                <a:solidFill>
                  <a:prstClr val="white"/>
                </a:solidFill>
                <a:latin typeface="Corbel"/>
                <a:cs typeface="Corbel"/>
              </a:rPr>
              <a:t> </a:t>
            </a:r>
            <a:r>
              <a:rPr lang="en-US" sz="1200" b="1" dirty="0" err="1" smtClean="0">
                <a:solidFill>
                  <a:prstClr val="white"/>
                </a:solidFill>
                <a:latin typeface="Corbel"/>
                <a:cs typeface="Corbel"/>
              </a:rPr>
              <a:t>Clavis</a:t>
            </a:r>
            <a:r>
              <a:rPr lang="en-US" sz="1200" b="1" dirty="0" smtClean="0">
                <a:solidFill>
                  <a:prstClr val="white"/>
                </a:solidFill>
                <a:latin typeface="Corbel"/>
                <a:cs typeface="Corbel"/>
              </a:rPr>
              <a:t> Novi </a:t>
            </a:r>
            <a:r>
              <a:rPr lang="en-US" sz="1200" b="1" dirty="0" err="1" smtClean="0">
                <a:solidFill>
                  <a:prstClr val="white"/>
                </a:solidFill>
                <a:latin typeface="Corbel"/>
                <a:cs typeface="Corbel"/>
              </a:rPr>
              <a:t>Testamenti</a:t>
            </a:r>
            <a:r>
              <a:rPr lang="en-US" sz="1200" b="1" dirty="0" smtClean="0">
                <a:solidFill>
                  <a:prstClr val="white"/>
                </a:solidFill>
                <a:latin typeface="Corbel"/>
                <a:cs typeface="Corbel"/>
              </a:rPr>
              <a:t> (pp. 79–80). New York: Harper &amp; Brothers.)</a:t>
            </a:r>
          </a:p>
        </p:txBody>
      </p:sp>
      <p:sp>
        <p:nvSpPr>
          <p:cNvPr id="9" name="TextBox 8"/>
          <p:cNvSpPr txBox="1"/>
          <p:nvPr/>
        </p:nvSpPr>
        <p:spPr>
          <a:xfrm>
            <a:off x="509348" y="1782608"/>
            <a:ext cx="8125304" cy="4708981"/>
          </a:xfrm>
          <a:prstGeom prst="rect">
            <a:avLst/>
          </a:prstGeom>
          <a:effectLst>
            <a:glow rad="101600">
              <a:schemeClr val="tx1">
                <a:alpha val="75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800" b="1" dirty="0" smtClean="0">
                <a:solidFill>
                  <a:prstClr val="white"/>
                </a:solidFill>
                <a:latin typeface="Corbel"/>
                <a:cs typeface="Corbel"/>
              </a:rPr>
              <a:t>Lascivious means, “inclined to lustfulness; arousing sexual desire; indicating sexual interest or expressive of lust or lewdness”</a:t>
            </a:r>
          </a:p>
          <a:p>
            <a:pPr algn="ctr"/>
            <a:endParaRPr lang="en-US" sz="2000" b="1" dirty="0" smtClean="0">
              <a:solidFill>
                <a:prstClr val="white"/>
              </a:solidFill>
              <a:latin typeface="Corbel"/>
              <a:cs typeface="Corbel"/>
            </a:endParaRPr>
          </a:p>
          <a:p>
            <a:pPr algn="ctr"/>
            <a:endParaRPr lang="en-US" sz="2000" b="1" dirty="0" smtClean="0">
              <a:solidFill>
                <a:prstClr val="white"/>
              </a:solidFill>
              <a:latin typeface="Corbel"/>
              <a:cs typeface="Corbel"/>
            </a:endParaRPr>
          </a:p>
          <a:p>
            <a:pPr algn="ctr"/>
            <a:r>
              <a:rPr lang="en-US" sz="2000" b="1" dirty="0" smtClean="0">
                <a:solidFill>
                  <a:prstClr val="white"/>
                </a:solidFill>
                <a:latin typeface="Corbel"/>
                <a:cs typeface="Corbel"/>
              </a:rPr>
              <a:t>(</a:t>
            </a:r>
            <a:r>
              <a:rPr lang="en-US" sz="2000" b="1" dirty="0" err="1" smtClean="0">
                <a:solidFill>
                  <a:prstClr val="white"/>
                </a:solidFill>
                <a:latin typeface="Corbel"/>
                <a:cs typeface="Corbel"/>
              </a:rPr>
              <a:t>Dictionary.com</a:t>
            </a:r>
            <a:r>
              <a:rPr lang="en-US" sz="2000" b="1" dirty="0" smtClean="0">
                <a:solidFill>
                  <a:prstClr val="white"/>
                </a:solidFill>
                <a:latin typeface="Corbel"/>
                <a:cs typeface="Corbel"/>
              </a:rPr>
              <a:t>)</a:t>
            </a:r>
          </a:p>
        </p:txBody>
      </p:sp>
    </p:spTree>
    <p:extLst>
      <p:ext uri="{BB962C8B-B14F-4D97-AF65-F5344CB8AC3E}">
        <p14:creationId xmlns:p14="http://schemas.microsoft.com/office/powerpoint/2010/main" val="2433092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a:xfrm>
            <a:off x="228600" y="1600200"/>
            <a:ext cx="8686800" cy="5105400"/>
          </a:xfrm>
        </p:spPr>
        <p:txBody>
          <a:bodyPr>
            <a:normAutofit/>
          </a:bodyPr>
          <a:lstStyle/>
          <a:p>
            <a:pPr algn="ctr">
              <a:spcBef>
                <a:spcPts val="0"/>
              </a:spcBef>
            </a:pPr>
            <a:r>
              <a:rPr lang="en-US" sz="4000" dirty="0"/>
              <a:t>And lest, when I come again, my God will humble me among you, and that I shall bewail many which have sinned already, and have not repented of the uncleanness and fornication and lasciviousness which they have committed</a:t>
            </a:r>
            <a:r>
              <a:rPr lang="en-US" sz="4000" dirty="0" smtClean="0"/>
              <a:t>. 2 Cor. 12.21</a:t>
            </a:r>
          </a:p>
          <a:p>
            <a:pPr algn="ctr">
              <a:spcBef>
                <a:spcPts val="0"/>
              </a:spcBef>
            </a:pPr>
            <a:endParaRPr lang="en-US" sz="4000" dirty="0" smtClean="0"/>
          </a:p>
        </p:txBody>
      </p:sp>
    </p:spTree>
    <p:extLst>
      <p:ext uri="{BB962C8B-B14F-4D97-AF65-F5344CB8AC3E}">
        <p14:creationId xmlns:p14="http://schemas.microsoft.com/office/powerpoint/2010/main" val="3882015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a:xfrm>
            <a:off x="228600" y="1600200"/>
            <a:ext cx="8686800" cy="5105400"/>
          </a:xfrm>
        </p:spPr>
        <p:txBody>
          <a:bodyPr>
            <a:normAutofit fontScale="92500" lnSpcReduction="10000"/>
          </a:bodyPr>
          <a:lstStyle/>
          <a:p>
            <a:pPr algn="ctr"/>
            <a:r>
              <a:rPr lang="en-US" sz="4000" dirty="0" smtClean="0"/>
              <a:t>The night is far spent, the day is at hand. Therefore let us cast off the works of darkness, and let us put on the armor of light. Let us walk properly, as in the day, not in revelry and drunkenness, not in lewdness and lust, not in strife and envy. But put on the Lord Jesus Christ, and make no provision for the flesh, to fulfill its lusts. Rom. 13.12-14</a:t>
            </a:r>
          </a:p>
        </p:txBody>
      </p:sp>
    </p:spTree>
    <p:extLst>
      <p:ext uri="{BB962C8B-B14F-4D97-AF65-F5344CB8AC3E}">
        <p14:creationId xmlns:p14="http://schemas.microsoft.com/office/powerpoint/2010/main" val="2875222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a:xfrm>
            <a:off x="228600" y="1600200"/>
            <a:ext cx="8686800" cy="5105400"/>
          </a:xfrm>
        </p:spPr>
        <p:txBody>
          <a:bodyPr>
            <a:normAutofit fontScale="92500" lnSpcReduction="10000"/>
          </a:bodyPr>
          <a:lstStyle/>
          <a:p>
            <a:pPr algn="ctr"/>
            <a:r>
              <a:rPr lang="en-US" sz="4000" dirty="0" smtClean="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1 John 2.15-17</a:t>
            </a:r>
          </a:p>
        </p:txBody>
      </p:sp>
    </p:spTree>
    <p:extLst>
      <p:ext uri="{BB962C8B-B14F-4D97-AF65-F5344CB8AC3E}">
        <p14:creationId xmlns:p14="http://schemas.microsoft.com/office/powerpoint/2010/main" val="2610273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a:xfrm>
            <a:off x="228600" y="1600200"/>
            <a:ext cx="8686800" cy="5105400"/>
          </a:xfrm>
        </p:spPr>
        <p:txBody>
          <a:bodyPr>
            <a:normAutofit fontScale="92500" lnSpcReduction="20000"/>
          </a:bodyPr>
          <a:lstStyle/>
          <a:p>
            <a:pPr algn="ctr"/>
            <a:r>
              <a:rPr lang="is-IS" sz="4000" dirty="0" smtClean="0"/>
              <a:t>…</a:t>
            </a:r>
            <a:r>
              <a:rPr lang="en-US" sz="4000" dirty="0" smtClean="0"/>
              <a:t>no longer should live the rest of his time in the flesh for the lusts of men, but for the will of God. For we have spent enough of our past lifetime in doing the will of the Gentiles—when we walked in lewdness, lusts, drunkenness, revelries, drinking parties, and abominable idolatries. In regard to these, they think it strange that you do not run with them in the same flood of dissipation, speaking evil of you. 1 Peter 4.1-4</a:t>
            </a:r>
          </a:p>
        </p:txBody>
      </p:sp>
    </p:spTree>
    <p:extLst>
      <p:ext uri="{BB962C8B-B14F-4D97-AF65-F5344CB8AC3E}">
        <p14:creationId xmlns:p14="http://schemas.microsoft.com/office/powerpoint/2010/main" val="3376239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p:txBody>
          <a:bodyPr>
            <a:normAutofit/>
          </a:bodyPr>
          <a:lstStyle/>
          <a:p>
            <a:pPr algn="ctr">
              <a:spcBef>
                <a:spcPts val="0"/>
              </a:spcBef>
            </a:pPr>
            <a:r>
              <a:rPr lang="en-US" sz="6000" dirty="0"/>
              <a:t>I</a:t>
            </a:r>
            <a:r>
              <a:rPr lang="en-US" sz="6000" dirty="0" smtClean="0"/>
              <a:t>t is a work of the flesh!</a:t>
            </a:r>
          </a:p>
        </p:txBody>
      </p:sp>
    </p:spTree>
    <p:extLst>
      <p:ext uri="{BB962C8B-B14F-4D97-AF65-F5344CB8AC3E}">
        <p14:creationId xmlns:p14="http://schemas.microsoft.com/office/powerpoint/2010/main" val="4017141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p:txBody>
          <a:bodyPr>
            <a:normAutofit/>
          </a:bodyPr>
          <a:lstStyle/>
          <a:p>
            <a:pPr>
              <a:spcBef>
                <a:spcPts val="0"/>
              </a:spcBef>
            </a:pPr>
            <a:r>
              <a:rPr lang="en-US" sz="4000" dirty="0" smtClean="0"/>
              <a:t>"</a:t>
            </a:r>
            <a:r>
              <a:rPr lang="en-US" sz="4000" dirty="0"/>
              <a:t>The dance will be chaperoned</a:t>
            </a:r>
            <a:r>
              <a:rPr lang="en-US" sz="4000" dirty="0" smtClean="0"/>
              <a:t>.”</a:t>
            </a:r>
            <a:endParaRPr lang="en-US" sz="4000" dirty="0"/>
          </a:p>
          <a:p>
            <a:pPr>
              <a:spcBef>
                <a:spcPts val="0"/>
              </a:spcBef>
            </a:pPr>
            <a:endParaRPr lang="en-US" sz="4000" dirty="0" smtClean="0"/>
          </a:p>
          <a:p>
            <a:pPr lvl="1">
              <a:spcBef>
                <a:spcPts val="0"/>
              </a:spcBef>
            </a:pPr>
            <a:r>
              <a:rPr lang="en-US" sz="3600" dirty="0" smtClean="0"/>
              <a:t>Why </a:t>
            </a:r>
            <a:r>
              <a:rPr lang="en-US" sz="3600" dirty="0"/>
              <a:t>must a dance be chaperoned in the first place?</a:t>
            </a:r>
          </a:p>
          <a:p>
            <a:pPr lvl="1">
              <a:spcBef>
                <a:spcPts val="0"/>
              </a:spcBef>
            </a:pPr>
            <a:endParaRPr lang="en-US" sz="3600" dirty="0" smtClean="0"/>
          </a:p>
          <a:p>
            <a:pPr lvl="1">
              <a:spcBef>
                <a:spcPts val="0"/>
              </a:spcBef>
            </a:pPr>
            <a:r>
              <a:rPr lang="en-US" sz="3600" dirty="0" smtClean="0"/>
              <a:t>Can </a:t>
            </a:r>
            <a:r>
              <a:rPr lang="en-US" sz="3600" dirty="0"/>
              <a:t>you chaperone their </a:t>
            </a:r>
            <a:r>
              <a:rPr lang="en-US" sz="3600" dirty="0" smtClean="0"/>
              <a:t>emotions and feelings?</a:t>
            </a:r>
            <a:endParaRPr lang="en-US" sz="3600" dirty="0"/>
          </a:p>
        </p:txBody>
      </p:sp>
    </p:spTree>
    <p:extLst>
      <p:ext uri="{BB962C8B-B14F-4D97-AF65-F5344CB8AC3E}">
        <p14:creationId xmlns:p14="http://schemas.microsoft.com/office/powerpoint/2010/main" val="349249081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4100" dirty="0" smtClean="0"/>
              <a:t>“</a:t>
            </a:r>
            <a:r>
              <a:rPr lang="en-US" sz="4100" dirty="0"/>
              <a:t>I don’t want to be left out!” Or, “I want to fit in.” Or, </a:t>
            </a:r>
            <a:r>
              <a:rPr lang="en-US" sz="4100" dirty="0" smtClean="0"/>
              <a:t>”All my child’s friends </a:t>
            </a:r>
            <a:r>
              <a:rPr lang="en-US" sz="4100" dirty="0"/>
              <a:t>are going</a:t>
            </a:r>
            <a:r>
              <a:rPr lang="en-US" sz="4100" dirty="0" smtClean="0"/>
              <a:t>.”</a:t>
            </a:r>
          </a:p>
          <a:p>
            <a:endParaRPr lang="en-US" sz="4000" dirty="0"/>
          </a:p>
          <a:p>
            <a:pPr lvl="1"/>
            <a:r>
              <a:rPr lang="en-US" sz="3600" dirty="0" smtClean="0"/>
              <a:t>What </a:t>
            </a:r>
            <a:r>
              <a:rPr lang="en-US" sz="3600" dirty="0"/>
              <a:t>if all your friends were smoking? Drinking? Drugs? Premarital sex</a:t>
            </a:r>
            <a:r>
              <a:rPr lang="en-US" sz="3600" dirty="0" smtClean="0"/>
              <a:t>?</a:t>
            </a:r>
          </a:p>
          <a:p>
            <a:pPr lvl="1"/>
            <a:endParaRPr lang="en-US" sz="3600" dirty="0"/>
          </a:p>
          <a:p>
            <a:pPr lvl="1"/>
            <a:r>
              <a:rPr lang="en-US" sz="3600" dirty="0" smtClean="0"/>
              <a:t>We </a:t>
            </a:r>
            <a:r>
              <a:rPr lang="en-US" sz="3600" dirty="0"/>
              <a:t>must take moral stands &amp; say "</a:t>
            </a:r>
            <a:r>
              <a:rPr lang="en-US" sz="3600" dirty="0" smtClean="0"/>
              <a:t>no”! Rom</a:t>
            </a:r>
            <a:r>
              <a:rPr lang="en-US" sz="3600" dirty="0"/>
              <a:t>. 12.2; 1 Peter 4.4; 2 Tim. 3.12; 2 Cor. </a:t>
            </a:r>
            <a:r>
              <a:rPr lang="en-US" sz="3600" dirty="0" smtClean="0"/>
              <a:t>12.10; 1 Cor. 15.33</a:t>
            </a:r>
            <a:endParaRPr lang="en-US" sz="3600" dirty="0"/>
          </a:p>
          <a:p>
            <a:pPr lvl="1"/>
            <a:endParaRPr lang="en-US" sz="3600" dirty="0" smtClean="0"/>
          </a:p>
          <a:p>
            <a:pPr lvl="1"/>
            <a:r>
              <a:rPr lang="en-US" sz="3600" dirty="0" smtClean="0"/>
              <a:t>Our </a:t>
            </a:r>
            <a:r>
              <a:rPr lang="en-US" sz="3600" dirty="0"/>
              <a:t>goal is to glorify God in all things: 1 Cor. </a:t>
            </a:r>
            <a:r>
              <a:rPr lang="en-US" sz="3600" dirty="0" smtClean="0"/>
              <a:t>10.31; Gal. 1.10</a:t>
            </a:r>
            <a:endParaRPr lang="en-US" sz="3600" dirty="0"/>
          </a:p>
        </p:txBody>
      </p:sp>
    </p:spTree>
    <p:extLst>
      <p:ext uri="{BB962C8B-B14F-4D97-AF65-F5344CB8AC3E}">
        <p14:creationId xmlns:p14="http://schemas.microsoft.com/office/powerpoint/2010/main" val="104824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p:txBody>
          <a:bodyPr>
            <a:normAutofit/>
          </a:bodyPr>
          <a:lstStyle/>
          <a:p>
            <a:pPr>
              <a:lnSpc>
                <a:spcPct val="90000"/>
              </a:lnSpc>
              <a:spcBef>
                <a:spcPts val="0"/>
              </a:spcBef>
            </a:pPr>
            <a:r>
              <a:rPr lang="en-US" sz="3600" dirty="0"/>
              <a:t>"I don't lust when I dance. I can control myself and not have lustful thoughts</a:t>
            </a:r>
            <a:r>
              <a:rPr lang="en-US" sz="3600" dirty="0" smtClean="0"/>
              <a:t>.”</a:t>
            </a:r>
          </a:p>
          <a:p>
            <a:pPr>
              <a:lnSpc>
                <a:spcPct val="90000"/>
              </a:lnSpc>
              <a:spcBef>
                <a:spcPts val="0"/>
              </a:spcBef>
            </a:pPr>
            <a:endParaRPr lang="en-US" sz="3600" dirty="0"/>
          </a:p>
          <a:p>
            <a:pPr lvl="1">
              <a:lnSpc>
                <a:spcPct val="90000"/>
              </a:lnSpc>
              <a:spcBef>
                <a:spcPts val="0"/>
              </a:spcBef>
            </a:pPr>
            <a:r>
              <a:rPr lang="en-US" dirty="0" smtClean="0"/>
              <a:t>Can you control the lustful thoughts of others?</a:t>
            </a:r>
          </a:p>
          <a:p>
            <a:pPr lvl="1">
              <a:lnSpc>
                <a:spcPct val="90000"/>
              </a:lnSpc>
              <a:spcBef>
                <a:spcPts val="0"/>
              </a:spcBef>
            </a:pPr>
            <a:r>
              <a:rPr lang="en-US" dirty="0" smtClean="0"/>
              <a:t>What </a:t>
            </a:r>
            <a:r>
              <a:rPr lang="en-US" dirty="0"/>
              <a:t>about your son? Daughter?</a:t>
            </a:r>
          </a:p>
          <a:p>
            <a:pPr lvl="1">
              <a:lnSpc>
                <a:spcPct val="90000"/>
              </a:lnSpc>
              <a:spcBef>
                <a:spcPts val="0"/>
              </a:spcBef>
            </a:pPr>
            <a:r>
              <a:rPr lang="en-US" dirty="0" smtClean="0"/>
              <a:t>What </a:t>
            </a:r>
            <a:r>
              <a:rPr lang="en-US" dirty="0"/>
              <a:t>about your partner</a:t>
            </a:r>
            <a:r>
              <a:rPr lang="en-US" dirty="0" smtClean="0"/>
              <a:t>?</a:t>
            </a:r>
          </a:p>
          <a:p>
            <a:pPr lvl="1">
              <a:lnSpc>
                <a:spcPct val="90000"/>
              </a:lnSpc>
              <a:spcBef>
                <a:spcPts val="0"/>
              </a:spcBef>
            </a:pPr>
            <a:r>
              <a:rPr lang="en-US" dirty="0" smtClean="0"/>
              <a:t>What </a:t>
            </a:r>
            <a:r>
              <a:rPr lang="en-US" dirty="0"/>
              <a:t>about those watching you</a:t>
            </a:r>
            <a:r>
              <a:rPr lang="en-US" dirty="0" smtClean="0"/>
              <a:t>?</a:t>
            </a:r>
          </a:p>
        </p:txBody>
      </p:sp>
    </p:spTree>
    <p:extLst>
      <p:ext uri="{BB962C8B-B14F-4D97-AF65-F5344CB8AC3E}">
        <p14:creationId xmlns:p14="http://schemas.microsoft.com/office/powerpoint/2010/main" val="4203636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lnSpc>
                <a:spcPct val="90000"/>
              </a:lnSpc>
              <a:spcBef>
                <a:spcPts val="0"/>
              </a:spcBef>
            </a:pPr>
            <a:r>
              <a:rPr lang="en-US" sz="3600" dirty="0"/>
              <a:t>"I don't lust when I dance. I can control myself and not have lustful thoughts</a:t>
            </a:r>
            <a:r>
              <a:rPr lang="en-US" sz="3600" dirty="0" smtClean="0"/>
              <a:t>.”</a:t>
            </a:r>
          </a:p>
          <a:p>
            <a:pPr>
              <a:lnSpc>
                <a:spcPct val="90000"/>
              </a:lnSpc>
              <a:spcBef>
                <a:spcPts val="0"/>
              </a:spcBef>
            </a:pPr>
            <a:endParaRPr lang="en-US" sz="3600" dirty="0"/>
          </a:p>
          <a:p>
            <a:pPr lvl="1">
              <a:lnSpc>
                <a:spcPct val="90000"/>
              </a:lnSpc>
              <a:spcBef>
                <a:spcPts val="0"/>
              </a:spcBef>
            </a:pPr>
            <a:r>
              <a:rPr lang="en-US" dirty="0" smtClean="0"/>
              <a:t>Self-control also means avoiding situations where you will be tempted: Rom. 13.14; Eph. 4.27; </a:t>
            </a:r>
            <a:r>
              <a:rPr lang="en-US" dirty="0"/>
              <a:t>1 Cor. </a:t>
            </a:r>
            <a:r>
              <a:rPr lang="en-US" dirty="0" smtClean="0"/>
              <a:t>10.12</a:t>
            </a:r>
            <a:r>
              <a:rPr lang="en-US" dirty="0"/>
              <a:t>; 2 Tim. </a:t>
            </a:r>
            <a:r>
              <a:rPr lang="en-US" dirty="0" smtClean="0"/>
              <a:t>2.22</a:t>
            </a:r>
          </a:p>
          <a:p>
            <a:pPr lvl="1">
              <a:lnSpc>
                <a:spcPct val="90000"/>
              </a:lnSpc>
              <a:spcBef>
                <a:spcPts val="0"/>
              </a:spcBef>
            </a:pPr>
            <a:endParaRPr lang="en-US" dirty="0"/>
          </a:p>
          <a:p>
            <a:pPr lvl="1">
              <a:lnSpc>
                <a:spcPct val="90000"/>
              </a:lnSpc>
              <a:spcBef>
                <a:spcPts val="0"/>
              </a:spcBef>
            </a:pPr>
            <a:r>
              <a:rPr lang="en-US" dirty="0" smtClean="0"/>
              <a:t>Christians should seek to avoid causing anyone to stumble: Matt. 18.6-7</a:t>
            </a:r>
            <a:endParaRPr lang="en-US" dirty="0"/>
          </a:p>
        </p:txBody>
      </p:sp>
    </p:spTree>
    <p:extLst>
      <p:ext uri="{BB962C8B-B14F-4D97-AF65-F5344CB8AC3E}">
        <p14:creationId xmlns:p14="http://schemas.microsoft.com/office/powerpoint/2010/main" val="1650840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419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sz="3600" dirty="0"/>
              <a:t>“But, my child wants to go to the prom … homecoming dance … etc.</a:t>
            </a:r>
            <a:r>
              <a:rPr lang="en-US" sz="3600" dirty="0" smtClean="0"/>
              <a:t>”</a:t>
            </a:r>
          </a:p>
          <a:p>
            <a:pPr>
              <a:spcBef>
                <a:spcPts val="0"/>
              </a:spcBef>
            </a:pPr>
            <a:endParaRPr lang="en-US" sz="3600" dirty="0"/>
          </a:p>
          <a:p>
            <a:pPr lvl="1">
              <a:spcBef>
                <a:spcPts val="0"/>
              </a:spcBef>
            </a:pPr>
            <a:r>
              <a:rPr lang="en-US" dirty="0" smtClean="0"/>
              <a:t>Be </a:t>
            </a:r>
            <a:r>
              <a:rPr lang="en-US" dirty="0"/>
              <a:t>a parent and say, “no”</a:t>
            </a:r>
            <a:r>
              <a:rPr lang="en-US" dirty="0" smtClean="0"/>
              <a:t>!</a:t>
            </a:r>
          </a:p>
          <a:p>
            <a:pPr lvl="1">
              <a:spcBef>
                <a:spcPts val="0"/>
              </a:spcBef>
            </a:pPr>
            <a:endParaRPr lang="en-US" dirty="0" smtClean="0"/>
          </a:p>
          <a:p>
            <a:pPr lvl="1">
              <a:spcBef>
                <a:spcPts val="0"/>
              </a:spcBef>
            </a:pPr>
            <a:r>
              <a:rPr lang="en-US" dirty="0" smtClean="0"/>
              <a:t>Stop </a:t>
            </a:r>
            <a:r>
              <a:rPr lang="en-US" dirty="0"/>
              <a:t>trying to please the children and please </a:t>
            </a:r>
            <a:r>
              <a:rPr lang="en-US" dirty="0" smtClean="0"/>
              <a:t>God!</a:t>
            </a:r>
          </a:p>
          <a:p>
            <a:pPr lvl="1">
              <a:spcBef>
                <a:spcPts val="0"/>
              </a:spcBef>
            </a:pPr>
            <a:endParaRPr lang="en-US" dirty="0" smtClean="0"/>
          </a:p>
          <a:p>
            <a:pPr lvl="1">
              <a:spcBef>
                <a:spcPts val="0"/>
              </a:spcBef>
            </a:pPr>
            <a:r>
              <a:rPr lang="en-US" dirty="0" smtClean="0"/>
              <a:t>That’s what parents are here for: Eph. 6.4</a:t>
            </a:r>
          </a:p>
        </p:txBody>
      </p:sp>
    </p:spTree>
    <p:extLst>
      <p:ext uri="{BB962C8B-B14F-4D97-AF65-F5344CB8AC3E}">
        <p14:creationId xmlns:p14="http://schemas.microsoft.com/office/powerpoint/2010/main" val="3914764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sz="3600" dirty="0"/>
              <a:t>“But, my child wants to go to the prom … homecoming dance … etc.”</a:t>
            </a:r>
          </a:p>
          <a:p>
            <a:pPr>
              <a:spcBef>
                <a:spcPts val="0"/>
              </a:spcBef>
            </a:pPr>
            <a:endParaRPr lang="en-US" sz="3600" dirty="0" smtClean="0"/>
          </a:p>
          <a:p>
            <a:pPr lvl="1">
              <a:spcBef>
                <a:spcPts val="0"/>
              </a:spcBef>
            </a:pPr>
            <a:r>
              <a:rPr lang="en-US" dirty="0" smtClean="0"/>
              <a:t>Talk with your children about Bible principles.</a:t>
            </a:r>
          </a:p>
          <a:p>
            <a:pPr lvl="1">
              <a:spcBef>
                <a:spcPts val="0"/>
              </a:spcBef>
            </a:pPr>
            <a:endParaRPr lang="en-US" dirty="0" smtClean="0"/>
          </a:p>
          <a:p>
            <a:pPr lvl="1">
              <a:spcBef>
                <a:spcPts val="0"/>
              </a:spcBef>
            </a:pPr>
            <a:r>
              <a:rPr lang="en-US" dirty="0" smtClean="0"/>
              <a:t>Tell them they don’t need to be in those situations.</a:t>
            </a:r>
            <a:endParaRPr lang="en-US" dirty="0"/>
          </a:p>
          <a:p>
            <a:pPr lvl="1">
              <a:spcBef>
                <a:spcPts val="0"/>
              </a:spcBef>
            </a:pPr>
            <a:endParaRPr lang="en-US" dirty="0" smtClean="0"/>
          </a:p>
          <a:p>
            <a:pPr lvl="1">
              <a:spcBef>
                <a:spcPts val="0"/>
              </a:spcBef>
            </a:pPr>
            <a:r>
              <a:rPr lang="en-US" dirty="0" smtClean="0"/>
              <a:t>Find alternatives to sinful activities: bowling, etc.</a:t>
            </a:r>
          </a:p>
          <a:p>
            <a:pPr>
              <a:spcBef>
                <a:spcPts val="0"/>
              </a:spcBef>
            </a:pPr>
            <a:endParaRPr lang="en-US" sz="3600" dirty="0"/>
          </a:p>
        </p:txBody>
      </p:sp>
    </p:spTree>
    <p:extLst>
      <p:ext uri="{BB962C8B-B14F-4D97-AF65-F5344CB8AC3E}">
        <p14:creationId xmlns:p14="http://schemas.microsoft.com/office/powerpoint/2010/main" val="2823396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sz="3600" dirty="0"/>
              <a:t>Parent: “I frequented those places/engaged in those activities in my youth and I turned out OK.”</a:t>
            </a:r>
          </a:p>
          <a:p>
            <a:pPr lvl="1">
              <a:spcBef>
                <a:spcPts val="0"/>
              </a:spcBef>
            </a:pPr>
            <a:endParaRPr lang="en-US" dirty="0"/>
          </a:p>
          <a:p>
            <a:pPr lvl="1">
              <a:spcBef>
                <a:spcPts val="0"/>
              </a:spcBef>
            </a:pPr>
            <a:r>
              <a:rPr lang="en-US" dirty="0" smtClean="0"/>
              <a:t>Confess </a:t>
            </a:r>
            <a:r>
              <a:rPr lang="en-US" dirty="0"/>
              <a:t>your sins to God.</a:t>
            </a:r>
          </a:p>
          <a:p>
            <a:pPr lvl="1">
              <a:spcBef>
                <a:spcPts val="0"/>
              </a:spcBef>
            </a:pPr>
            <a:endParaRPr lang="en-US" dirty="0" smtClean="0"/>
          </a:p>
          <a:p>
            <a:pPr lvl="1">
              <a:spcBef>
                <a:spcPts val="0"/>
              </a:spcBef>
            </a:pPr>
            <a:r>
              <a:rPr lang="en-US" dirty="0" smtClean="0"/>
              <a:t>What </a:t>
            </a:r>
            <a:r>
              <a:rPr lang="en-US" dirty="0"/>
              <a:t>about your son? Daughter? </a:t>
            </a:r>
            <a:r>
              <a:rPr lang="en-US" dirty="0" smtClean="0"/>
              <a:t>Dancing partner?</a:t>
            </a:r>
          </a:p>
          <a:p>
            <a:pPr lvl="1">
              <a:spcBef>
                <a:spcPts val="0"/>
              </a:spcBef>
            </a:pPr>
            <a:endParaRPr lang="en-US" dirty="0"/>
          </a:p>
          <a:p>
            <a:pPr lvl="1">
              <a:spcBef>
                <a:spcPts val="0"/>
              </a:spcBef>
            </a:pPr>
            <a:r>
              <a:rPr lang="en-US" dirty="0" smtClean="0"/>
              <a:t>Don’t </a:t>
            </a:r>
            <a:r>
              <a:rPr lang="en-US" dirty="0"/>
              <a:t>let your child make the same mistakes and face the same obstacles you did!</a:t>
            </a:r>
          </a:p>
        </p:txBody>
      </p:sp>
    </p:spTree>
    <p:extLst>
      <p:ext uri="{BB962C8B-B14F-4D97-AF65-F5344CB8AC3E}">
        <p14:creationId xmlns:p14="http://schemas.microsoft.com/office/powerpoint/2010/main" val="409444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sz="3600" dirty="0"/>
              <a:t>“How about if I just sit and watch?” “How about getting my picture taken?</a:t>
            </a:r>
            <a:r>
              <a:rPr lang="en-US" sz="3600" dirty="0" smtClean="0"/>
              <a:t>”</a:t>
            </a:r>
          </a:p>
          <a:p>
            <a:pPr>
              <a:spcBef>
                <a:spcPts val="0"/>
              </a:spcBef>
            </a:pPr>
            <a:endParaRPr lang="en-US" dirty="0" smtClean="0"/>
          </a:p>
          <a:p>
            <a:pPr lvl="1">
              <a:spcBef>
                <a:spcPts val="0"/>
              </a:spcBef>
            </a:pPr>
            <a:r>
              <a:rPr lang="en-US" dirty="0" smtClean="0"/>
              <a:t>How </a:t>
            </a:r>
            <a:r>
              <a:rPr lang="en-US" dirty="0"/>
              <a:t>close do we want to get to the “line” without falling? 1 Thess. 5.21-22; Prov. 4.14-15</a:t>
            </a:r>
          </a:p>
          <a:p>
            <a:pPr lvl="1">
              <a:spcBef>
                <a:spcPts val="0"/>
              </a:spcBef>
            </a:pPr>
            <a:endParaRPr lang="en-US" dirty="0" smtClean="0"/>
          </a:p>
          <a:p>
            <a:pPr lvl="1">
              <a:spcBef>
                <a:spcPts val="0"/>
              </a:spcBef>
            </a:pPr>
            <a:r>
              <a:rPr lang="en-US" dirty="0" smtClean="0"/>
              <a:t>Remember </a:t>
            </a:r>
            <a:r>
              <a:rPr lang="en-US" dirty="0"/>
              <a:t>your influence: Matt. 5.13-</a:t>
            </a:r>
            <a:r>
              <a:rPr lang="en-US" dirty="0" smtClean="0"/>
              <a:t>16</a:t>
            </a:r>
            <a:endParaRPr lang="en-US" dirty="0"/>
          </a:p>
          <a:p>
            <a:pPr lvl="1">
              <a:spcBef>
                <a:spcPts val="0"/>
              </a:spcBef>
            </a:pPr>
            <a:endParaRPr lang="en-US" dirty="0" smtClean="0"/>
          </a:p>
          <a:p>
            <a:pPr lvl="1">
              <a:spcBef>
                <a:spcPts val="0"/>
              </a:spcBef>
            </a:pPr>
            <a:r>
              <a:rPr lang="en-US" dirty="0" smtClean="0"/>
              <a:t>What if your children </a:t>
            </a:r>
            <a:r>
              <a:rPr lang="en-US" dirty="0"/>
              <a:t>are asked to </a:t>
            </a:r>
            <a:r>
              <a:rPr lang="en-US" dirty="0" smtClean="0"/>
              <a:t>participate?</a:t>
            </a:r>
          </a:p>
          <a:p>
            <a:pPr lvl="1">
              <a:spcBef>
                <a:spcPts val="0"/>
              </a:spcBef>
            </a:pPr>
            <a:endParaRPr lang="en-US" dirty="0" smtClean="0"/>
          </a:p>
          <a:p>
            <a:pPr lvl="1">
              <a:spcBef>
                <a:spcPts val="0"/>
              </a:spcBef>
            </a:pPr>
            <a:r>
              <a:rPr lang="en-US" dirty="0" smtClean="0"/>
              <a:t>Attendance </a:t>
            </a:r>
            <a:r>
              <a:rPr lang="en-US" dirty="0"/>
              <a:t>screams acceptance! Rom. 1.32</a:t>
            </a:r>
          </a:p>
        </p:txBody>
      </p:sp>
    </p:spTree>
    <p:extLst>
      <p:ext uri="{BB962C8B-B14F-4D97-AF65-F5344CB8AC3E}">
        <p14:creationId xmlns:p14="http://schemas.microsoft.com/office/powerpoint/2010/main" val="3489343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p:txBody>
          <a:bodyPr>
            <a:normAutofit/>
          </a:bodyPr>
          <a:lstStyle/>
          <a:p>
            <a:pPr>
              <a:spcBef>
                <a:spcPts val="0"/>
              </a:spcBef>
            </a:pPr>
            <a:r>
              <a:rPr lang="en-US" sz="3600" dirty="0" smtClean="0"/>
              <a:t>”I’m only a senior once!”</a:t>
            </a:r>
          </a:p>
          <a:p>
            <a:pPr>
              <a:spcBef>
                <a:spcPts val="0"/>
              </a:spcBef>
            </a:pPr>
            <a:endParaRPr lang="en-US" sz="3600" dirty="0"/>
          </a:p>
          <a:p>
            <a:pPr lvl="1">
              <a:spcBef>
                <a:spcPts val="0"/>
              </a:spcBef>
            </a:pPr>
            <a:r>
              <a:rPr lang="en-US" dirty="0" smtClean="0"/>
              <a:t>Is one night of sin worth losing an eternity in heaven?</a:t>
            </a:r>
          </a:p>
        </p:txBody>
      </p:sp>
    </p:spTree>
    <p:extLst>
      <p:ext uri="{BB962C8B-B14F-4D97-AF65-F5344CB8AC3E}">
        <p14:creationId xmlns:p14="http://schemas.microsoft.com/office/powerpoint/2010/main" val="2265435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Attempts to Justify Dancing </a:t>
            </a:r>
            <a:endParaRPr lang="en-US" dirty="0"/>
          </a:p>
        </p:txBody>
      </p:sp>
      <p:sp>
        <p:nvSpPr>
          <p:cNvPr id="3" name="Content Placeholder 2"/>
          <p:cNvSpPr>
            <a:spLocks noGrp="1"/>
          </p:cNvSpPr>
          <p:nvPr>
            <p:ph idx="1"/>
          </p:nvPr>
        </p:nvSpPr>
        <p:spPr/>
        <p:txBody>
          <a:bodyPr>
            <a:normAutofit/>
          </a:bodyPr>
          <a:lstStyle/>
          <a:p>
            <a:pPr algn="ctr">
              <a:spcBef>
                <a:spcPts val="0"/>
              </a:spcBef>
            </a:pPr>
            <a:r>
              <a:rPr lang="en-US" sz="4800" dirty="0" smtClean="0"/>
              <a:t>Woe to those who call evil good and good evil, who put darkness for light and light for darkness, who put bitter for sweet and sweet for bitter!</a:t>
            </a:r>
          </a:p>
          <a:p>
            <a:pPr algn="ctr">
              <a:spcBef>
                <a:spcPts val="0"/>
              </a:spcBef>
            </a:pPr>
            <a:r>
              <a:rPr lang="en-US" sz="4800" dirty="0" smtClean="0"/>
              <a:t>Isaiah 5.20</a:t>
            </a:r>
            <a:endParaRPr lang="en-US" sz="4400" dirty="0" smtClean="0"/>
          </a:p>
        </p:txBody>
      </p:sp>
    </p:spTree>
    <p:extLst>
      <p:ext uri="{BB962C8B-B14F-4D97-AF65-F5344CB8AC3E}">
        <p14:creationId xmlns:p14="http://schemas.microsoft.com/office/powerpoint/2010/main" val="27426049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What’s Wrong With Dancing?</a:t>
            </a:r>
            <a:endParaRPr lang="en-US" sz="4800" dirty="0"/>
          </a:p>
        </p:txBody>
      </p:sp>
      <p:sp>
        <p:nvSpPr>
          <p:cNvPr id="3" name="Content Placeholder 2"/>
          <p:cNvSpPr>
            <a:spLocks noGrp="1"/>
          </p:cNvSpPr>
          <p:nvPr>
            <p:ph idx="1"/>
          </p:nvPr>
        </p:nvSpPr>
        <p:spPr>
          <a:xfrm>
            <a:off x="137705" y="1600200"/>
            <a:ext cx="8868590" cy="4993883"/>
          </a:xfrm>
        </p:spPr>
        <p:txBody>
          <a:bodyPr>
            <a:normAutofit/>
          </a:bodyPr>
          <a:lstStyle/>
          <a:p>
            <a:pPr algn="ctr">
              <a:spcBef>
                <a:spcPts val="0"/>
              </a:spcBef>
            </a:pPr>
            <a:r>
              <a:rPr lang="en-US" sz="3600" dirty="0"/>
              <a:t>Take away the music.</a:t>
            </a:r>
          </a:p>
          <a:p>
            <a:pPr algn="ctr">
              <a:spcBef>
                <a:spcPts val="0"/>
              </a:spcBef>
            </a:pPr>
            <a:r>
              <a:rPr lang="en-US" sz="3600" dirty="0"/>
              <a:t>Take away the strobe and laser lights.</a:t>
            </a:r>
          </a:p>
          <a:p>
            <a:pPr algn="ctr">
              <a:spcBef>
                <a:spcPts val="0"/>
              </a:spcBef>
            </a:pPr>
            <a:r>
              <a:rPr lang="en-US" sz="3600" dirty="0"/>
              <a:t>Take away the dance floor.</a:t>
            </a:r>
          </a:p>
          <a:p>
            <a:pPr algn="ctr">
              <a:spcBef>
                <a:spcPts val="0"/>
              </a:spcBef>
            </a:pPr>
            <a:r>
              <a:rPr lang="en-US" sz="3600" dirty="0"/>
              <a:t>Take away all the people except </a:t>
            </a:r>
            <a:r>
              <a:rPr lang="en-US" sz="3600" dirty="0" smtClean="0"/>
              <a:t>two.</a:t>
            </a:r>
          </a:p>
          <a:p>
            <a:pPr algn="ctr">
              <a:spcBef>
                <a:spcPts val="0"/>
              </a:spcBef>
            </a:pPr>
            <a:endParaRPr lang="en-US" dirty="0"/>
          </a:p>
          <a:p>
            <a:pPr algn="ctr">
              <a:spcBef>
                <a:spcPts val="0"/>
              </a:spcBef>
            </a:pPr>
            <a:r>
              <a:rPr lang="en-US" dirty="0" smtClean="0"/>
              <a:t>A vertical expression of a horizontal desire!</a:t>
            </a:r>
          </a:p>
        </p:txBody>
      </p:sp>
    </p:spTree>
    <p:extLst>
      <p:ext uri="{BB962C8B-B14F-4D97-AF65-F5344CB8AC3E}">
        <p14:creationId xmlns:p14="http://schemas.microsoft.com/office/powerpoint/2010/main" val="19234024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What’s Wrong With Dancing?</a:t>
            </a:r>
            <a:endParaRPr lang="en-US" sz="4800" dirty="0"/>
          </a:p>
        </p:txBody>
      </p:sp>
      <p:sp>
        <p:nvSpPr>
          <p:cNvPr id="3" name="Content Placeholder 2"/>
          <p:cNvSpPr>
            <a:spLocks noGrp="1"/>
          </p:cNvSpPr>
          <p:nvPr>
            <p:ph idx="1"/>
          </p:nvPr>
        </p:nvSpPr>
        <p:spPr>
          <a:xfrm>
            <a:off x="0" y="2769209"/>
            <a:ext cx="9144000" cy="3356954"/>
          </a:xfrm>
        </p:spPr>
        <p:txBody>
          <a:bodyPr>
            <a:normAutofit/>
          </a:bodyPr>
          <a:lstStyle/>
          <a:p>
            <a:pPr algn="ctr"/>
            <a:r>
              <a:rPr lang="en-US" sz="6600" dirty="0" smtClean="0"/>
              <a:t>“</a:t>
            </a:r>
            <a:r>
              <a:rPr lang="en-US" sz="6600" dirty="0"/>
              <a:t>W</a:t>
            </a:r>
            <a:r>
              <a:rPr lang="en-US" sz="6600" dirty="0" smtClean="0"/>
              <a:t>hat’s right with it?”</a:t>
            </a:r>
            <a:endParaRPr lang="en-US" sz="6600" dirty="0"/>
          </a:p>
        </p:txBody>
      </p:sp>
    </p:spTree>
    <p:extLst>
      <p:ext uri="{BB962C8B-B14F-4D97-AF65-F5344CB8AC3E}">
        <p14:creationId xmlns:p14="http://schemas.microsoft.com/office/powerpoint/2010/main" val="2151405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0113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Dancing?</a:t>
            </a:r>
            <a:endParaRPr lang="en-US" dirty="0"/>
          </a:p>
        </p:txBody>
      </p:sp>
      <p:sp>
        <p:nvSpPr>
          <p:cNvPr id="3" name="Content Placeholder 2"/>
          <p:cNvSpPr>
            <a:spLocks noGrp="1"/>
          </p:cNvSpPr>
          <p:nvPr>
            <p:ph idx="1"/>
          </p:nvPr>
        </p:nvSpPr>
        <p:spPr/>
        <p:txBody>
          <a:bodyPr>
            <a:noAutofit/>
          </a:bodyPr>
          <a:lstStyle/>
          <a:p>
            <a:pPr algn="ctr"/>
            <a:r>
              <a:rPr lang="en-US" sz="3400" dirty="0" smtClean="0"/>
              <a:t>People gathering for the purpose of arousing and stimulating lust by moving their bodies in lust-producing movements in public and private as a form of recreation involving people who are not scripturally married to one another.</a:t>
            </a:r>
          </a:p>
        </p:txBody>
      </p:sp>
    </p:spTree>
    <p:extLst>
      <p:ext uri="{BB962C8B-B14F-4D97-AF65-F5344CB8AC3E}">
        <p14:creationId xmlns:p14="http://schemas.microsoft.com/office/powerpoint/2010/main" val="34101088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6000" dirty="0" smtClean="0"/>
              <a:t>Dancing That Does Not Fit the Modern Dance</a:t>
            </a:r>
            <a:endParaRPr lang="en-US" sz="6000" dirty="0"/>
          </a:p>
        </p:txBody>
      </p:sp>
      <p:sp>
        <p:nvSpPr>
          <p:cNvPr id="3" name="Content Placeholder 2"/>
          <p:cNvSpPr>
            <a:spLocks noGrp="1"/>
          </p:cNvSpPr>
          <p:nvPr>
            <p:ph idx="1"/>
          </p:nvPr>
        </p:nvSpPr>
        <p:spPr>
          <a:xfrm>
            <a:off x="158951" y="1905244"/>
            <a:ext cx="8826099" cy="4929969"/>
          </a:xfrm>
        </p:spPr>
        <p:txBody>
          <a:bodyPr>
            <a:normAutofit lnSpcReduction="10000"/>
          </a:bodyPr>
          <a:lstStyle/>
          <a:p>
            <a:pPr>
              <a:lnSpc>
                <a:spcPct val="120000"/>
              </a:lnSpc>
              <a:spcBef>
                <a:spcPts val="0"/>
              </a:spcBef>
            </a:pPr>
            <a:r>
              <a:rPr lang="en-US" dirty="0" smtClean="0"/>
              <a:t>Expression of worship </a:t>
            </a:r>
            <a:r>
              <a:rPr lang="en-US" dirty="0"/>
              <a:t>&amp; </a:t>
            </a:r>
            <a:r>
              <a:rPr lang="en-US" dirty="0" smtClean="0"/>
              <a:t>joy: </a:t>
            </a:r>
            <a:r>
              <a:rPr lang="en-US" dirty="0"/>
              <a:t>Psalm 149.1-3; 150.4</a:t>
            </a:r>
          </a:p>
          <a:p>
            <a:pPr>
              <a:lnSpc>
                <a:spcPct val="120000"/>
              </a:lnSpc>
              <a:spcBef>
                <a:spcPts val="0"/>
              </a:spcBef>
            </a:pPr>
            <a:r>
              <a:rPr lang="en-US" dirty="0" smtClean="0"/>
              <a:t>Miriam </a:t>
            </a:r>
            <a:r>
              <a:rPr lang="en-US" dirty="0"/>
              <a:t>&amp; the </a:t>
            </a:r>
            <a:r>
              <a:rPr lang="en-US" dirty="0" smtClean="0"/>
              <a:t>women: </a:t>
            </a:r>
            <a:r>
              <a:rPr lang="en-US" dirty="0"/>
              <a:t>Exo. 15.20-21</a:t>
            </a:r>
          </a:p>
          <a:p>
            <a:pPr>
              <a:lnSpc>
                <a:spcPct val="120000"/>
              </a:lnSpc>
              <a:spcBef>
                <a:spcPts val="0"/>
              </a:spcBef>
            </a:pPr>
            <a:r>
              <a:rPr lang="en-US" dirty="0" err="1" smtClean="0"/>
              <a:t>Jephthah's</a:t>
            </a:r>
            <a:r>
              <a:rPr lang="en-US" dirty="0" smtClean="0"/>
              <a:t> daughter: </a:t>
            </a:r>
            <a:r>
              <a:rPr lang="en-US" dirty="0"/>
              <a:t>Judges 11.34</a:t>
            </a:r>
          </a:p>
          <a:p>
            <a:pPr>
              <a:lnSpc>
                <a:spcPct val="120000"/>
              </a:lnSpc>
              <a:spcBef>
                <a:spcPts val="0"/>
              </a:spcBef>
            </a:pPr>
            <a:r>
              <a:rPr lang="en-US" dirty="0" smtClean="0"/>
              <a:t>Women </a:t>
            </a:r>
            <a:r>
              <a:rPr lang="en-US" dirty="0"/>
              <a:t>of </a:t>
            </a:r>
            <a:r>
              <a:rPr lang="en-US" dirty="0" smtClean="0"/>
              <a:t>Israel: </a:t>
            </a:r>
            <a:r>
              <a:rPr lang="en-US" dirty="0"/>
              <a:t>1 Sam. 18.6-</a:t>
            </a:r>
            <a:r>
              <a:rPr lang="en-US" dirty="0" smtClean="0"/>
              <a:t>7</a:t>
            </a:r>
          </a:p>
          <a:p>
            <a:pPr>
              <a:lnSpc>
                <a:spcPct val="120000"/>
              </a:lnSpc>
              <a:spcBef>
                <a:spcPts val="0"/>
              </a:spcBef>
            </a:pPr>
            <a:r>
              <a:rPr lang="en-US" dirty="0"/>
              <a:t>Maidens of Shiloh: Judges 21.19-</a:t>
            </a:r>
            <a:r>
              <a:rPr lang="en-US" dirty="0" smtClean="0"/>
              <a:t>23</a:t>
            </a:r>
            <a:endParaRPr lang="en-US" dirty="0"/>
          </a:p>
          <a:p>
            <a:pPr>
              <a:lnSpc>
                <a:spcPct val="120000"/>
              </a:lnSpc>
              <a:spcBef>
                <a:spcPts val="0"/>
              </a:spcBef>
            </a:pPr>
            <a:r>
              <a:rPr lang="en-US" dirty="0" smtClean="0"/>
              <a:t>King David: </a:t>
            </a:r>
            <a:r>
              <a:rPr lang="en-US" dirty="0"/>
              <a:t>2 Sam. 6.12-16</a:t>
            </a:r>
          </a:p>
          <a:p>
            <a:pPr>
              <a:lnSpc>
                <a:spcPct val="120000"/>
              </a:lnSpc>
              <a:spcBef>
                <a:spcPts val="0"/>
              </a:spcBef>
            </a:pPr>
            <a:r>
              <a:rPr lang="en-US" dirty="0" smtClean="0"/>
              <a:t>Expression </a:t>
            </a:r>
            <a:r>
              <a:rPr lang="en-US" dirty="0"/>
              <a:t>of </a:t>
            </a:r>
            <a:r>
              <a:rPr lang="en-US" dirty="0" smtClean="0"/>
              <a:t>gladness: </a:t>
            </a:r>
            <a:r>
              <a:rPr lang="en-US" dirty="0"/>
              <a:t>Psalm 30.11; Eccl. 3.4; Lam. </a:t>
            </a:r>
            <a:r>
              <a:rPr lang="en-US" dirty="0" smtClean="0"/>
              <a:t>5.15; Jer. 31.4, 13</a:t>
            </a:r>
            <a:endParaRPr lang="en-US" dirty="0"/>
          </a:p>
          <a:p>
            <a:pPr>
              <a:lnSpc>
                <a:spcPct val="120000"/>
              </a:lnSpc>
              <a:spcBef>
                <a:spcPts val="0"/>
              </a:spcBef>
            </a:pPr>
            <a:r>
              <a:rPr lang="en-US" dirty="0" smtClean="0"/>
              <a:t>The </a:t>
            </a:r>
            <a:r>
              <a:rPr lang="en-US" dirty="0"/>
              <a:t>prodigal son: Luke 15.25</a:t>
            </a:r>
            <a:r>
              <a:rPr lang="en-US" dirty="0" smtClean="0">
                <a:effectLst/>
              </a:rPr>
              <a:t> </a:t>
            </a:r>
            <a:endParaRPr lang="en-US" dirty="0"/>
          </a:p>
        </p:txBody>
      </p:sp>
    </p:spTree>
    <p:extLst>
      <p:ext uri="{BB962C8B-B14F-4D97-AF65-F5344CB8AC3E}">
        <p14:creationId xmlns:p14="http://schemas.microsoft.com/office/powerpoint/2010/main" val="169881579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Summary</a:t>
            </a:r>
            <a:endParaRPr lang="en-US" sz="8000" dirty="0"/>
          </a:p>
        </p:txBody>
      </p:sp>
      <p:sp>
        <p:nvSpPr>
          <p:cNvPr id="3" name="Content Placeholder 2"/>
          <p:cNvSpPr>
            <a:spLocks noGrp="1"/>
          </p:cNvSpPr>
          <p:nvPr>
            <p:ph idx="1"/>
          </p:nvPr>
        </p:nvSpPr>
        <p:spPr/>
        <p:txBody>
          <a:bodyPr>
            <a:normAutofit fontScale="92500" lnSpcReduction="10000"/>
          </a:bodyPr>
          <a:lstStyle/>
          <a:p>
            <a:pPr>
              <a:spcBef>
                <a:spcPts val="0"/>
              </a:spcBef>
            </a:pPr>
            <a:r>
              <a:rPr lang="en-US" dirty="0" smtClean="0"/>
              <a:t>These are dances that express praise to God and celebration for God’s favor or express joy and celebration in general.</a:t>
            </a:r>
          </a:p>
          <a:p>
            <a:pPr>
              <a:spcBef>
                <a:spcPts val="0"/>
              </a:spcBef>
            </a:pPr>
            <a:endParaRPr lang="en-US" dirty="0" smtClean="0"/>
          </a:p>
          <a:p>
            <a:pPr>
              <a:spcBef>
                <a:spcPts val="0"/>
              </a:spcBef>
            </a:pPr>
            <a:r>
              <a:rPr lang="en-US" dirty="0" smtClean="0"/>
              <a:t>There is no element of sensuality mentioned.</a:t>
            </a:r>
          </a:p>
          <a:p>
            <a:pPr>
              <a:spcBef>
                <a:spcPts val="0"/>
              </a:spcBef>
            </a:pPr>
            <a:endParaRPr lang="en-US" dirty="0" smtClean="0"/>
          </a:p>
          <a:p>
            <a:pPr>
              <a:spcBef>
                <a:spcPts val="0"/>
              </a:spcBef>
            </a:pPr>
            <a:r>
              <a:rPr lang="en-US" dirty="0" smtClean="0"/>
              <a:t>There is no intention to entertain, exercise or create lust.</a:t>
            </a:r>
            <a:endParaRPr lang="en-US" dirty="0"/>
          </a:p>
          <a:p>
            <a:pPr>
              <a:spcBef>
                <a:spcPts val="0"/>
              </a:spcBef>
            </a:pPr>
            <a:endParaRPr lang="en-US" dirty="0"/>
          </a:p>
          <a:p>
            <a:pPr>
              <a:spcBef>
                <a:spcPts val="0"/>
              </a:spcBef>
            </a:pPr>
            <a:r>
              <a:rPr lang="en-US" dirty="0" smtClean="0"/>
              <a:t>There is no mention of gender-mixed dancing.</a:t>
            </a:r>
          </a:p>
        </p:txBody>
      </p:sp>
    </p:spTree>
    <p:extLst>
      <p:ext uri="{BB962C8B-B14F-4D97-AF65-F5344CB8AC3E}">
        <p14:creationId xmlns:p14="http://schemas.microsoft.com/office/powerpoint/2010/main" val="123785782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solidFill>
                  <a:prstClr val="black"/>
                </a:solidFill>
              </a:rPr>
              <a:t>Dancing That </a:t>
            </a:r>
            <a:r>
              <a:rPr lang="en-US" sz="6000" dirty="0" smtClean="0">
                <a:solidFill>
                  <a:prstClr val="black"/>
                </a:solidFill>
              </a:rPr>
              <a:t>Does </a:t>
            </a:r>
            <a:r>
              <a:rPr lang="en-US" sz="6000" dirty="0">
                <a:solidFill>
                  <a:prstClr val="black"/>
                </a:solidFill>
              </a:rPr>
              <a:t>Fit the Modern Dance</a:t>
            </a:r>
            <a:endParaRPr lang="en-US" dirty="0"/>
          </a:p>
        </p:txBody>
      </p:sp>
      <p:sp>
        <p:nvSpPr>
          <p:cNvPr id="3" name="Content Placeholder 2"/>
          <p:cNvSpPr>
            <a:spLocks noGrp="1"/>
          </p:cNvSpPr>
          <p:nvPr>
            <p:ph idx="1"/>
          </p:nvPr>
        </p:nvSpPr>
        <p:spPr>
          <a:xfrm>
            <a:off x="457200" y="1922886"/>
            <a:ext cx="8229600" cy="3952121"/>
          </a:xfrm>
        </p:spPr>
        <p:txBody>
          <a:bodyPr>
            <a:normAutofit fontScale="92500" lnSpcReduction="10000"/>
          </a:bodyPr>
          <a:lstStyle/>
          <a:p>
            <a:pPr>
              <a:spcBef>
                <a:spcPts val="0"/>
              </a:spcBef>
            </a:pPr>
            <a:r>
              <a:rPr lang="en-US" dirty="0" smtClean="0"/>
              <a:t>Dancing </a:t>
            </a:r>
            <a:r>
              <a:rPr lang="en-US" dirty="0"/>
              <a:t>around the golden calf: Exo. 32.6, 19, </a:t>
            </a:r>
            <a:r>
              <a:rPr lang="en-US" dirty="0" smtClean="0"/>
              <a:t>25</a:t>
            </a:r>
          </a:p>
          <a:p>
            <a:pPr>
              <a:spcBef>
                <a:spcPts val="0"/>
              </a:spcBef>
            </a:pPr>
            <a:endParaRPr lang="en-US" dirty="0"/>
          </a:p>
          <a:p>
            <a:pPr>
              <a:spcBef>
                <a:spcPts val="0"/>
              </a:spcBef>
            </a:pPr>
            <a:r>
              <a:rPr lang="en-US" dirty="0" smtClean="0"/>
              <a:t>Now these things took place as examples for us, that we might not desire evil as they did. Do not be idolaters as some of them were; as it is written, “The people sat down to eat and drink and rose up to play.” 1 Cor. 10.6-7</a:t>
            </a:r>
            <a:endParaRPr lang="en-US" dirty="0"/>
          </a:p>
          <a:p>
            <a:pPr>
              <a:spcBef>
                <a:spcPts val="0"/>
              </a:spcBef>
            </a:pPr>
            <a:endParaRPr lang="en-US" dirty="0" smtClean="0"/>
          </a:p>
          <a:p>
            <a:pPr>
              <a:spcBef>
                <a:spcPts val="0"/>
              </a:spcBef>
            </a:pPr>
            <a:r>
              <a:rPr lang="en-US" dirty="0" smtClean="0"/>
              <a:t>Daughter </a:t>
            </a:r>
            <a:r>
              <a:rPr lang="en-US" dirty="0"/>
              <a:t>of Herodias: </a:t>
            </a:r>
            <a:r>
              <a:rPr lang="en-US" dirty="0" smtClean="0"/>
              <a:t>Matt. 14.3-11</a:t>
            </a:r>
            <a:endParaRPr lang="en-US" dirty="0"/>
          </a:p>
        </p:txBody>
      </p:sp>
    </p:spTree>
    <p:extLst>
      <p:ext uri="{BB962C8B-B14F-4D97-AF65-F5344CB8AC3E}">
        <p14:creationId xmlns:p14="http://schemas.microsoft.com/office/powerpoint/2010/main" val="261492786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Summary</a:t>
            </a:r>
            <a:endParaRPr lang="en-US" sz="8000" dirty="0"/>
          </a:p>
        </p:txBody>
      </p:sp>
      <p:sp>
        <p:nvSpPr>
          <p:cNvPr id="3" name="Content Placeholder 2"/>
          <p:cNvSpPr>
            <a:spLocks noGrp="1"/>
          </p:cNvSpPr>
          <p:nvPr>
            <p:ph idx="1"/>
          </p:nvPr>
        </p:nvSpPr>
        <p:spPr/>
        <p:txBody>
          <a:bodyPr>
            <a:normAutofit/>
          </a:bodyPr>
          <a:lstStyle/>
          <a:p>
            <a:pPr>
              <a:spcBef>
                <a:spcPts val="0"/>
              </a:spcBef>
            </a:pPr>
            <a:r>
              <a:rPr lang="en-US" dirty="0" smtClean="0"/>
              <a:t>These dances were sensual and lewd.</a:t>
            </a:r>
          </a:p>
          <a:p>
            <a:pPr>
              <a:spcBef>
                <a:spcPts val="0"/>
              </a:spcBef>
            </a:pPr>
            <a:endParaRPr lang="en-US" dirty="0" smtClean="0"/>
          </a:p>
          <a:p>
            <a:pPr>
              <a:spcBef>
                <a:spcPts val="0"/>
              </a:spcBef>
            </a:pPr>
            <a:r>
              <a:rPr lang="en-US" dirty="0" smtClean="0"/>
              <a:t>These dances weren’t for worship to God, joy or celebration.</a:t>
            </a:r>
          </a:p>
          <a:p>
            <a:pPr>
              <a:spcBef>
                <a:spcPts val="0"/>
              </a:spcBef>
            </a:pPr>
            <a:endParaRPr lang="en-US" dirty="0"/>
          </a:p>
          <a:p>
            <a:pPr>
              <a:spcBef>
                <a:spcPts val="0"/>
              </a:spcBef>
            </a:pPr>
            <a:r>
              <a:rPr lang="en-US" dirty="0" smtClean="0"/>
              <a:t>Gender-mixed dancing is mentioned and condemned.</a:t>
            </a:r>
          </a:p>
        </p:txBody>
      </p:sp>
    </p:spTree>
    <p:extLst>
      <p:ext uri="{BB962C8B-B14F-4D97-AF65-F5344CB8AC3E}">
        <p14:creationId xmlns:p14="http://schemas.microsoft.com/office/powerpoint/2010/main" val="27822862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prstClr val="black"/>
                </a:solidFill>
              </a:rPr>
              <a:t>What’s Wrong With Dancing?</a:t>
            </a:r>
            <a:endParaRPr lang="en-US" dirty="0"/>
          </a:p>
        </p:txBody>
      </p:sp>
      <p:sp>
        <p:nvSpPr>
          <p:cNvPr id="3" name="Content Placeholder 2"/>
          <p:cNvSpPr>
            <a:spLocks noGrp="1"/>
          </p:cNvSpPr>
          <p:nvPr>
            <p:ph idx="1"/>
          </p:nvPr>
        </p:nvSpPr>
        <p:spPr/>
        <p:txBody>
          <a:bodyPr>
            <a:noAutofit/>
          </a:bodyPr>
          <a:lstStyle/>
          <a:p>
            <a:pPr algn="ctr"/>
            <a:r>
              <a:rPr lang="en-US" sz="4800" dirty="0"/>
              <a:t>But solid food is for the mature, for those who have their powers of discernment trained by constant practice to distinguish good from evil</a:t>
            </a:r>
            <a:r>
              <a:rPr lang="en-US" sz="4800" dirty="0" smtClean="0"/>
              <a:t>.</a:t>
            </a:r>
          </a:p>
          <a:p>
            <a:pPr algn="ctr"/>
            <a:r>
              <a:rPr lang="en-US" dirty="0" smtClean="0"/>
              <a:t>Hebrews 5.14</a:t>
            </a:r>
            <a:endParaRPr lang="en-US" dirty="0"/>
          </a:p>
        </p:txBody>
      </p:sp>
    </p:spTree>
    <p:extLst>
      <p:ext uri="{BB962C8B-B14F-4D97-AF65-F5344CB8AC3E}">
        <p14:creationId xmlns:p14="http://schemas.microsoft.com/office/powerpoint/2010/main" val="2733254167"/>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What’s Wrong With Dancing?</a:t>
            </a:r>
            <a:endParaRPr lang="en-US" sz="4000" dirty="0"/>
          </a:p>
        </p:txBody>
      </p:sp>
      <p:sp>
        <p:nvSpPr>
          <p:cNvPr id="3" name="Content Placeholder 2"/>
          <p:cNvSpPr>
            <a:spLocks noGrp="1"/>
          </p:cNvSpPr>
          <p:nvPr>
            <p:ph idx="1"/>
          </p:nvPr>
        </p:nvSpPr>
        <p:spPr/>
        <p:txBody>
          <a:bodyPr>
            <a:normAutofit/>
          </a:bodyPr>
          <a:lstStyle/>
          <a:p>
            <a:pPr>
              <a:spcBef>
                <a:spcPts val="0"/>
              </a:spcBef>
            </a:pPr>
            <a:r>
              <a:rPr lang="en-US" dirty="0" smtClean="0"/>
              <a:t>It </a:t>
            </a:r>
            <a:r>
              <a:rPr lang="en-US" dirty="0"/>
              <a:t>is, at the very least, </a:t>
            </a:r>
            <a:r>
              <a:rPr lang="en-US" dirty="0" smtClean="0"/>
              <a:t>questionable.</a:t>
            </a:r>
          </a:p>
          <a:p>
            <a:pPr>
              <a:spcBef>
                <a:spcPts val="0"/>
              </a:spcBef>
            </a:pPr>
            <a:endParaRPr lang="en-US" dirty="0" smtClean="0"/>
          </a:p>
          <a:p>
            <a:pPr>
              <a:spcBef>
                <a:spcPts val="0"/>
              </a:spcBef>
            </a:pPr>
            <a:r>
              <a:rPr lang="en-US" dirty="0" smtClean="0"/>
              <a:t>It breaks down barriers of modesty.</a:t>
            </a:r>
          </a:p>
          <a:p>
            <a:pPr>
              <a:spcBef>
                <a:spcPts val="0"/>
              </a:spcBef>
            </a:pPr>
            <a:endParaRPr lang="en-US" dirty="0" smtClean="0"/>
          </a:p>
          <a:p>
            <a:pPr>
              <a:spcBef>
                <a:spcPts val="0"/>
              </a:spcBef>
            </a:pPr>
            <a:r>
              <a:rPr lang="en-US" dirty="0" smtClean="0"/>
              <a:t>It encourages an unwholesome behavior.</a:t>
            </a:r>
          </a:p>
          <a:p>
            <a:pPr>
              <a:spcBef>
                <a:spcPts val="0"/>
              </a:spcBef>
            </a:pPr>
            <a:endParaRPr lang="en-US" dirty="0"/>
          </a:p>
          <a:p>
            <a:pPr>
              <a:spcBef>
                <a:spcPts val="0"/>
              </a:spcBef>
            </a:pPr>
            <a:r>
              <a:rPr lang="en-US" dirty="0"/>
              <a:t>It is lascivious or lewd in </a:t>
            </a:r>
            <a:r>
              <a:rPr lang="en-US" dirty="0" smtClean="0"/>
              <a:t>nature.</a:t>
            </a:r>
          </a:p>
        </p:txBody>
      </p:sp>
      <p:sp>
        <p:nvSpPr>
          <p:cNvPr id="6" name="TextBox 5"/>
          <p:cNvSpPr txBox="1"/>
          <p:nvPr/>
        </p:nvSpPr>
        <p:spPr>
          <a:xfrm>
            <a:off x="509348" y="1524000"/>
            <a:ext cx="8125304" cy="3662541"/>
          </a:xfrm>
          <a:prstGeom prst="rect">
            <a:avLst/>
          </a:prstGeom>
          <a:effectLst>
            <a:glow rad="101600">
              <a:schemeClr val="tx1">
                <a:alpha val="75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b="1" dirty="0" smtClean="0">
                <a:solidFill>
                  <a:prstClr val="white"/>
                </a:solidFill>
                <a:latin typeface="Corbel"/>
                <a:cs typeface="Corbel"/>
              </a:rPr>
              <a:t>"Sexual intention movements and mimicked </a:t>
            </a:r>
            <a:r>
              <a:rPr lang="en-US" sz="4400" b="1" dirty="0" err="1" smtClean="0">
                <a:solidFill>
                  <a:prstClr val="white"/>
                </a:solidFill>
                <a:latin typeface="Corbel"/>
                <a:cs typeface="Corbel"/>
              </a:rPr>
              <a:t>copulatory</a:t>
            </a:r>
            <a:r>
              <a:rPr lang="en-US" sz="4400" b="1" dirty="0" smtClean="0">
                <a:solidFill>
                  <a:prstClr val="white"/>
                </a:solidFill>
                <a:latin typeface="Corbel"/>
                <a:cs typeface="Corbel"/>
              </a:rPr>
              <a:t> actions also appear on the dance floor, helping to suggest the patterns of behavior yet to come.”</a:t>
            </a:r>
          </a:p>
          <a:p>
            <a:pPr algn="ctr"/>
            <a:r>
              <a:rPr lang="en-US" sz="1200" b="1" dirty="0" smtClean="0">
                <a:solidFill>
                  <a:prstClr val="white"/>
                </a:solidFill>
                <a:latin typeface="Corbel"/>
                <a:cs typeface="Corbel"/>
              </a:rPr>
              <a:t>[Desmond Morris, </a:t>
            </a:r>
            <a:r>
              <a:rPr lang="en-US" sz="1200" b="1" dirty="0" err="1" smtClean="0">
                <a:solidFill>
                  <a:prstClr val="white"/>
                </a:solidFill>
                <a:latin typeface="Corbel"/>
                <a:cs typeface="Corbel"/>
              </a:rPr>
              <a:t>Manwatching</a:t>
            </a:r>
            <a:r>
              <a:rPr lang="en-US" sz="1200" b="1" dirty="0" smtClean="0">
                <a:solidFill>
                  <a:prstClr val="white"/>
                </a:solidFill>
                <a:latin typeface="Corbel"/>
                <a:cs typeface="Corbel"/>
              </a:rPr>
              <a:t>: A Field Guide to Human Behavior, p. 246]</a:t>
            </a:r>
          </a:p>
        </p:txBody>
      </p:sp>
    </p:spTree>
    <p:extLst>
      <p:ext uri="{BB962C8B-B14F-4D97-AF65-F5344CB8AC3E}">
        <p14:creationId xmlns:p14="http://schemas.microsoft.com/office/powerpoint/2010/main" val="1394037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1511</TotalTime>
  <Words>1627</Words>
  <Application>Microsoft Macintosh PowerPoint</Application>
  <PresentationFormat>On-screen Show (4:3)</PresentationFormat>
  <Paragraphs>148</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What Do We Mean By Dancing?</vt:lpstr>
      <vt:lpstr>Dancing That Does Not Fit the Modern Dance</vt:lpstr>
      <vt:lpstr>Summary</vt:lpstr>
      <vt:lpstr>Dancing That Does Fit the Modern Dance</vt:lpstr>
      <vt:lpstr>Summary</vt:lpstr>
      <vt:lpstr>What’s Wrong With Dancing?</vt:lpstr>
      <vt:lpstr>What’s Wrong With Dancing?</vt:lpstr>
      <vt:lpstr>What’s Wrong With Dancing?</vt:lpstr>
      <vt:lpstr>What’s Wrong With Dancing?</vt:lpstr>
      <vt:lpstr>What’s Wrong With Dancing?</vt:lpstr>
      <vt:lpstr>What’s Wrong With Dancing?</vt:lpstr>
      <vt:lpstr>What’s Wrong With Dancing?</vt:lpstr>
      <vt:lpstr>What’s Wrong With Dancing?</vt:lpstr>
      <vt:lpstr>Attempts to Justify Dancing </vt:lpstr>
      <vt:lpstr>Attempts to Justify Dancing </vt:lpstr>
      <vt:lpstr>Attempts to Justify Dancing </vt:lpstr>
      <vt:lpstr>Attempts to Justify Dancing </vt:lpstr>
      <vt:lpstr>Attempts to Justify Dancing </vt:lpstr>
      <vt:lpstr>Attempts to Justify Dancing </vt:lpstr>
      <vt:lpstr>Attempts to Justify Dancing </vt:lpstr>
      <vt:lpstr>Attempts to Justify Dancing </vt:lpstr>
      <vt:lpstr>Attempts to Justify Dancing </vt:lpstr>
      <vt:lpstr>Attempts to Justify Dancing </vt:lpstr>
      <vt:lpstr>What’s Wrong With Dancing?</vt:lpstr>
      <vt:lpstr>What’s Wrong With Dancing?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145</cp:revision>
  <dcterms:created xsi:type="dcterms:W3CDTF">2016-01-29T05:55:35Z</dcterms:created>
  <dcterms:modified xsi:type="dcterms:W3CDTF">2016-02-03T06:18:25Z</dcterms:modified>
</cp:coreProperties>
</file>