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sldIdLst>
    <p:sldId id="258" r:id="rId3"/>
    <p:sldId id="256" r:id="rId4"/>
    <p:sldId id="273" r:id="rId5"/>
    <p:sldId id="272" r:id="rId6"/>
    <p:sldId id="259" r:id="rId7"/>
    <p:sldId id="262" r:id="rId8"/>
    <p:sldId id="268" r:id="rId9"/>
    <p:sldId id="265" r:id="rId10"/>
    <p:sldId id="267" r:id="rId11"/>
    <p:sldId id="263" r:id="rId12"/>
    <p:sldId id="271" r:id="rId13"/>
    <p:sldId id="266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13232"/>
    <a:srgbClr val="56B7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49" autoAdjust="0"/>
    <p:restoredTop sz="96032" autoAdjust="0"/>
  </p:normalViewPr>
  <p:slideViewPr>
    <p:cSldViewPr snapToGrid="0" snapToObjects="1">
      <p:cViewPr varScale="1">
        <p:scale>
          <a:sx n="88" d="100"/>
          <a:sy n="88" d="100"/>
        </p:scale>
        <p:origin x="-1432" y="-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792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6B317-C2E9-454A-A190-FCED27CD237E}" type="datetimeFigureOut">
              <a:rPr lang="en-US" smtClean="0"/>
              <a:t>1/3/16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EA002-4B71-7A44-886F-500FB2EAA7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823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6B317-C2E9-454A-A190-FCED27CD237E}" type="datetimeFigureOut">
              <a:rPr lang="en-US" smtClean="0"/>
              <a:t>1/3/16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EA002-4B71-7A44-886F-500FB2EAA7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14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6B317-C2E9-454A-A190-FCED27CD237E}" type="datetimeFigureOut">
              <a:rPr lang="en-US" smtClean="0"/>
              <a:t>1/3/16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EA002-4B71-7A44-886F-500FB2EAA7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0850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6B317-C2E9-454A-A190-FCED27CD237E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1/3/16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EA002-4B71-7A44-886F-500FB2EAA7A7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830044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6B317-C2E9-454A-A190-FCED27CD237E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1/3/16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EA002-4B71-7A44-886F-500FB2EAA7A7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957201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6B317-C2E9-454A-A190-FCED27CD237E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1/3/16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EA002-4B71-7A44-886F-500FB2EAA7A7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028009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6B317-C2E9-454A-A190-FCED27CD237E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1/3/16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EA002-4B71-7A44-886F-500FB2EAA7A7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534304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6B317-C2E9-454A-A190-FCED27CD237E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1/3/16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EA002-4B71-7A44-886F-500FB2EAA7A7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25359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6B317-C2E9-454A-A190-FCED27CD237E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1/3/16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EA002-4B71-7A44-886F-500FB2EAA7A7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498626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6B317-C2E9-454A-A190-FCED27CD237E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1/3/16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EA002-4B71-7A44-886F-500FB2EAA7A7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478609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6B317-C2E9-454A-A190-FCED27CD237E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1/3/16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EA002-4B71-7A44-886F-500FB2EAA7A7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827505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6B317-C2E9-454A-A190-FCED27CD237E}" type="datetimeFigureOut">
              <a:rPr lang="en-US" smtClean="0"/>
              <a:t>1/3/16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EA002-4B71-7A44-886F-500FB2EAA7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7371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6B317-C2E9-454A-A190-FCED27CD237E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1/3/16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EA002-4B71-7A44-886F-500FB2EAA7A7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807350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6B317-C2E9-454A-A190-FCED27CD237E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1/3/16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EA002-4B71-7A44-886F-500FB2EAA7A7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927420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6B317-C2E9-454A-A190-FCED27CD237E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1/3/16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EA002-4B71-7A44-886F-500FB2EAA7A7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849010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6B317-C2E9-454A-A190-FCED27CD237E}" type="datetimeFigureOut">
              <a:rPr lang="en-US" smtClean="0"/>
              <a:t>1/3/16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EA002-4B71-7A44-886F-500FB2EAA7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5661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6B317-C2E9-454A-A190-FCED27CD237E}" type="datetimeFigureOut">
              <a:rPr lang="en-US" smtClean="0"/>
              <a:t>1/3/16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EA002-4B71-7A44-886F-500FB2EAA7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4972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6B317-C2E9-454A-A190-FCED27CD237E}" type="datetimeFigureOut">
              <a:rPr lang="en-US" smtClean="0"/>
              <a:t>1/3/16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EA002-4B71-7A44-886F-500FB2EAA7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2461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6B317-C2E9-454A-A190-FCED27CD237E}" type="datetimeFigureOut">
              <a:rPr lang="en-US" smtClean="0"/>
              <a:t>1/3/16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EA002-4B71-7A44-886F-500FB2EAA7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4841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6B317-C2E9-454A-A190-FCED27CD237E}" type="datetimeFigureOut">
              <a:rPr lang="en-US" smtClean="0"/>
              <a:t>1/3/16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EA002-4B71-7A44-886F-500FB2EAA7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6948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6B317-C2E9-454A-A190-FCED27CD237E}" type="datetimeFigureOut">
              <a:rPr lang="en-US" smtClean="0"/>
              <a:t>1/3/16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EA002-4B71-7A44-886F-500FB2EAA7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8679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6B317-C2E9-454A-A190-FCED27CD237E}" type="datetimeFigureOut">
              <a:rPr lang="en-US" smtClean="0"/>
              <a:t>1/3/16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EA002-4B71-7A44-886F-500FB2EAA7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498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6B7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C6B317-C2E9-454A-A190-FCED27CD237E}" type="datetimeFigureOut">
              <a:rPr lang="en-US" smtClean="0"/>
              <a:t>1/3/16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7EA002-4B71-7A44-886F-500FB2EAA7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604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marL="0" indent="0" algn="ctr" defTabSz="457200" rtl="0" eaLnBrk="1" latinLnBrk="0" hangingPunct="1">
        <a:spcBef>
          <a:spcPct val="0"/>
        </a:spcBef>
        <a:buFont typeface="Arial"/>
        <a:buNone/>
        <a:defRPr sz="4400" b="1" kern="1200">
          <a:solidFill>
            <a:srgbClr val="313232"/>
          </a:solidFill>
          <a:latin typeface="Corbel"/>
          <a:ea typeface="+mj-ea"/>
          <a:cs typeface="Corbel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3200" b="1" kern="1200">
          <a:solidFill>
            <a:srgbClr val="313232"/>
          </a:solidFill>
          <a:latin typeface="Corbel"/>
          <a:ea typeface="+mn-ea"/>
          <a:cs typeface="Corbel"/>
        </a:defRPr>
      </a:lvl1pPr>
      <a:lvl2pPr marL="457200" indent="0" algn="l" defTabSz="457200" rtl="0" eaLnBrk="1" latinLnBrk="0" hangingPunct="1">
        <a:spcBef>
          <a:spcPct val="20000"/>
        </a:spcBef>
        <a:buFont typeface="Arial"/>
        <a:buNone/>
        <a:defRPr sz="2800" b="1" kern="1200">
          <a:solidFill>
            <a:srgbClr val="313232"/>
          </a:solidFill>
          <a:latin typeface="Corbel"/>
          <a:ea typeface="+mn-ea"/>
          <a:cs typeface="Corbel"/>
        </a:defRPr>
      </a:lvl2pPr>
      <a:lvl3pPr marL="914400" indent="0" algn="l" defTabSz="457200" rtl="0" eaLnBrk="1" latinLnBrk="0" hangingPunct="1">
        <a:spcBef>
          <a:spcPct val="20000"/>
        </a:spcBef>
        <a:buFont typeface="Arial"/>
        <a:buNone/>
        <a:defRPr sz="2400" b="1" kern="1200">
          <a:solidFill>
            <a:srgbClr val="313232"/>
          </a:solidFill>
          <a:latin typeface="Corbel"/>
          <a:ea typeface="+mn-ea"/>
          <a:cs typeface="Corbel"/>
        </a:defRPr>
      </a:lvl3pPr>
      <a:lvl4pPr marL="1371600" indent="0" algn="l" defTabSz="457200" rtl="0" eaLnBrk="1" latinLnBrk="0" hangingPunct="1">
        <a:spcBef>
          <a:spcPct val="20000"/>
        </a:spcBef>
        <a:buFont typeface="Arial"/>
        <a:buNone/>
        <a:defRPr sz="2000" b="1" kern="1200">
          <a:solidFill>
            <a:srgbClr val="313232"/>
          </a:solidFill>
          <a:latin typeface="Corbel"/>
          <a:ea typeface="+mn-ea"/>
          <a:cs typeface="Corbel"/>
        </a:defRPr>
      </a:lvl4pPr>
      <a:lvl5pPr marL="1828800" indent="0" algn="l" defTabSz="457200" rtl="0" eaLnBrk="1" latinLnBrk="0" hangingPunct="1">
        <a:spcBef>
          <a:spcPct val="20000"/>
        </a:spcBef>
        <a:buFont typeface="Arial"/>
        <a:buNone/>
        <a:defRPr sz="2000" b="1" kern="1200">
          <a:solidFill>
            <a:srgbClr val="313232"/>
          </a:solidFill>
          <a:latin typeface="Corbel"/>
          <a:ea typeface="+mn-ea"/>
          <a:cs typeface="Corbe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6B7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C6B317-C2E9-454A-A190-FCED27CD237E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1/3/16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7EA002-4B71-7A44-886F-500FB2EAA7A7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66955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0" indent="0" algn="ctr" defTabSz="457200" rtl="0" eaLnBrk="1" latinLnBrk="0" hangingPunct="1">
        <a:spcBef>
          <a:spcPct val="0"/>
        </a:spcBef>
        <a:buFont typeface="Arial"/>
        <a:buNone/>
        <a:defRPr sz="4400" b="1" kern="1200">
          <a:solidFill>
            <a:srgbClr val="313232"/>
          </a:solidFill>
          <a:latin typeface="Corbel"/>
          <a:ea typeface="+mj-ea"/>
          <a:cs typeface="Corbel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3200" b="1" kern="1200">
          <a:solidFill>
            <a:srgbClr val="313232"/>
          </a:solidFill>
          <a:latin typeface="Corbel"/>
          <a:ea typeface="+mn-ea"/>
          <a:cs typeface="Corbel"/>
        </a:defRPr>
      </a:lvl1pPr>
      <a:lvl2pPr marL="457200" indent="0" algn="l" defTabSz="457200" rtl="0" eaLnBrk="1" latinLnBrk="0" hangingPunct="1">
        <a:spcBef>
          <a:spcPct val="20000"/>
        </a:spcBef>
        <a:buFont typeface="Arial"/>
        <a:buNone/>
        <a:defRPr sz="2800" b="1" kern="1200">
          <a:solidFill>
            <a:srgbClr val="313232"/>
          </a:solidFill>
          <a:latin typeface="Corbel"/>
          <a:ea typeface="+mn-ea"/>
          <a:cs typeface="Corbel"/>
        </a:defRPr>
      </a:lvl2pPr>
      <a:lvl3pPr marL="914400" indent="0" algn="l" defTabSz="457200" rtl="0" eaLnBrk="1" latinLnBrk="0" hangingPunct="1">
        <a:spcBef>
          <a:spcPct val="20000"/>
        </a:spcBef>
        <a:buFont typeface="Arial"/>
        <a:buNone/>
        <a:defRPr sz="2400" b="1" kern="1200">
          <a:solidFill>
            <a:srgbClr val="313232"/>
          </a:solidFill>
          <a:latin typeface="Corbel"/>
          <a:ea typeface="+mn-ea"/>
          <a:cs typeface="Corbel"/>
        </a:defRPr>
      </a:lvl3pPr>
      <a:lvl4pPr marL="1371600" indent="0" algn="l" defTabSz="457200" rtl="0" eaLnBrk="1" latinLnBrk="0" hangingPunct="1">
        <a:spcBef>
          <a:spcPct val="20000"/>
        </a:spcBef>
        <a:buFont typeface="Arial"/>
        <a:buNone/>
        <a:defRPr sz="2000" b="1" kern="1200">
          <a:solidFill>
            <a:srgbClr val="313232"/>
          </a:solidFill>
          <a:latin typeface="Corbel"/>
          <a:ea typeface="+mn-ea"/>
          <a:cs typeface="Corbel"/>
        </a:defRPr>
      </a:lvl4pPr>
      <a:lvl5pPr marL="1828800" indent="0" algn="l" defTabSz="457200" rtl="0" eaLnBrk="1" latinLnBrk="0" hangingPunct="1">
        <a:spcBef>
          <a:spcPct val="20000"/>
        </a:spcBef>
        <a:buFont typeface="Arial"/>
        <a:buNone/>
        <a:defRPr sz="2000" b="1" kern="1200">
          <a:solidFill>
            <a:srgbClr val="313232"/>
          </a:solidFill>
          <a:latin typeface="Corbel"/>
          <a:ea typeface="+mn-ea"/>
          <a:cs typeface="Corbe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6735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35656" y="287043"/>
            <a:ext cx="5309888" cy="4525963"/>
          </a:xfrm>
        </p:spPr>
        <p:txBody>
          <a:bodyPr>
            <a:normAutofit lnSpcReduction="10000"/>
          </a:bodyPr>
          <a:lstStyle/>
          <a:p>
            <a:pPr algn="r">
              <a:lnSpc>
                <a:spcPct val="90000"/>
              </a:lnSpc>
              <a:spcBef>
                <a:spcPts val="0"/>
              </a:spcBef>
            </a:pPr>
            <a:r>
              <a:rPr lang="en-US" dirty="0"/>
              <a:t>To make progress as a Christian, one must first change the way he THINKS</a:t>
            </a:r>
            <a:r>
              <a:rPr lang="en-US" dirty="0" smtClean="0"/>
              <a:t>!</a:t>
            </a:r>
            <a:r>
              <a:rPr lang="en-US" dirty="0" smtClean="0">
                <a:solidFill>
                  <a:srgbClr val="313232"/>
                </a:solidFill>
              </a:rPr>
              <a:t> </a:t>
            </a:r>
          </a:p>
          <a:p>
            <a:pPr algn="ctr">
              <a:lnSpc>
                <a:spcPct val="90000"/>
              </a:lnSpc>
              <a:spcBef>
                <a:spcPts val="0"/>
              </a:spcBef>
            </a:pPr>
            <a:endParaRPr lang="en-US" dirty="0">
              <a:solidFill>
                <a:srgbClr val="313232"/>
              </a:solidFill>
            </a:endParaRPr>
          </a:p>
          <a:p>
            <a:pPr algn="r">
              <a:lnSpc>
                <a:spcPct val="90000"/>
              </a:lnSpc>
              <a:spcBef>
                <a:spcPts val="0"/>
              </a:spcBef>
            </a:pPr>
            <a:r>
              <a:rPr lang="en-US" sz="5200" dirty="0" smtClean="0">
                <a:solidFill>
                  <a:srgbClr val="313232"/>
                </a:solidFill>
              </a:rPr>
              <a:t>That is why the renewed mind is a TRANSFORMED person!</a:t>
            </a:r>
          </a:p>
        </p:txBody>
      </p:sp>
    </p:spTree>
    <p:extLst>
      <p:ext uri="{BB962C8B-B14F-4D97-AF65-F5344CB8AC3E}">
        <p14:creationId xmlns:p14="http://schemas.microsoft.com/office/powerpoint/2010/main" val="2726451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5994" y="388054"/>
            <a:ext cx="8210569" cy="2728891"/>
          </a:xfrm>
        </p:spPr>
        <p:txBody>
          <a:bodyPr>
            <a:normAutofit/>
          </a:bodyPr>
          <a:lstStyle/>
          <a:p>
            <a:pPr algn="r"/>
            <a:r>
              <a:rPr lang="en-US" sz="4800" dirty="0" smtClean="0"/>
              <a:t>The ALTERNATIVE to being transformed is being conformed to this world!</a:t>
            </a:r>
          </a:p>
        </p:txBody>
      </p:sp>
    </p:spTree>
    <p:extLst>
      <p:ext uri="{BB962C8B-B14F-4D97-AF65-F5344CB8AC3E}">
        <p14:creationId xmlns:p14="http://schemas.microsoft.com/office/powerpoint/2010/main" val="1802425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flythrough dir="out" hasBounce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35656" y="287043"/>
            <a:ext cx="5309888" cy="4525963"/>
          </a:xfrm>
        </p:spPr>
        <p:txBody>
          <a:bodyPr>
            <a:normAutofit/>
          </a:bodyPr>
          <a:lstStyle/>
          <a:p>
            <a:pPr algn="r">
              <a:lnSpc>
                <a:spcPct val="90000"/>
              </a:lnSpc>
              <a:spcBef>
                <a:spcPts val="0"/>
              </a:spcBef>
            </a:pPr>
            <a:r>
              <a:rPr lang="en-US" sz="6000" dirty="0"/>
              <a:t>Have you been transformed by the </a:t>
            </a:r>
            <a:r>
              <a:rPr lang="en-US" sz="6000" dirty="0" smtClean="0"/>
              <a:t>RENEWING of </a:t>
            </a:r>
            <a:r>
              <a:rPr lang="en-US" sz="6000" dirty="0"/>
              <a:t>your mind?</a:t>
            </a:r>
          </a:p>
        </p:txBody>
      </p:sp>
    </p:spTree>
    <p:extLst>
      <p:ext uri="{BB962C8B-B14F-4D97-AF65-F5344CB8AC3E}">
        <p14:creationId xmlns:p14="http://schemas.microsoft.com/office/powerpoint/2010/main" val="3815232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flythrough dir="out" hasBounce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7675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43984"/>
            <a:ext cx="8229600" cy="1143000"/>
          </a:xfrm>
        </p:spPr>
        <p:txBody>
          <a:bodyPr>
            <a:noAutofit/>
          </a:bodyPr>
          <a:lstStyle/>
          <a:p>
            <a:r>
              <a:rPr lang="en-US" sz="5400" dirty="0" smtClean="0"/>
              <a:t>The mercies of God MOTIVATE us to transform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2358"/>
            <a:ext cx="8229600" cy="4525963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PEACE with God: Rom. 5.1</a:t>
            </a:r>
          </a:p>
          <a:p>
            <a:pPr algn="ctr"/>
            <a:r>
              <a:rPr lang="en-US" dirty="0" smtClean="0"/>
              <a:t>Access to the GRACE of God: Rom. 5.2</a:t>
            </a:r>
          </a:p>
          <a:p>
            <a:pPr algn="ctr"/>
            <a:r>
              <a:rPr lang="en-US" dirty="0" smtClean="0"/>
              <a:t>Saved from the WRATH of God: Rom. 5.9</a:t>
            </a:r>
          </a:p>
          <a:p>
            <a:pPr algn="ctr"/>
            <a:r>
              <a:rPr lang="en-US" dirty="0" smtClean="0"/>
              <a:t>FREEDOM from sin: Rom. 6.16-18</a:t>
            </a:r>
          </a:p>
          <a:p>
            <a:pPr algn="ctr"/>
            <a:r>
              <a:rPr lang="en-US" dirty="0" smtClean="0"/>
              <a:t>GIFT of eternal life: Rom. 6.23</a:t>
            </a:r>
          </a:p>
        </p:txBody>
      </p:sp>
    </p:spTree>
    <p:extLst>
      <p:ext uri="{BB962C8B-B14F-4D97-AF65-F5344CB8AC3E}">
        <p14:creationId xmlns:p14="http://schemas.microsoft.com/office/powerpoint/2010/main" val="604006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flythrough hasBounce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5994" y="388054"/>
            <a:ext cx="8210569" cy="1314721"/>
          </a:xfrm>
        </p:spPr>
        <p:txBody>
          <a:bodyPr>
            <a:normAutofit/>
          </a:bodyPr>
          <a:lstStyle/>
          <a:p>
            <a:pPr algn="r"/>
            <a:r>
              <a:rPr lang="en-US" dirty="0" smtClean="0"/>
              <a:t>A Renewed Mind Is HUMBLE: 3-5</a:t>
            </a:r>
          </a:p>
          <a:p>
            <a:pPr algn="r"/>
            <a:r>
              <a:rPr lang="en-US" dirty="0" smtClean="0"/>
              <a:t>A Renewed Mind Is USEFUL: 6-8</a:t>
            </a:r>
          </a:p>
          <a:p>
            <a:pPr algn="r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59483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flythrough hasBounce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6B7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A Renewed Mind Is DEVOTED: 9-11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lnSpc>
                <a:spcPct val="150000"/>
              </a:lnSpc>
              <a:spcBef>
                <a:spcPts val="0"/>
              </a:spcBef>
            </a:pPr>
            <a:r>
              <a:rPr lang="en-US" dirty="0" smtClean="0"/>
              <a:t>Love </a:t>
            </a:r>
            <a:r>
              <a:rPr lang="en-US" dirty="0"/>
              <a:t>is to be </a:t>
            </a:r>
            <a:r>
              <a:rPr lang="en-US" dirty="0" smtClean="0"/>
              <a:t>GENUINE: </a:t>
            </a:r>
            <a:r>
              <a:rPr lang="en-US" dirty="0"/>
              <a:t>9</a:t>
            </a:r>
          </a:p>
          <a:p>
            <a:pPr algn="ctr">
              <a:lnSpc>
                <a:spcPct val="150000"/>
              </a:lnSpc>
              <a:spcBef>
                <a:spcPts val="0"/>
              </a:spcBef>
            </a:pPr>
            <a:r>
              <a:rPr lang="en-US" dirty="0" smtClean="0"/>
              <a:t>With </a:t>
            </a:r>
            <a:r>
              <a:rPr lang="en-US" dirty="0"/>
              <a:t>evil there is to be no </a:t>
            </a:r>
            <a:r>
              <a:rPr lang="en-US" dirty="0" smtClean="0"/>
              <a:t>COMPROMISE: </a:t>
            </a:r>
            <a:r>
              <a:rPr lang="en-US" dirty="0"/>
              <a:t>9</a:t>
            </a:r>
          </a:p>
          <a:p>
            <a:pPr algn="ctr">
              <a:lnSpc>
                <a:spcPct val="150000"/>
              </a:lnSpc>
              <a:spcBef>
                <a:spcPts val="0"/>
              </a:spcBef>
            </a:pPr>
            <a:r>
              <a:rPr lang="en-US" dirty="0" smtClean="0"/>
              <a:t>We </a:t>
            </a:r>
            <a:r>
              <a:rPr lang="en-US" dirty="0"/>
              <a:t>are to </a:t>
            </a:r>
            <a:r>
              <a:rPr lang="en-US" dirty="0" smtClean="0"/>
              <a:t>be DEDICATED to </a:t>
            </a:r>
            <a:r>
              <a:rPr lang="en-US" dirty="0"/>
              <a:t>what is good: 9</a:t>
            </a:r>
          </a:p>
          <a:p>
            <a:pPr algn="ctr">
              <a:lnSpc>
                <a:spcPct val="150000"/>
              </a:lnSpc>
              <a:spcBef>
                <a:spcPts val="0"/>
              </a:spcBef>
            </a:pPr>
            <a:r>
              <a:rPr lang="en-US" dirty="0" smtClean="0"/>
              <a:t>CLOSE relationships </a:t>
            </a:r>
            <a:r>
              <a:rPr lang="en-US" dirty="0"/>
              <a:t>with other </a:t>
            </a:r>
            <a:r>
              <a:rPr lang="en-US" dirty="0" smtClean="0"/>
              <a:t>believers: </a:t>
            </a:r>
            <a:r>
              <a:rPr lang="en-US" dirty="0"/>
              <a:t>10</a:t>
            </a:r>
          </a:p>
          <a:p>
            <a:pPr algn="ctr">
              <a:lnSpc>
                <a:spcPct val="150000"/>
              </a:lnSpc>
              <a:spcBef>
                <a:spcPts val="0"/>
              </a:spcBef>
            </a:pPr>
            <a:r>
              <a:rPr lang="en-US" dirty="0" smtClean="0"/>
              <a:t>We </a:t>
            </a:r>
            <a:r>
              <a:rPr lang="en-US" dirty="0"/>
              <a:t>are to be </a:t>
            </a:r>
            <a:r>
              <a:rPr lang="en-US" dirty="0" smtClean="0"/>
              <a:t>DILIGENT people: </a:t>
            </a:r>
            <a:r>
              <a:rPr lang="en-US" dirty="0"/>
              <a:t>11</a:t>
            </a:r>
          </a:p>
          <a:p>
            <a:pPr algn="ctr">
              <a:lnSpc>
                <a:spcPct val="150000"/>
              </a:lnSpc>
              <a:spcBef>
                <a:spcPts val="0"/>
              </a:spcBef>
            </a:pPr>
            <a:r>
              <a:rPr lang="en-US" dirty="0" smtClean="0"/>
              <a:t>Our </a:t>
            </a:r>
            <a:r>
              <a:rPr lang="en-US" dirty="0"/>
              <a:t>spiritual life is to be </a:t>
            </a:r>
            <a:r>
              <a:rPr lang="en-US" dirty="0" smtClean="0"/>
              <a:t>FERVENT: 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3197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flythrough hasBounce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6B7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A Renewed Mind </a:t>
            </a:r>
            <a:r>
              <a:rPr lang="en-US" sz="3200" smtClean="0"/>
              <a:t>Overcomes </a:t>
            </a:r>
            <a:r>
              <a:rPr lang="en-US" sz="3200" smtClean="0"/>
              <a:t>TRIALS</a:t>
            </a:r>
            <a:endParaRPr lang="en-US" sz="32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1156"/>
          </a:xfrm>
        </p:spPr>
        <p:txBody>
          <a:bodyPr>
            <a:normAutofit/>
          </a:bodyPr>
          <a:lstStyle/>
          <a:p>
            <a:pPr marL="0" lvl="1" algn="ctr">
              <a:lnSpc>
                <a:spcPct val="90000"/>
              </a:lnSpc>
              <a:spcBef>
                <a:spcPts val="0"/>
              </a:spcBef>
            </a:pPr>
            <a:r>
              <a:rPr lang="en-US" sz="3200" dirty="0" smtClean="0"/>
              <a:t>Rejoice in hope: 12</a:t>
            </a:r>
          </a:p>
          <a:p>
            <a:pPr marL="0" lvl="1" algn="ctr">
              <a:lnSpc>
                <a:spcPct val="90000"/>
              </a:lnSpc>
              <a:spcBef>
                <a:spcPts val="0"/>
              </a:spcBef>
            </a:pPr>
            <a:endParaRPr lang="en-US" sz="3200" dirty="0" smtClean="0"/>
          </a:p>
          <a:p>
            <a:pPr marL="0" lvl="1" algn="ctr">
              <a:lnSpc>
                <a:spcPct val="90000"/>
              </a:lnSpc>
              <a:spcBef>
                <a:spcPts val="0"/>
              </a:spcBef>
            </a:pPr>
            <a:r>
              <a:rPr lang="en-US" sz="3200" dirty="0" smtClean="0"/>
              <a:t>Be patient in tribulation: 12</a:t>
            </a:r>
          </a:p>
          <a:p>
            <a:pPr marL="0" lvl="1" algn="ctr">
              <a:lnSpc>
                <a:spcPct val="90000"/>
              </a:lnSpc>
              <a:spcBef>
                <a:spcPts val="0"/>
              </a:spcBef>
            </a:pPr>
            <a:endParaRPr lang="en-US" sz="3200" dirty="0" smtClean="0"/>
          </a:p>
          <a:p>
            <a:pPr marL="0" lvl="1" algn="ctr">
              <a:lnSpc>
                <a:spcPct val="90000"/>
              </a:lnSpc>
              <a:spcBef>
                <a:spcPts val="0"/>
              </a:spcBef>
            </a:pPr>
            <a:r>
              <a:rPr lang="en-US" sz="3200" dirty="0" smtClean="0"/>
              <a:t>Be constant in prayer: 12</a:t>
            </a:r>
          </a:p>
        </p:txBody>
      </p:sp>
    </p:spTree>
    <p:extLst>
      <p:ext uri="{BB962C8B-B14F-4D97-AF65-F5344CB8AC3E}">
        <p14:creationId xmlns:p14="http://schemas.microsoft.com/office/powerpoint/2010/main" val="3649558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flythrough hasBounce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6B7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A Renewed Mind Is FOCUSED on Others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pPr marL="0" lvl="1">
              <a:lnSpc>
                <a:spcPct val="90000"/>
              </a:lnSpc>
              <a:spcBef>
                <a:spcPts val="0"/>
              </a:spcBef>
            </a:pPr>
            <a:r>
              <a:rPr lang="en-US" sz="3200" dirty="0" smtClean="0"/>
              <a:t>“What can I do for SOMEONE ELSE?”</a:t>
            </a:r>
            <a:endParaRPr lang="en-US" sz="3200" dirty="0"/>
          </a:p>
          <a:p>
            <a:pPr marL="0" lvl="1">
              <a:lnSpc>
                <a:spcPct val="90000"/>
              </a:lnSpc>
              <a:spcBef>
                <a:spcPts val="0"/>
              </a:spcBef>
            </a:pPr>
            <a:endParaRPr lang="en-US" sz="3200" dirty="0" smtClean="0"/>
          </a:p>
          <a:p>
            <a:pPr marL="457200" lvl="2">
              <a:lnSpc>
                <a:spcPct val="90000"/>
              </a:lnSpc>
              <a:spcBef>
                <a:spcPts val="0"/>
              </a:spcBef>
            </a:pPr>
            <a:r>
              <a:rPr lang="en-US" sz="2800" dirty="0" smtClean="0"/>
              <a:t>Serving, teaching, exhorting, giving, leading, &amp; showing mercy: 7-8</a:t>
            </a:r>
          </a:p>
          <a:p>
            <a:pPr marL="457200" lvl="2">
              <a:lnSpc>
                <a:spcPct val="90000"/>
              </a:lnSpc>
              <a:spcBef>
                <a:spcPts val="0"/>
              </a:spcBef>
            </a:pPr>
            <a:endParaRPr lang="en-US" sz="2800" dirty="0" smtClean="0"/>
          </a:p>
          <a:p>
            <a:pPr marL="457200" lvl="2">
              <a:lnSpc>
                <a:spcPct val="90000"/>
              </a:lnSpc>
              <a:spcBef>
                <a:spcPts val="0"/>
              </a:spcBef>
            </a:pPr>
            <a:r>
              <a:rPr lang="en-US" sz="2800" dirty="0" smtClean="0"/>
              <a:t>Outdoing one another in showing honor: 10</a:t>
            </a:r>
          </a:p>
          <a:p>
            <a:pPr marL="457200" lvl="2">
              <a:lnSpc>
                <a:spcPct val="90000"/>
              </a:lnSpc>
              <a:spcBef>
                <a:spcPts val="0"/>
              </a:spcBef>
            </a:pPr>
            <a:endParaRPr lang="en-US" sz="2800" dirty="0" smtClean="0"/>
          </a:p>
          <a:p>
            <a:pPr marL="457200" lvl="2">
              <a:lnSpc>
                <a:spcPct val="90000"/>
              </a:lnSpc>
              <a:spcBef>
                <a:spcPts val="0"/>
              </a:spcBef>
            </a:pPr>
            <a:r>
              <a:rPr lang="en-US" sz="2800" dirty="0" smtClean="0"/>
              <a:t>Contributing to the needs of the saints: 13</a:t>
            </a:r>
          </a:p>
          <a:p>
            <a:pPr marL="457200" lvl="2">
              <a:lnSpc>
                <a:spcPct val="90000"/>
              </a:lnSpc>
              <a:spcBef>
                <a:spcPts val="0"/>
              </a:spcBef>
            </a:pPr>
            <a:endParaRPr lang="en-US" sz="2800" dirty="0" smtClean="0"/>
          </a:p>
          <a:p>
            <a:pPr marL="457200" lvl="2">
              <a:lnSpc>
                <a:spcPct val="90000"/>
              </a:lnSpc>
              <a:spcBef>
                <a:spcPts val="0"/>
              </a:spcBef>
            </a:pPr>
            <a:r>
              <a:rPr lang="en-US" sz="2800" dirty="0" smtClean="0"/>
              <a:t>Practicing hospitality: 13</a:t>
            </a:r>
          </a:p>
          <a:p>
            <a:pPr marL="457200" lvl="2">
              <a:lnSpc>
                <a:spcPct val="90000"/>
              </a:lnSpc>
              <a:spcBef>
                <a:spcPts val="0"/>
              </a:spcBef>
            </a:pPr>
            <a:endParaRPr lang="en-US" sz="2800" dirty="0" smtClean="0"/>
          </a:p>
          <a:p>
            <a:pPr marL="457200" lvl="2">
              <a:lnSpc>
                <a:spcPct val="90000"/>
              </a:lnSpc>
              <a:spcBef>
                <a:spcPts val="0"/>
              </a:spcBef>
            </a:pPr>
            <a:r>
              <a:rPr lang="en-US" sz="2800" dirty="0" smtClean="0"/>
              <a:t>Rejoicing with those who rejoice, weeping with those who weep: 15</a:t>
            </a:r>
          </a:p>
        </p:txBody>
      </p:sp>
    </p:spTree>
    <p:extLst>
      <p:ext uri="{BB962C8B-B14F-4D97-AF65-F5344CB8AC3E}">
        <p14:creationId xmlns:p14="http://schemas.microsoft.com/office/powerpoint/2010/main" val="1519509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flythrough hasBounce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6B7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A Renewed Mind </a:t>
            </a:r>
            <a:r>
              <a:rPr lang="en-US" sz="3200" dirty="0"/>
              <a:t>I</a:t>
            </a:r>
            <a:r>
              <a:rPr lang="en-US" sz="3200" dirty="0" smtClean="0"/>
              <a:t>s FOCUSED on Others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115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dirty="0" smtClean="0"/>
              <a:t>“</a:t>
            </a:r>
            <a:r>
              <a:rPr lang="en-US" dirty="0"/>
              <a:t>What </a:t>
            </a:r>
            <a:r>
              <a:rPr lang="en-US" dirty="0" smtClean="0"/>
              <a:t>can </a:t>
            </a:r>
            <a:r>
              <a:rPr lang="en-US" dirty="0"/>
              <a:t>I </a:t>
            </a:r>
            <a:r>
              <a:rPr lang="en-US" dirty="0" smtClean="0"/>
              <a:t>do </a:t>
            </a:r>
            <a:r>
              <a:rPr lang="en-US" dirty="0"/>
              <a:t>for </a:t>
            </a:r>
            <a:r>
              <a:rPr lang="en-US" dirty="0" smtClean="0"/>
              <a:t>SOMEONE ELSE?</a:t>
            </a:r>
            <a:r>
              <a:rPr lang="en-US" dirty="0"/>
              <a:t>”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endParaRPr lang="en-US" dirty="0" smtClean="0"/>
          </a:p>
          <a:p>
            <a:pPr lvl="1">
              <a:lnSpc>
                <a:spcPct val="90000"/>
              </a:lnSpc>
              <a:spcBef>
                <a:spcPts val="0"/>
              </a:spcBef>
            </a:pPr>
            <a:r>
              <a:rPr lang="en-US" dirty="0" smtClean="0"/>
              <a:t>The renewed mind ELIMINATES the “it’s all about me” mentality!</a:t>
            </a:r>
          </a:p>
          <a:p>
            <a:pPr lvl="1">
              <a:lnSpc>
                <a:spcPct val="90000"/>
              </a:lnSpc>
              <a:spcBef>
                <a:spcPts val="0"/>
              </a:spcBef>
            </a:pPr>
            <a:endParaRPr lang="en-US" dirty="0"/>
          </a:p>
          <a:p>
            <a:pPr lvl="1">
              <a:lnSpc>
                <a:spcPct val="90000"/>
              </a:lnSpc>
              <a:spcBef>
                <a:spcPts val="0"/>
              </a:spcBef>
            </a:pPr>
            <a:r>
              <a:rPr lang="en-US" dirty="0" smtClean="0"/>
              <a:t>When </a:t>
            </a:r>
            <a:r>
              <a:rPr lang="en-US" dirty="0"/>
              <a:t>we serve others our life is </a:t>
            </a:r>
            <a:r>
              <a:rPr lang="en-US" dirty="0" smtClean="0"/>
              <a:t>FULFILLING!</a:t>
            </a:r>
          </a:p>
          <a:p>
            <a:pPr lvl="1">
              <a:lnSpc>
                <a:spcPct val="90000"/>
              </a:lnSpc>
              <a:spcBef>
                <a:spcPts val="0"/>
              </a:spcBef>
            </a:pPr>
            <a:endParaRPr lang="en-US" dirty="0" smtClean="0"/>
          </a:p>
          <a:p>
            <a:pPr lvl="1">
              <a:lnSpc>
                <a:spcPct val="90000"/>
              </a:lnSpc>
              <a:spcBef>
                <a:spcPts val="0"/>
              </a:spcBef>
            </a:pPr>
            <a:r>
              <a:rPr lang="en-US" dirty="0" smtClean="0"/>
              <a:t>When </a:t>
            </a:r>
            <a:r>
              <a:rPr lang="en-US" dirty="0"/>
              <a:t>we serve others our love is </a:t>
            </a:r>
            <a:r>
              <a:rPr lang="en-US" dirty="0" smtClean="0"/>
              <a:t>GENUINE!</a:t>
            </a:r>
            <a:endParaRPr lang="en-US" dirty="0"/>
          </a:p>
          <a:p>
            <a:pPr lvl="1">
              <a:lnSpc>
                <a:spcPct val="90000"/>
              </a:lnSpc>
              <a:spcBef>
                <a:spcPts val="0"/>
              </a:spcBef>
            </a:pPr>
            <a:endParaRPr lang="en-US" dirty="0" smtClean="0"/>
          </a:p>
          <a:p>
            <a:pPr lvl="1">
              <a:lnSpc>
                <a:spcPct val="90000"/>
              </a:lnSpc>
              <a:spcBef>
                <a:spcPts val="0"/>
              </a:spcBef>
            </a:pPr>
            <a:r>
              <a:rPr lang="en-US" dirty="0" smtClean="0"/>
              <a:t>When </a:t>
            </a:r>
            <a:r>
              <a:rPr lang="en-US" dirty="0"/>
              <a:t>we serve others we are </a:t>
            </a:r>
            <a:r>
              <a:rPr lang="en-US" dirty="0" smtClean="0"/>
              <a:t>LIVING sacrifices!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27955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6B7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A Renewed Mind Strives for PEACE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dirty="0" smtClean="0"/>
              <a:t>Bless those who persecute you: 14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dirty="0" smtClean="0"/>
              <a:t>Live in harmony with one another: 16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dirty="0" smtClean="0"/>
              <a:t>Repay no one evil for evil: 17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endParaRPr lang="en-US" dirty="0" smtClean="0"/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dirty="0" smtClean="0"/>
              <a:t>Give thought to do what is honorable in the sight of all: 17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endParaRPr lang="en-US" dirty="0" smtClean="0"/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dirty="0" smtClean="0"/>
              <a:t>Do not avenge yourselves: 19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endParaRPr lang="en-US" dirty="0" smtClean="0"/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dirty="0" smtClean="0"/>
              <a:t>Leave the wrath to (stand aside for) God: 19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endParaRPr lang="en-US" dirty="0" smtClean="0"/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dirty="0" smtClean="0"/>
              <a:t>Return good for evil: 20-21</a:t>
            </a:r>
          </a:p>
        </p:txBody>
      </p:sp>
    </p:spTree>
    <p:extLst>
      <p:ext uri="{BB962C8B-B14F-4D97-AF65-F5344CB8AC3E}">
        <p14:creationId xmlns:p14="http://schemas.microsoft.com/office/powerpoint/2010/main" val="156010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flythrough hasBounce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3699</TotalTime>
  <Words>397</Words>
  <Application>Microsoft Macintosh PowerPoint</Application>
  <PresentationFormat>On-screen Show (4:3)</PresentationFormat>
  <Paragraphs>62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Office Theme</vt:lpstr>
      <vt:lpstr>1_Office Theme</vt:lpstr>
      <vt:lpstr>PowerPoint Presentation</vt:lpstr>
      <vt:lpstr>PowerPoint Presentation</vt:lpstr>
      <vt:lpstr>The mercies of God MOTIVATE us to transform</vt:lpstr>
      <vt:lpstr>PowerPoint Presentation</vt:lpstr>
      <vt:lpstr>A Renewed Mind Is DEVOTED: 9-11</vt:lpstr>
      <vt:lpstr>A Renewed Mind Overcomes TRIALS</vt:lpstr>
      <vt:lpstr>A Renewed Mind Is FOCUSED on Others</vt:lpstr>
      <vt:lpstr>A Renewed Mind Is FOCUSED on Others</vt:lpstr>
      <vt:lpstr>A Renewed Mind Strives for PEACE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Bryan Garlock</dc:creator>
  <cp:lastModifiedBy>Bryan Garlock</cp:lastModifiedBy>
  <cp:revision>108</cp:revision>
  <dcterms:created xsi:type="dcterms:W3CDTF">2015-12-31T23:53:04Z</dcterms:created>
  <dcterms:modified xsi:type="dcterms:W3CDTF">2016-01-03T18:45:47Z</dcterms:modified>
</cp:coreProperties>
</file>