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0" r:id="rId2"/>
    <p:sldId id="269" r:id="rId3"/>
    <p:sldId id="257" r:id="rId4"/>
    <p:sldId id="258" r:id="rId5"/>
    <p:sldId id="259" r:id="rId6"/>
    <p:sldId id="260" r:id="rId7"/>
    <p:sldId id="261" r:id="rId8"/>
    <p:sldId id="263" r:id="rId9"/>
    <p:sldId id="264" r:id="rId10"/>
    <p:sldId id="265" r:id="rId11"/>
    <p:sldId id="268" r:id="rId12"/>
    <p:sldId id="27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421" autoAdjust="0"/>
  </p:normalViewPr>
  <p:slideViewPr>
    <p:cSldViewPr snapToGrid="0" snapToObjects="1">
      <p:cViewPr varScale="1">
        <p:scale>
          <a:sx n="88" d="100"/>
          <a:sy n="88" d="100"/>
        </p:scale>
        <p:origin x="-143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C17DE2-2447-1A45-A143-38468CD7563F}" type="datetimeFigureOut">
              <a:rPr lang="en-US" smtClean="0"/>
              <a:t>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2B387-8318-0F4C-BF24-54B165F952B3}" type="slidenum">
              <a:rPr lang="en-US" smtClean="0"/>
              <a:t>‹#›</a:t>
            </a:fld>
            <a:endParaRPr lang="en-US"/>
          </a:p>
        </p:txBody>
      </p:sp>
    </p:spTree>
    <p:extLst>
      <p:ext uri="{BB962C8B-B14F-4D97-AF65-F5344CB8AC3E}">
        <p14:creationId xmlns:p14="http://schemas.microsoft.com/office/powerpoint/2010/main" val="166564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17DE2-2447-1A45-A143-38468CD7563F}" type="datetimeFigureOut">
              <a:rPr lang="en-US" smtClean="0"/>
              <a:t>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2B387-8318-0F4C-BF24-54B165F952B3}" type="slidenum">
              <a:rPr lang="en-US" smtClean="0"/>
              <a:t>‹#›</a:t>
            </a:fld>
            <a:endParaRPr lang="en-US"/>
          </a:p>
        </p:txBody>
      </p:sp>
    </p:spTree>
    <p:extLst>
      <p:ext uri="{BB962C8B-B14F-4D97-AF65-F5344CB8AC3E}">
        <p14:creationId xmlns:p14="http://schemas.microsoft.com/office/powerpoint/2010/main" val="3729863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17DE2-2447-1A45-A143-38468CD7563F}" type="datetimeFigureOut">
              <a:rPr lang="en-US" smtClean="0"/>
              <a:t>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2B387-8318-0F4C-BF24-54B165F952B3}" type="slidenum">
              <a:rPr lang="en-US" smtClean="0"/>
              <a:t>‹#›</a:t>
            </a:fld>
            <a:endParaRPr lang="en-US"/>
          </a:p>
        </p:txBody>
      </p:sp>
    </p:spTree>
    <p:extLst>
      <p:ext uri="{BB962C8B-B14F-4D97-AF65-F5344CB8AC3E}">
        <p14:creationId xmlns:p14="http://schemas.microsoft.com/office/powerpoint/2010/main" val="2060689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17DE2-2447-1A45-A143-38468CD7563F}" type="datetimeFigureOut">
              <a:rPr lang="en-US" smtClean="0"/>
              <a:t>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2B387-8318-0F4C-BF24-54B165F952B3}" type="slidenum">
              <a:rPr lang="en-US" smtClean="0"/>
              <a:t>‹#›</a:t>
            </a:fld>
            <a:endParaRPr lang="en-US"/>
          </a:p>
        </p:txBody>
      </p:sp>
    </p:spTree>
    <p:extLst>
      <p:ext uri="{BB962C8B-B14F-4D97-AF65-F5344CB8AC3E}">
        <p14:creationId xmlns:p14="http://schemas.microsoft.com/office/powerpoint/2010/main" val="619189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C17DE2-2447-1A45-A143-38468CD7563F}" type="datetimeFigureOut">
              <a:rPr lang="en-US" smtClean="0"/>
              <a:t>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2B387-8318-0F4C-BF24-54B165F952B3}" type="slidenum">
              <a:rPr lang="en-US" smtClean="0"/>
              <a:t>‹#›</a:t>
            </a:fld>
            <a:endParaRPr lang="en-US"/>
          </a:p>
        </p:txBody>
      </p:sp>
    </p:spTree>
    <p:extLst>
      <p:ext uri="{BB962C8B-B14F-4D97-AF65-F5344CB8AC3E}">
        <p14:creationId xmlns:p14="http://schemas.microsoft.com/office/powerpoint/2010/main" val="3681268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C17DE2-2447-1A45-A143-38468CD7563F}" type="datetimeFigureOut">
              <a:rPr lang="en-US" smtClean="0"/>
              <a:t>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F2B387-8318-0F4C-BF24-54B165F952B3}" type="slidenum">
              <a:rPr lang="en-US" smtClean="0"/>
              <a:t>‹#›</a:t>
            </a:fld>
            <a:endParaRPr lang="en-US"/>
          </a:p>
        </p:txBody>
      </p:sp>
    </p:spTree>
    <p:extLst>
      <p:ext uri="{BB962C8B-B14F-4D97-AF65-F5344CB8AC3E}">
        <p14:creationId xmlns:p14="http://schemas.microsoft.com/office/powerpoint/2010/main" val="1841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C17DE2-2447-1A45-A143-38468CD7563F}" type="datetimeFigureOut">
              <a:rPr lang="en-US" smtClean="0"/>
              <a:t>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F2B387-8318-0F4C-BF24-54B165F952B3}" type="slidenum">
              <a:rPr lang="en-US" smtClean="0"/>
              <a:t>‹#›</a:t>
            </a:fld>
            <a:endParaRPr lang="en-US"/>
          </a:p>
        </p:txBody>
      </p:sp>
    </p:spTree>
    <p:extLst>
      <p:ext uri="{BB962C8B-B14F-4D97-AF65-F5344CB8AC3E}">
        <p14:creationId xmlns:p14="http://schemas.microsoft.com/office/powerpoint/2010/main" val="368775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C17DE2-2447-1A45-A143-38468CD7563F}" type="datetimeFigureOut">
              <a:rPr lang="en-US" smtClean="0"/>
              <a:t>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F2B387-8318-0F4C-BF24-54B165F952B3}" type="slidenum">
              <a:rPr lang="en-US" smtClean="0"/>
              <a:t>‹#›</a:t>
            </a:fld>
            <a:endParaRPr lang="en-US"/>
          </a:p>
        </p:txBody>
      </p:sp>
    </p:spTree>
    <p:extLst>
      <p:ext uri="{BB962C8B-B14F-4D97-AF65-F5344CB8AC3E}">
        <p14:creationId xmlns:p14="http://schemas.microsoft.com/office/powerpoint/2010/main" val="3665919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C17DE2-2447-1A45-A143-38468CD7563F}" type="datetimeFigureOut">
              <a:rPr lang="en-US" smtClean="0"/>
              <a:t>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F2B387-8318-0F4C-BF24-54B165F952B3}" type="slidenum">
              <a:rPr lang="en-US" smtClean="0"/>
              <a:t>‹#›</a:t>
            </a:fld>
            <a:endParaRPr lang="en-US"/>
          </a:p>
        </p:txBody>
      </p:sp>
    </p:spTree>
    <p:extLst>
      <p:ext uri="{BB962C8B-B14F-4D97-AF65-F5344CB8AC3E}">
        <p14:creationId xmlns:p14="http://schemas.microsoft.com/office/powerpoint/2010/main" val="29412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17DE2-2447-1A45-A143-38468CD7563F}" type="datetimeFigureOut">
              <a:rPr lang="en-US" smtClean="0"/>
              <a:t>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F2B387-8318-0F4C-BF24-54B165F952B3}" type="slidenum">
              <a:rPr lang="en-US" smtClean="0"/>
              <a:t>‹#›</a:t>
            </a:fld>
            <a:endParaRPr lang="en-US"/>
          </a:p>
        </p:txBody>
      </p:sp>
    </p:spTree>
    <p:extLst>
      <p:ext uri="{BB962C8B-B14F-4D97-AF65-F5344CB8AC3E}">
        <p14:creationId xmlns:p14="http://schemas.microsoft.com/office/powerpoint/2010/main" val="1695120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17DE2-2447-1A45-A143-38468CD7563F}" type="datetimeFigureOut">
              <a:rPr lang="en-US" smtClean="0"/>
              <a:t>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F2B387-8318-0F4C-BF24-54B165F952B3}" type="slidenum">
              <a:rPr lang="en-US" smtClean="0"/>
              <a:t>‹#›</a:t>
            </a:fld>
            <a:endParaRPr lang="en-US"/>
          </a:p>
        </p:txBody>
      </p:sp>
    </p:spTree>
    <p:extLst>
      <p:ext uri="{BB962C8B-B14F-4D97-AF65-F5344CB8AC3E}">
        <p14:creationId xmlns:p14="http://schemas.microsoft.com/office/powerpoint/2010/main" val="22980553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17DE2-2447-1A45-A143-38468CD7563F}" type="datetimeFigureOut">
              <a:rPr lang="en-US" smtClean="0"/>
              <a:t>1/7/16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2B387-8318-0F4C-BF24-54B165F952B3}" type="slidenum">
              <a:rPr lang="en-US" smtClean="0"/>
              <a:t>‹#›</a:t>
            </a:fld>
            <a:endParaRPr lang="en-US"/>
          </a:p>
        </p:txBody>
      </p:sp>
    </p:spTree>
    <p:extLst>
      <p:ext uri="{BB962C8B-B14F-4D97-AF65-F5344CB8AC3E}">
        <p14:creationId xmlns:p14="http://schemas.microsoft.com/office/powerpoint/2010/main" val="3290394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indent="0" algn="ctr" defTabSz="457200" rtl="0" eaLnBrk="1" latinLnBrk="0" hangingPunct="1">
        <a:spcBef>
          <a:spcPct val="0"/>
        </a:spcBef>
        <a:buFont typeface="Arial"/>
        <a:buNone/>
        <a:defRPr sz="4400" b="1" kern="1200">
          <a:solidFill>
            <a:schemeClr val="tx1"/>
          </a:solidFill>
          <a:latin typeface="Corbel"/>
          <a:ea typeface="+mj-ea"/>
          <a:cs typeface="Corbel"/>
        </a:defRPr>
      </a:lvl1pPr>
    </p:titleStyle>
    <p:bodyStyle>
      <a:lvl1pPr marL="0" indent="0" algn="l" defTabSz="457200" rtl="0" eaLnBrk="1" latinLnBrk="0" hangingPunct="1">
        <a:spcBef>
          <a:spcPct val="20000"/>
        </a:spcBef>
        <a:buFont typeface="Arial"/>
        <a:buNone/>
        <a:defRPr sz="3200" b="1" kern="1200">
          <a:solidFill>
            <a:schemeClr val="tx1"/>
          </a:solidFill>
          <a:latin typeface="Corbel"/>
          <a:ea typeface="+mn-ea"/>
          <a:cs typeface="Corbel"/>
        </a:defRPr>
      </a:lvl1pPr>
      <a:lvl2pPr marL="457200" indent="0" algn="l" defTabSz="457200" rtl="0" eaLnBrk="1" latinLnBrk="0" hangingPunct="1">
        <a:spcBef>
          <a:spcPct val="20000"/>
        </a:spcBef>
        <a:buFont typeface="Arial"/>
        <a:buNone/>
        <a:defRPr sz="2800" b="1" kern="1200">
          <a:solidFill>
            <a:schemeClr val="tx1"/>
          </a:solidFill>
          <a:latin typeface="Corbel"/>
          <a:ea typeface="+mn-ea"/>
          <a:cs typeface="Corbel"/>
        </a:defRPr>
      </a:lvl2pPr>
      <a:lvl3pPr marL="914400" indent="0" algn="l" defTabSz="457200" rtl="0" eaLnBrk="1" latinLnBrk="0" hangingPunct="1">
        <a:spcBef>
          <a:spcPct val="20000"/>
        </a:spcBef>
        <a:buFont typeface="Arial"/>
        <a:buNone/>
        <a:defRPr sz="2400" b="1" kern="1200">
          <a:solidFill>
            <a:schemeClr val="tx1"/>
          </a:solidFill>
          <a:latin typeface="Corbel"/>
          <a:ea typeface="+mn-ea"/>
          <a:cs typeface="Corbel"/>
        </a:defRPr>
      </a:lvl3pPr>
      <a:lvl4pPr marL="1371600" indent="0" algn="l" defTabSz="457200" rtl="0" eaLnBrk="1" latinLnBrk="0" hangingPunct="1">
        <a:spcBef>
          <a:spcPct val="20000"/>
        </a:spcBef>
        <a:buFont typeface="Arial"/>
        <a:buNone/>
        <a:defRPr sz="2000" b="1" kern="1200">
          <a:solidFill>
            <a:schemeClr val="tx1"/>
          </a:solidFill>
          <a:latin typeface="Corbel"/>
          <a:ea typeface="+mn-ea"/>
          <a:cs typeface="Corbel"/>
        </a:defRPr>
      </a:lvl4pPr>
      <a:lvl5pPr marL="1828800" indent="0" algn="l" defTabSz="457200" rtl="0" eaLnBrk="1" latinLnBrk="0" hangingPunct="1">
        <a:spcBef>
          <a:spcPct val="20000"/>
        </a:spcBef>
        <a:buFont typeface="Arial"/>
        <a:buNone/>
        <a:defRPr sz="2000" b="1"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82998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Why Were They Lost In the Wilderness?</a:t>
            </a:r>
            <a:endParaRPr lang="en-US" sz="3600" dirty="0"/>
          </a:p>
        </p:txBody>
      </p:sp>
      <p:sp>
        <p:nvSpPr>
          <p:cNvPr id="3" name="Content Placeholder 2"/>
          <p:cNvSpPr>
            <a:spLocks noGrp="1"/>
          </p:cNvSpPr>
          <p:nvPr>
            <p:ph idx="1"/>
          </p:nvPr>
        </p:nvSpPr>
        <p:spPr>
          <a:xfrm>
            <a:off x="457200" y="1600200"/>
            <a:ext cx="8229600" cy="5257800"/>
          </a:xfrm>
        </p:spPr>
        <p:txBody>
          <a:bodyPr>
            <a:normAutofit/>
          </a:bodyPr>
          <a:lstStyle/>
          <a:p>
            <a:pPr>
              <a:spcBef>
                <a:spcPts val="0"/>
              </a:spcBef>
            </a:pPr>
            <a:r>
              <a:rPr lang="en-US" dirty="0" smtClean="0"/>
              <a:t>They dwelt on the past: 14.1-4</a:t>
            </a:r>
          </a:p>
          <a:p>
            <a:pPr>
              <a:spcBef>
                <a:spcPts val="0"/>
              </a:spcBef>
            </a:pPr>
            <a:endParaRPr lang="en-US" dirty="0"/>
          </a:p>
          <a:p>
            <a:pPr lvl="1">
              <a:spcBef>
                <a:spcPts val="0"/>
              </a:spcBef>
            </a:pPr>
            <a:r>
              <a:rPr lang="en-US" dirty="0" smtClean="0"/>
              <a:t>Say </a:t>
            </a:r>
            <a:r>
              <a:rPr lang="en-US" dirty="0"/>
              <a:t>not, “Why were the former days better than these?</a:t>
            </a:r>
            <a:r>
              <a:rPr lang="en-US" dirty="0" smtClean="0"/>
              <a:t>” For </a:t>
            </a:r>
            <a:r>
              <a:rPr lang="en-US" dirty="0"/>
              <a:t>it is not from wisdom that you ask this</a:t>
            </a:r>
            <a:r>
              <a:rPr lang="en-US" dirty="0" smtClean="0"/>
              <a:t>. Eccl. 7.10</a:t>
            </a:r>
          </a:p>
          <a:p>
            <a:pPr>
              <a:spcBef>
                <a:spcPts val="0"/>
              </a:spcBef>
            </a:pPr>
            <a:endParaRPr lang="en-US" dirty="0" smtClean="0"/>
          </a:p>
          <a:p>
            <a:pPr>
              <a:spcBef>
                <a:spcPts val="0"/>
              </a:spcBef>
            </a:pPr>
            <a:r>
              <a:rPr lang="en-US" dirty="0" smtClean="0"/>
              <a:t>They complained and murmured.</a:t>
            </a:r>
          </a:p>
          <a:p>
            <a:pPr>
              <a:spcBef>
                <a:spcPts val="0"/>
              </a:spcBef>
            </a:pPr>
            <a:endParaRPr lang="en-US" dirty="0" smtClean="0"/>
          </a:p>
          <a:p>
            <a:pPr>
              <a:spcBef>
                <a:spcPts val="0"/>
              </a:spcBef>
            </a:pPr>
            <a:r>
              <a:rPr lang="en-US" dirty="0" smtClean="0"/>
              <a:t>The culmination of their rebellion came when they picked up the stones: 14.10</a:t>
            </a:r>
          </a:p>
        </p:txBody>
      </p:sp>
    </p:spTree>
    <p:extLst>
      <p:ext uri="{BB962C8B-B14F-4D97-AF65-F5344CB8AC3E}">
        <p14:creationId xmlns:p14="http://schemas.microsoft.com/office/powerpoint/2010/main" val="1528775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Therefore They Did Not Enter God’s Rest</a:t>
            </a:r>
            <a:endParaRPr lang="en-US" sz="3600" dirty="0"/>
          </a:p>
        </p:txBody>
      </p:sp>
      <p:sp>
        <p:nvSpPr>
          <p:cNvPr id="3" name="Content Placeholder 2"/>
          <p:cNvSpPr>
            <a:spLocks noGrp="1"/>
          </p:cNvSpPr>
          <p:nvPr>
            <p:ph idx="1"/>
          </p:nvPr>
        </p:nvSpPr>
        <p:spPr/>
        <p:txBody>
          <a:bodyPr>
            <a:noAutofit/>
          </a:bodyPr>
          <a:lstStyle/>
          <a:p>
            <a:pPr>
              <a:spcBef>
                <a:spcPts val="0"/>
              </a:spcBef>
            </a:pPr>
            <a:r>
              <a:rPr lang="en-US" dirty="0" smtClean="0"/>
              <a:t>In summary: they refused to obey God! They did not heed His voice!</a:t>
            </a:r>
          </a:p>
          <a:p>
            <a:pPr>
              <a:spcBef>
                <a:spcPts val="0"/>
              </a:spcBef>
            </a:pPr>
            <a:endParaRPr lang="en-US" dirty="0"/>
          </a:p>
          <a:p>
            <a:pPr>
              <a:spcBef>
                <a:spcPts val="0"/>
              </a:spcBef>
            </a:pPr>
            <a:r>
              <a:rPr lang="en-US" dirty="0" smtClean="0"/>
              <a:t>Their hardened hearts cause them to depart from God which led to rebellion.</a:t>
            </a:r>
          </a:p>
          <a:p>
            <a:pPr>
              <a:spcBef>
                <a:spcPts val="0"/>
              </a:spcBef>
            </a:pPr>
            <a:endParaRPr lang="en-US" dirty="0" smtClean="0"/>
          </a:p>
          <a:p>
            <a:pPr>
              <a:spcBef>
                <a:spcPts val="0"/>
              </a:spcBef>
            </a:pPr>
            <a:r>
              <a:rPr lang="en-US" dirty="0" smtClean="0"/>
              <a:t>God swore that they would not enter His rest: 14.22-24, 26-38</a:t>
            </a:r>
          </a:p>
        </p:txBody>
      </p:sp>
    </p:spTree>
    <p:extLst>
      <p:ext uri="{BB962C8B-B14F-4D97-AF65-F5344CB8AC3E}">
        <p14:creationId xmlns:p14="http://schemas.microsoft.com/office/powerpoint/2010/main" val="998527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Will We Enter God’s Rest?</a:t>
            </a:r>
            <a:endParaRPr lang="en-US" sz="5400" dirty="0"/>
          </a:p>
        </p:txBody>
      </p:sp>
      <p:sp>
        <p:nvSpPr>
          <p:cNvPr id="3" name="Content Placeholder 2"/>
          <p:cNvSpPr>
            <a:spLocks noGrp="1"/>
          </p:cNvSpPr>
          <p:nvPr>
            <p:ph idx="1"/>
          </p:nvPr>
        </p:nvSpPr>
        <p:spPr/>
        <p:txBody>
          <a:bodyPr>
            <a:noAutofit/>
          </a:bodyPr>
          <a:lstStyle/>
          <a:p>
            <a:pPr algn="ctr">
              <a:spcBef>
                <a:spcPts val="0"/>
              </a:spcBef>
            </a:pPr>
            <a:r>
              <a:rPr lang="en-US" dirty="0" smtClean="0"/>
              <a:t>Therefore, while the promise of entering his rest still stands, let us fear lest any of you should seem to have failed to reach it. For good news came to us just as to them, but the message they heard did not benefit them, because they were not united by faith with those who listened</a:t>
            </a:r>
            <a:r>
              <a:rPr lang="is-IS" dirty="0" smtClean="0"/>
              <a:t>… </a:t>
            </a:r>
            <a:r>
              <a:rPr lang="en-US" dirty="0"/>
              <a:t>Let us therefore strive to enter that rest, so that no one may fall by the same sort of disobedience.</a:t>
            </a:r>
            <a:r>
              <a:rPr lang="is-IS" dirty="0" smtClean="0"/>
              <a:t> Heb. 4.1-2, 11</a:t>
            </a:r>
            <a:endParaRPr lang="en-US" dirty="0" smtClean="0"/>
          </a:p>
        </p:txBody>
      </p:sp>
    </p:spTree>
    <p:extLst>
      <p:ext uri="{BB962C8B-B14F-4D97-AF65-F5344CB8AC3E}">
        <p14:creationId xmlns:p14="http://schemas.microsoft.com/office/powerpoint/2010/main" val="3411926422"/>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7026" y="213120"/>
            <a:ext cx="9009949" cy="6162456"/>
          </a:xfrm>
          <a:prstGeom prst="rect">
            <a:avLst/>
          </a:prstGeom>
          <a:noFill/>
        </p:spPr>
        <p:txBody>
          <a:bodyPr wrap="none" lIns="91440" tIns="45720" rIns="91440" bIns="45720">
            <a:spAutoFit/>
          </a:bodyPr>
          <a:lstStyle/>
          <a:p>
            <a:pPr>
              <a:lnSpc>
                <a:spcPct val="70000"/>
              </a:lnSpc>
            </a:pPr>
            <a:r>
              <a:rPr lang="en-US" sz="36100" b="1" cap="none" spc="0" dirty="0" smtClean="0">
                <a:ln w="12700">
                  <a:solidFill>
                    <a:schemeClr val="tx1"/>
                  </a:solidFill>
                  <a:prstDash val="solid"/>
                </a:ln>
                <a:effectLst>
                  <a:outerShdw blurRad="41275" dist="20320" dir="1800000" algn="tl" rotWithShape="0">
                    <a:srgbClr val="000000">
                      <a:alpha val="40000"/>
                    </a:srgbClr>
                  </a:outerShdw>
                </a:effectLst>
                <a:latin typeface="Corbel"/>
                <a:cs typeface="Corbel"/>
              </a:rPr>
              <a:t>Lost</a:t>
            </a:r>
          </a:p>
          <a:p>
            <a:pPr>
              <a:lnSpc>
                <a:spcPct val="50000"/>
              </a:lnSpc>
            </a:pPr>
            <a:endParaRPr lang="en-US" sz="4400" b="1" cap="none" spc="0" dirty="0" smtClean="0">
              <a:ln w="12700">
                <a:solidFill>
                  <a:schemeClr val="tx1"/>
                </a:solidFill>
                <a:prstDash val="solid"/>
              </a:ln>
              <a:effectLst>
                <a:outerShdw blurRad="41275" dist="20320" dir="1800000" algn="tl" rotWithShape="0">
                  <a:srgbClr val="000000">
                    <a:alpha val="40000"/>
                  </a:srgbClr>
                </a:outerShdw>
              </a:effectLst>
              <a:latin typeface="Corbel"/>
              <a:cs typeface="Corbel"/>
            </a:endParaRPr>
          </a:p>
          <a:p>
            <a:pPr algn="ctr">
              <a:lnSpc>
                <a:spcPct val="70000"/>
              </a:lnSpc>
            </a:pPr>
            <a:r>
              <a:rPr lang="en-US" sz="14500" b="1" cap="none" spc="0" dirty="0" smtClean="0">
                <a:ln w="12700">
                  <a:solidFill>
                    <a:schemeClr val="tx1"/>
                  </a:solidFill>
                  <a:prstDash val="solid"/>
                </a:ln>
                <a:effectLst>
                  <a:outerShdw blurRad="41275" dist="20320" dir="1800000" algn="tl" rotWithShape="0">
                    <a:srgbClr val="000000">
                      <a:alpha val="40000"/>
                    </a:srgbClr>
                  </a:outerShdw>
                </a:effectLst>
                <a:latin typeface="Corbel"/>
                <a:cs typeface="Corbel"/>
              </a:rPr>
              <a:t>Wilderness</a:t>
            </a:r>
            <a:endParaRPr lang="en-US" sz="14500" b="1" cap="none" spc="0" dirty="0">
              <a:ln w="12700">
                <a:solidFill>
                  <a:schemeClr val="tx1"/>
                </a:solidFill>
                <a:prstDash val="solid"/>
              </a:ln>
              <a:effectLst>
                <a:outerShdw blurRad="41275" dist="20320" dir="1800000" algn="tl" rotWithShape="0">
                  <a:srgbClr val="000000">
                    <a:alpha val="40000"/>
                  </a:srgbClr>
                </a:outerShdw>
              </a:effectLst>
              <a:latin typeface="Corbel"/>
              <a:cs typeface="Corbel"/>
            </a:endParaRPr>
          </a:p>
        </p:txBody>
      </p:sp>
      <p:sp>
        <p:nvSpPr>
          <p:cNvPr id="7" name="Rectangle 6"/>
          <p:cNvSpPr/>
          <p:nvPr/>
        </p:nvSpPr>
        <p:spPr>
          <a:xfrm>
            <a:off x="4968368" y="3561043"/>
            <a:ext cx="3248005" cy="1200328"/>
          </a:xfrm>
          <a:prstGeom prst="rect">
            <a:avLst/>
          </a:prstGeom>
        </p:spPr>
        <p:txBody>
          <a:bodyPr wrap="none">
            <a:spAutoFit/>
          </a:bodyPr>
          <a:lstStyle/>
          <a:p>
            <a:pPr>
              <a:lnSpc>
                <a:spcPct val="70000"/>
              </a:lnSpc>
            </a:pPr>
            <a:r>
              <a:rPr lang="en-US" sz="9600" b="1" cap="none" spc="0" dirty="0" smtClean="0">
                <a:ln w="12700">
                  <a:solidFill>
                    <a:schemeClr val="tx1"/>
                  </a:solidFill>
                  <a:prstDash val="solid"/>
                </a:ln>
                <a:effectLst>
                  <a:outerShdw blurRad="41275" dist="20320" dir="1800000" algn="tl" rotWithShape="0">
                    <a:srgbClr val="000000">
                      <a:alpha val="40000"/>
                    </a:srgbClr>
                  </a:outerShdw>
                </a:effectLst>
                <a:latin typeface="Corbel"/>
                <a:cs typeface="Corbel"/>
              </a:rPr>
              <a:t>In the</a:t>
            </a:r>
          </a:p>
        </p:txBody>
      </p:sp>
    </p:spTree>
    <p:extLst>
      <p:ext uri="{BB962C8B-B14F-4D97-AF65-F5344CB8AC3E}">
        <p14:creationId xmlns:p14="http://schemas.microsoft.com/office/powerpoint/2010/main" val="26388462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&amp; Summary</a:t>
            </a:r>
            <a:endParaRPr lang="en-US" dirty="0"/>
          </a:p>
        </p:txBody>
      </p:sp>
      <p:sp>
        <p:nvSpPr>
          <p:cNvPr id="3" name="Content Placeholder 2"/>
          <p:cNvSpPr>
            <a:spLocks noGrp="1"/>
          </p:cNvSpPr>
          <p:nvPr>
            <p:ph idx="1"/>
          </p:nvPr>
        </p:nvSpPr>
        <p:spPr/>
        <p:txBody>
          <a:bodyPr>
            <a:normAutofit/>
          </a:bodyPr>
          <a:lstStyle/>
          <a:p>
            <a:pPr>
              <a:spcBef>
                <a:spcPts val="0"/>
              </a:spcBef>
            </a:pPr>
            <a:r>
              <a:rPr lang="en-US" sz="3000" dirty="0" smtClean="0"/>
              <a:t>Israel had seen many wonderful things from God</a:t>
            </a:r>
            <a:endParaRPr lang="en-US" sz="3000" dirty="0"/>
          </a:p>
          <a:p>
            <a:pPr>
              <a:spcBef>
                <a:spcPts val="0"/>
              </a:spcBef>
            </a:pPr>
            <a:endParaRPr lang="en-US" dirty="0" smtClean="0"/>
          </a:p>
          <a:p>
            <a:pPr lvl="1">
              <a:spcBef>
                <a:spcPts val="0"/>
              </a:spcBef>
            </a:pPr>
            <a:r>
              <a:rPr lang="en-US" dirty="0" smtClean="0"/>
              <a:t>Ten </a:t>
            </a:r>
            <a:r>
              <a:rPr lang="en-US" dirty="0"/>
              <a:t>plagues in </a:t>
            </a:r>
            <a:r>
              <a:rPr lang="en-US" dirty="0" smtClean="0"/>
              <a:t>Egypt</a:t>
            </a:r>
          </a:p>
          <a:p>
            <a:pPr lvl="1">
              <a:spcBef>
                <a:spcPts val="0"/>
              </a:spcBef>
            </a:pPr>
            <a:r>
              <a:rPr lang="en-US" dirty="0" smtClean="0"/>
              <a:t>Miraculous </a:t>
            </a:r>
            <a:r>
              <a:rPr lang="en-US" dirty="0"/>
              <a:t>exodus from </a:t>
            </a:r>
            <a:r>
              <a:rPr lang="en-US" dirty="0" smtClean="0"/>
              <a:t>Egypt</a:t>
            </a:r>
          </a:p>
          <a:p>
            <a:pPr lvl="1">
              <a:spcBef>
                <a:spcPts val="0"/>
              </a:spcBef>
            </a:pPr>
            <a:r>
              <a:rPr lang="en-US" dirty="0" smtClean="0"/>
              <a:t>Crossing </a:t>
            </a:r>
            <a:r>
              <a:rPr lang="en-US" dirty="0"/>
              <a:t>of the Red </a:t>
            </a:r>
            <a:r>
              <a:rPr lang="en-US" dirty="0" smtClean="0"/>
              <a:t>Sea</a:t>
            </a:r>
          </a:p>
          <a:p>
            <a:pPr lvl="1">
              <a:spcBef>
                <a:spcPts val="0"/>
              </a:spcBef>
            </a:pPr>
            <a:r>
              <a:rPr lang="en-US" dirty="0" smtClean="0"/>
              <a:t>Blessed them with water and food</a:t>
            </a:r>
            <a:endParaRPr lang="en-US" dirty="0"/>
          </a:p>
          <a:p>
            <a:pPr lvl="1">
              <a:spcBef>
                <a:spcPts val="0"/>
              </a:spcBef>
            </a:pPr>
            <a:r>
              <a:rPr lang="en-US" dirty="0" smtClean="0"/>
              <a:t>Mt. Sinai</a:t>
            </a:r>
          </a:p>
          <a:p>
            <a:pPr lvl="1">
              <a:spcBef>
                <a:spcPts val="0"/>
              </a:spcBef>
            </a:pPr>
            <a:r>
              <a:rPr lang="en-US" dirty="0" smtClean="0"/>
              <a:t>Building of tabernacle, etc.</a:t>
            </a:r>
          </a:p>
        </p:txBody>
      </p:sp>
    </p:spTree>
    <p:extLst>
      <p:ext uri="{BB962C8B-B14F-4D97-AF65-F5344CB8AC3E}">
        <p14:creationId xmlns:p14="http://schemas.microsoft.com/office/powerpoint/2010/main" val="2091893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&amp; Summary</a:t>
            </a:r>
            <a:endParaRPr lang="en-US" dirty="0"/>
          </a:p>
        </p:txBody>
      </p:sp>
      <p:sp>
        <p:nvSpPr>
          <p:cNvPr id="3" name="Content Placeholder 2"/>
          <p:cNvSpPr>
            <a:spLocks noGrp="1"/>
          </p:cNvSpPr>
          <p:nvPr>
            <p:ph idx="1"/>
          </p:nvPr>
        </p:nvSpPr>
        <p:spPr>
          <a:xfrm>
            <a:off x="457200" y="1600200"/>
            <a:ext cx="8229600" cy="5257800"/>
          </a:xfrm>
        </p:spPr>
        <p:txBody>
          <a:bodyPr>
            <a:normAutofit fontScale="92500"/>
          </a:bodyPr>
          <a:lstStyle/>
          <a:p>
            <a:pPr>
              <a:lnSpc>
                <a:spcPct val="110000"/>
              </a:lnSpc>
              <a:spcBef>
                <a:spcPts val="0"/>
              </a:spcBef>
            </a:pPr>
            <a:r>
              <a:rPr lang="en-US" sz="3500" dirty="0" smtClean="0"/>
              <a:t>Israel </a:t>
            </a:r>
            <a:r>
              <a:rPr lang="en-US" sz="3500" dirty="0"/>
              <a:t>received many promises from God:</a:t>
            </a:r>
          </a:p>
          <a:p>
            <a:pPr lvl="1">
              <a:lnSpc>
                <a:spcPct val="110000"/>
              </a:lnSpc>
              <a:spcBef>
                <a:spcPts val="0"/>
              </a:spcBef>
            </a:pPr>
            <a:endParaRPr lang="en-US" dirty="0" smtClean="0"/>
          </a:p>
          <a:p>
            <a:pPr lvl="1">
              <a:lnSpc>
                <a:spcPct val="110000"/>
              </a:lnSpc>
              <a:spcBef>
                <a:spcPts val="0"/>
              </a:spcBef>
            </a:pPr>
            <a:r>
              <a:rPr lang="en-US" dirty="0" smtClean="0"/>
              <a:t>I </a:t>
            </a:r>
            <a:r>
              <a:rPr lang="en-US" dirty="0"/>
              <a:t>have rescued you from the hand of the Egyptians to bring you to a land flowing with milk and honey: Exo. 3.8</a:t>
            </a:r>
          </a:p>
          <a:p>
            <a:pPr lvl="1">
              <a:lnSpc>
                <a:spcPct val="110000"/>
              </a:lnSpc>
              <a:spcBef>
                <a:spcPts val="0"/>
              </a:spcBef>
            </a:pPr>
            <a:endParaRPr lang="en-US" dirty="0" smtClean="0"/>
          </a:p>
          <a:p>
            <a:pPr lvl="1">
              <a:lnSpc>
                <a:spcPct val="110000"/>
              </a:lnSpc>
              <a:spcBef>
                <a:spcPts val="0"/>
              </a:spcBef>
            </a:pPr>
            <a:r>
              <a:rPr lang="en-US" dirty="0" smtClean="0"/>
              <a:t>I </a:t>
            </a:r>
            <a:r>
              <a:rPr lang="en-US" dirty="0"/>
              <a:t>have promised to bring you up out of your misery in Egypt into the land of the Canaanites… </a:t>
            </a:r>
            <a:r>
              <a:rPr lang="en-US" dirty="0" smtClean="0"/>
              <a:t>3.17</a:t>
            </a:r>
            <a:endParaRPr lang="en-US" dirty="0"/>
          </a:p>
          <a:p>
            <a:pPr lvl="1">
              <a:lnSpc>
                <a:spcPct val="110000"/>
              </a:lnSpc>
              <a:spcBef>
                <a:spcPts val="0"/>
              </a:spcBef>
            </a:pPr>
            <a:endParaRPr lang="en-US" dirty="0" smtClean="0"/>
          </a:p>
          <a:p>
            <a:pPr lvl="1">
              <a:lnSpc>
                <a:spcPct val="110000"/>
              </a:lnSpc>
              <a:spcBef>
                <a:spcPts val="0"/>
              </a:spcBef>
            </a:pPr>
            <a:r>
              <a:rPr lang="en-US" dirty="0" smtClean="0"/>
              <a:t>I </a:t>
            </a:r>
            <a:r>
              <a:rPr lang="en-US" dirty="0"/>
              <a:t>established my covenant with you to give you the land of Canaan: </a:t>
            </a:r>
            <a:r>
              <a:rPr lang="en-US" dirty="0" smtClean="0"/>
              <a:t>6.4</a:t>
            </a:r>
            <a:endParaRPr lang="en-US" dirty="0"/>
          </a:p>
        </p:txBody>
      </p:sp>
    </p:spTree>
    <p:extLst>
      <p:ext uri="{BB962C8B-B14F-4D97-AF65-F5344CB8AC3E}">
        <p14:creationId xmlns:p14="http://schemas.microsoft.com/office/powerpoint/2010/main" val="40758287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&amp; Summary</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a:lnSpc>
                <a:spcPct val="120000"/>
              </a:lnSpc>
              <a:spcBef>
                <a:spcPts val="0"/>
              </a:spcBef>
            </a:pPr>
            <a:r>
              <a:rPr lang="en-US" sz="3500" dirty="0" smtClean="0"/>
              <a:t>Israel </a:t>
            </a:r>
            <a:r>
              <a:rPr lang="en-US" sz="3500" dirty="0"/>
              <a:t>received many promises from God:</a:t>
            </a:r>
          </a:p>
          <a:p>
            <a:pPr>
              <a:lnSpc>
                <a:spcPct val="120000"/>
              </a:lnSpc>
              <a:spcBef>
                <a:spcPts val="0"/>
              </a:spcBef>
            </a:pPr>
            <a:endParaRPr lang="en-US" dirty="0" smtClean="0"/>
          </a:p>
          <a:p>
            <a:pPr lvl="1">
              <a:lnSpc>
                <a:spcPct val="120000"/>
              </a:lnSpc>
              <a:spcBef>
                <a:spcPts val="0"/>
              </a:spcBef>
            </a:pPr>
            <a:r>
              <a:rPr lang="en-US" sz="3000" dirty="0" smtClean="0"/>
              <a:t>When the Lord brings you into the land of the Canaanites … the land he swore to your ancestors to give you, a land flowing with milk and honey… 13.5</a:t>
            </a:r>
          </a:p>
          <a:p>
            <a:pPr lvl="1">
              <a:lnSpc>
                <a:spcPct val="120000"/>
              </a:lnSpc>
              <a:spcBef>
                <a:spcPts val="0"/>
              </a:spcBef>
            </a:pPr>
            <a:endParaRPr lang="en-US" sz="3000" dirty="0" smtClean="0"/>
          </a:p>
          <a:p>
            <a:pPr lvl="1">
              <a:lnSpc>
                <a:spcPct val="120000"/>
              </a:lnSpc>
              <a:spcBef>
                <a:spcPts val="0"/>
              </a:spcBef>
            </a:pPr>
            <a:r>
              <a:rPr lang="en-US" sz="3000" dirty="0" smtClean="0"/>
              <a:t>After the Lord brings you into the land of the Canaanites and gives it to you, as he promised on oath to you and your ancestors: 13.11</a:t>
            </a:r>
          </a:p>
        </p:txBody>
      </p:sp>
    </p:spTree>
    <p:extLst>
      <p:ext uri="{BB962C8B-B14F-4D97-AF65-F5344CB8AC3E}">
        <p14:creationId xmlns:p14="http://schemas.microsoft.com/office/powerpoint/2010/main" val="33026119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&amp; Summary</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spcBef>
                <a:spcPts val="0"/>
              </a:spcBef>
            </a:pPr>
            <a:r>
              <a:rPr lang="en-US" dirty="0" smtClean="0"/>
              <a:t>Israel </a:t>
            </a:r>
            <a:r>
              <a:rPr lang="en-US" dirty="0"/>
              <a:t>received many promises from God:</a:t>
            </a:r>
          </a:p>
          <a:p>
            <a:pPr>
              <a:spcBef>
                <a:spcPts val="0"/>
              </a:spcBef>
            </a:pPr>
            <a:endParaRPr lang="en-US" dirty="0" smtClean="0"/>
          </a:p>
          <a:p>
            <a:pPr lvl="1">
              <a:spcBef>
                <a:spcPts val="0"/>
              </a:spcBef>
            </a:pPr>
            <a:r>
              <a:rPr lang="en-US" dirty="0" smtClean="0"/>
              <a:t>My angel will go ahead of you and bring you into the land… 23.23</a:t>
            </a:r>
          </a:p>
          <a:p>
            <a:pPr lvl="1">
              <a:spcBef>
                <a:spcPts val="0"/>
              </a:spcBef>
            </a:pPr>
            <a:endParaRPr lang="en-US" dirty="0" smtClean="0"/>
          </a:p>
          <a:p>
            <a:pPr lvl="1">
              <a:spcBef>
                <a:spcPts val="0"/>
              </a:spcBef>
            </a:pPr>
            <a:r>
              <a:rPr lang="en-US" dirty="0" smtClean="0"/>
              <a:t>I am the Lord your God, who brought you out of Egypt to give you the land of Canaan and to be your God: Lev. 25.38</a:t>
            </a:r>
          </a:p>
        </p:txBody>
      </p:sp>
    </p:spTree>
    <p:extLst>
      <p:ext uri="{BB962C8B-B14F-4D97-AF65-F5344CB8AC3E}">
        <p14:creationId xmlns:p14="http://schemas.microsoft.com/office/powerpoint/2010/main" val="32522585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&amp; Summary</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spcBef>
                <a:spcPts val="0"/>
              </a:spcBef>
            </a:pPr>
            <a:r>
              <a:rPr lang="en-US" dirty="0" smtClean="0"/>
              <a:t>Then </a:t>
            </a:r>
            <a:r>
              <a:rPr lang="en-US" dirty="0"/>
              <a:t>they arrive at the land of </a:t>
            </a:r>
            <a:r>
              <a:rPr lang="en-US" dirty="0" smtClean="0"/>
              <a:t>Canaan.</a:t>
            </a:r>
          </a:p>
          <a:p>
            <a:pPr>
              <a:spcBef>
                <a:spcPts val="0"/>
              </a:spcBef>
            </a:pPr>
            <a:endParaRPr lang="en-US" dirty="0" smtClean="0"/>
          </a:p>
          <a:p>
            <a:pPr>
              <a:spcBef>
                <a:spcPts val="0"/>
              </a:spcBef>
            </a:pPr>
            <a:r>
              <a:rPr lang="en-US" dirty="0" smtClean="0"/>
              <a:t>Moses sent out </a:t>
            </a:r>
            <a:r>
              <a:rPr lang="en-US" dirty="0"/>
              <a:t>twelve spies to inspect the land and give a report: Num. 13.1-2, 17-</a:t>
            </a:r>
            <a:r>
              <a:rPr lang="en-US" dirty="0" smtClean="0"/>
              <a:t>20</a:t>
            </a:r>
            <a:endParaRPr lang="en-US" dirty="0"/>
          </a:p>
          <a:p>
            <a:pPr lvl="1">
              <a:spcBef>
                <a:spcPts val="0"/>
              </a:spcBef>
            </a:pPr>
            <a:endParaRPr lang="en-US" dirty="0" smtClean="0"/>
          </a:p>
          <a:p>
            <a:pPr lvl="1">
              <a:spcBef>
                <a:spcPts val="0"/>
              </a:spcBef>
            </a:pPr>
            <a:r>
              <a:rPr lang="en-US" dirty="0" smtClean="0"/>
              <a:t>Check </a:t>
            </a:r>
            <a:r>
              <a:rPr lang="en-US" dirty="0"/>
              <a:t>its </a:t>
            </a:r>
            <a:r>
              <a:rPr lang="en-US" dirty="0" smtClean="0"/>
              <a:t>inhabitants</a:t>
            </a:r>
            <a:r>
              <a:rPr lang="en-US" dirty="0"/>
              <a:t>.</a:t>
            </a:r>
            <a:endParaRPr lang="en-US" dirty="0" smtClean="0"/>
          </a:p>
          <a:p>
            <a:pPr lvl="1">
              <a:spcBef>
                <a:spcPts val="0"/>
              </a:spcBef>
            </a:pPr>
            <a:r>
              <a:rPr lang="en-US" dirty="0" smtClean="0"/>
              <a:t>Check </a:t>
            </a:r>
            <a:r>
              <a:rPr lang="en-US" dirty="0"/>
              <a:t>its </a:t>
            </a:r>
            <a:r>
              <a:rPr lang="en-US" dirty="0" smtClean="0"/>
              <a:t>land.</a:t>
            </a:r>
          </a:p>
          <a:p>
            <a:pPr lvl="1">
              <a:spcBef>
                <a:spcPts val="0"/>
              </a:spcBef>
            </a:pPr>
            <a:r>
              <a:rPr lang="en-US" dirty="0" smtClean="0"/>
              <a:t>Check </a:t>
            </a:r>
            <a:r>
              <a:rPr lang="en-US" dirty="0"/>
              <a:t>its </a:t>
            </a:r>
            <a:r>
              <a:rPr lang="en-US" dirty="0" smtClean="0"/>
              <a:t>cities</a:t>
            </a:r>
            <a:r>
              <a:rPr lang="en-US" dirty="0"/>
              <a:t>.</a:t>
            </a:r>
          </a:p>
        </p:txBody>
      </p:sp>
    </p:spTree>
    <p:extLst>
      <p:ext uri="{BB962C8B-B14F-4D97-AF65-F5344CB8AC3E}">
        <p14:creationId xmlns:p14="http://schemas.microsoft.com/office/powerpoint/2010/main" val="37321099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&amp; Summary</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spcBef>
                <a:spcPts val="0"/>
              </a:spcBef>
            </a:pPr>
            <a:r>
              <a:rPr lang="en-US" dirty="0" smtClean="0"/>
              <a:t>Two different reports of the spies: 13.27-4.10</a:t>
            </a:r>
          </a:p>
          <a:p>
            <a:pPr>
              <a:spcBef>
                <a:spcPts val="0"/>
              </a:spcBef>
            </a:pPr>
            <a:endParaRPr lang="en-US" dirty="0"/>
          </a:p>
          <a:p>
            <a:pPr>
              <a:spcBef>
                <a:spcPts val="0"/>
              </a:spcBef>
            </a:pPr>
            <a:r>
              <a:rPr lang="en-US" dirty="0" smtClean="0"/>
              <a:t>Why </a:t>
            </a:r>
            <a:r>
              <a:rPr lang="en-US" dirty="0"/>
              <a:t>did the reports differ?</a:t>
            </a:r>
          </a:p>
          <a:p>
            <a:pPr>
              <a:spcBef>
                <a:spcPts val="0"/>
              </a:spcBef>
            </a:pPr>
            <a:endParaRPr lang="en-US" dirty="0"/>
          </a:p>
          <a:p>
            <a:pPr lvl="1">
              <a:spcBef>
                <a:spcPts val="0"/>
              </a:spcBef>
            </a:pPr>
            <a:r>
              <a:rPr lang="en-US" dirty="0" smtClean="0"/>
              <a:t>Both </a:t>
            </a:r>
            <a:r>
              <a:rPr lang="en-US" dirty="0"/>
              <a:t>sides observed the same land, cities and obstacles</a:t>
            </a:r>
            <a:r>
              <a:rPr lang="en-US" dirty="0" smtClean="0"/>
              <a:t>.</a:t>
            </a:r>
          </a:p>
          <a:p>
            <a:pPr lvl="1">
              <a:spcBef>
                <a:spcPts val="0"/>
              </a:spcBef>
            </a:pPr>
            <a:endParaRPr lang="en-US" dirty="0" smtClean="0"/>
          </a:p>
          <a:p>
            <a:pPr lvl="1">
              <a:spcBef>
                <a:spcPts val="0"/>
              </a:spcBef>
            </a:pPr>
            <a:r>
              <a:rPr lang="en-US" dirty="0" smtClean="0"/>
              <a:t>One side failed to see the most important element: God!</a:t>
            </a:r>
            <a:endParaRPr lang="en-US" dirty="0"/>
          </a:p>
        </p:txBody>
      </p:sp>
    </p:spTree>
    <p:extLst>
      <p:ext uri="{BB962C8B-B14F-4D97-AF65-F5344CB8AC3E}">
        <p14:creationId xmlns:p14="http://schemas.microsoft.com/office/powerpoint/2010/main" val="29342464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Why Were They Lost In the Wilderness?</a:t>
            </a:r>
            <a:endParaRPr lang="en-US" sz="3600" dirty="0"/>
          </a:p>
        </p:txBody>
      </p:sp>
      <p:sp>
        <p:nvSpPr>
          <p:cNvPr id="3" name="Content Placeholder 2"/>
          <p:cNvSpPr>
            <a:spLocks noGrp="1"/>
          </p:cNvSpPr>
          <p:nvPr>
            <p:ph idx="1"/>
          </p:nvPr>
        </p:nvSpPr>
        <p:spPr>
          <a:xfrm>
            <a:off x="457200" y="1600200"/>
            <a:ext cx="8229600" cy="5257800"/>
          </a:xfrm>
        </p:spPr>
        <p:txBody>
          <a:bodyPr>
            <a:normAutofit/>
          </a:bodyPr>
          <a:lstStyle/>
          <a:p>
            <a:pPr>
              <a:spcBef>
                <a:spcPts val="0"/>
              </a:spcBef>
            </a:pPr>
            <a:r>
              <a:rPr lang="en-US" dirty="0" smtClean="0"/>
              <a:t>They </a:t>
            </a:r>
            <a:r>
              <a:rPr lang="en-US" dirty="0"/>
              <a:t>faced difficulties: from all appearances, taking the land was not going to be easy</a:t>
            </a:r>
            <a:r>
              <a:rPr lang="en-US" dirty="0" smtClean="0"/>
              <a:t>.</a:t>
            </a:r>
            <a:endParaRPr lang="en-US" dirty="0"/>
          </a:p>
          <a:p>
            <a:pPr>
              <a:spcBef>
                <a:spcPts val="0"/>
              </a:spcBef>
            </a:pPr>
            <a:endParaRPr lang="en-US" dirty="0" smtClean="0"/>
          </a:p>
          <a:p>
            <a:pPr>
              <a:spcBef>
                <a:spcPts val="0"/>
              </a:spcBef>
            </a:pPr>
            <a:r>
              <a:rPr lang="en-US" dirty="0" smtClean="0"/>
              <a:t>They did not turn the difficulties into opportunities</a:t>
            </a:r>
            <a:r>
              <a:rPr lang="en-US" dirty="0"/>
              <a:t>: </a:t>
            </a:r>
            <a:r>
              <a:rPr lang="en-US" dirty="0" smtClean="0"/>
              <a:t>cf</a:t>
            </a:r>
            <a:r>
              <a:rPr lang="en-US" dirty="0"/>
              <a:t>. 1 Sam. 17.45-47</a:t>
            </a:r>
          </a:p>
          <a:p>
            <a:pPr>
              <a:spcBef>
                <a:spcPts val="0"/>
              </a:spcBef>
            </a:pPr>
            <a:endParaRPr lang="en-US" dirty="0" smtClean="0"/>
          </a:p>
          <a:p>
            <a:pPr>
              <a:spcBef>
                <a:spcPts val="0"/>
              </a:spcBef>
            </a:pPr>
            <a:r>
              <a:rPr lang="en-US" dirty="0" smtClean="0"/>
              <a:t>They </a:t>
            </a:r>
            <a:r>
              <a:rPr lang="en-US" dirty="0"/>
              <a:t>placed their faith in men and the majority: </a:t>
            </a:r>
            <a:r>
              <a:rPr lang="en-US" dirty="0" smtClean="0"/>
              <a:t>13.31</a:t>
            </a:r>
            <a:r>
              <a:rPr lang="en-US" dirty="0"/>
              <a:t>-</a:t>
            </a:r>
            <a:r>
              <a:rPr lang="en-US" dirty="0" smtClean="0"/>
              <a:t>33</a:t>
            </a:r>
            <a:endParaRPr lang="en-US" dirty="0"/>
          </a:p>
        </p:txBody>
      </p:sp>
    </p:spTree>
    <p:extLst>
      <p:ext uri="{BB962C8B-B14F-4D97-AF65-F5344CB8AC3E}">
        <p14:creationId xmlns:p14="http://schemas.microsoft.com/office/powerpoint/2010/main" val="2407822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TotalTime>
  <Words>598</Words>
  <Application>Microsoft Macintosh PowerPoint</Application>
  <PresentationFormat>On-screen Show (4:3)</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Background &amp; Summary</vt:lpstr>
      <vt:lpstr>Background &amp; Summary</vt:lpstr>
      <vt:lpstr>Background &amp; Summary</vt:lpstr>
      <vt:lpstr>Background &amp; Summary</vt:lpstr>
      <vt:lpstr>Background &amp; Summary</vt:lpstr>
      <vt:lpstr>Background &amp; Summary</vt:lpstr>
      <vt:lpstr>Why Were They Lost In the Wilderness?</vt:lpstr>
      <vt:lpstr>Why Were They Lost In the Wilderness?</vt:lpstr>
      <vt:lpstr>Therefore They Did Not Enter God’s Rest</vt:lpstr>
      <vt:lpstr>Will We Enter God’s Rest?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62</cp:revision>
  <dcterms:created xsi:type="dcterms:W3CDTF">2016-01-03T19:23:20Z</dcterms:created>
  <dcterms:modified xsi:type="dcterms:W3CDTF">2016-01-07T05:48:09Z</dcterms:modified>
</cp:coreProperties>
</file>