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6" r:id="rId3"/>
    <p:sldId id="258" r:id="rId4"/>
    <p:sldId id="262" r:id="rId5"/>
    <p:sldId id="261" r:id="rId6"/>
    <p:sldId id="264" r:id="rId7"/>
    <p:sldId id="260" r:id="rId8"/>
    <p:sldId id="263" r:id="rId9"/>
    <p:sldId id="265"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6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CDF565-AF87-6348-8BCA-E68D58E012AA}" type="datetimeFigureOut">
              <a:rPr lang="en-US" smtClean="0"/>
              <a:t>10/4/15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0623A-3C03-0543-AA65-14CE5BB1E2E6}" type="slidenum">
              <a:rPr lang="en-US" smtClean="0"/>
              <a:t>‹#›</a:t>
            </a:fld>
            <a:endParaRPr lang="en-US"/>
          </a:p>
        </p:txBody>
      </p:sp>
    </p:spTree>
    <p:extLst>
      <p:ext uri="{BB962C8B-B14F-4D97-AF65-F5344CB8AC3E}">
        <p14:creationId xmlns:p14="http://schemas.microsoft.com/office/powerpoint/2010/main" val="1412708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from: http://</a:t>
            </a:r>
            <a:r>
              <a:rPr lang="en-US" dirty="0" err="1" smtClean="0"/>
              <a:t>ivarfjeld.com</a:t>
            </a:r>
            <a:r>
              <a:rPr lang="en-US" dirty="0" smtClean="0"/>
              <a:t>/2012/05/28/</a:t>
            </a:r>
            <a:r>
              <a:rPr lang="en-US" dirty="0" err="1" smtClean="0"/>
              <a:t>catholics</a:t>
            </a:r>
            <a:r>
              <a:rPr lang="en-US" dirty="0" smtClean="0"/>
              <a:t>-and-</a:t>
            </a:r>
            <a:r>
              <a:rPr lang="en-US" dirty="0" err="1" smtClean="0"/>
              <a:t>anglicans</a:t>
            </a:r>
            <a:r>
              <a:rPr lang="en-US" dirty="0" smtClean="0"/>
              <a:t>-worship-their-pope-in-the-same-manner/</a:t>
            </a:r>
          </a:p>
          <a:p>
            <a:r>
              <a:rPr lang="en-US" dirty="0" smtClean="0"/>
              <a:t>https://</a:t>
            </a:r>
            <a:r>
              <a:rPr lang="en-US" dirty="0" err="1" smtClean="0"/>
              <a:t>supathought.files.wordpress.com</a:t>
            </a:r>
            <a:r>
              <a:rPr lang="en-US" dirty="0" smtClean="0"/>
              <a:t>/2013/03/mn_pope_2001_02.jpg</a:t>
            </a:r>
          </a:p>
          <a:p>
            <a:r>
              <a:rPr lang="en-US" dirty="0" smtClean="0"/>
              <a:t>http://static3.businessinsider.com/image/4e3b005f69beddd71a000019/dick-</a:t>
            </a:r>
            <a:r>
              <a:rPr lang="en-US" dirty="0" err="1" smtClean="0"/>
              <a:t>vitale</a:t>
            </a:r>
            <a:r>
              <a:rPr lang="en-US" dirty="0" smtClean="0"/>
              <a:t>-pope-benedict-ring-</a:t>
            </a:r>
            <a:r>
              <a:rPr lang="en-US" dirty="0" err="1" smtClean="0"/>
              <a:t>kissing.jpg</a:t>
            </a:r>
            <a:endParaRPr lang="en-US" dirty="0"/>
          </a:p>
        </p:txBody>
      </p:sp>
      <p:sp>
        <p:nvSpPr>
          <p:cNvPr id="4" name="Slide Number Placeholder 3"/>
          <p:cNvSpPr>
            <a:spLocks noGrp="1"/>
          </p:cNvSpPr>
          <p:nvPr>
            <p:ph type="sldNum" sz="quarter" idx="10"/>
          </p:nvPr>
        </p:nvSpPr>
        <p:spPr/>
        <p:txBody>
          <a:bodyPr/>
          <a:lstStyle/>
          <a:p>
            <a:fld id="{3480623A-3C03-0543-AA65-14CE5BB1E2E6}" type="slidenum">
              <a:rPr lang="en-US" smtClean="0"/>
              <a:t>8</a:t>
            </a:fld>
            <a:endParaRPr lang="en-US"/>
          </a:p>
        </p:txBody>
      </p:sp>
    </p:spTree>
    <p:extLst>
      <p:ext uri="{BB962C8B-B14F-4D97-AF65-F5344CB8AC3E}">
        <p14:creationId xmlns:p14="http://schemas.microsoft.com/office/powerpoint/2010/main" val="15690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891F59-76FE-E54A-8168-94FFD74E1648}" type="datetimeFigureOut">
              <a:rPr lang="en-US" smtClean="0"/>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8E17-4347-2B48-8778-033C60AC438D}" type="slidenum">
              <a:rPr lang="en-US" smtClean="0"/>
              <a:t>‹#›</a:t>
            </a:fld>
            <a:endParaRPr lang="en-US"/>
          </a:p>
        </p:txBody>
      </p:sp>
    </p:spTree>
    <p:extLst>
      <p:ext uri="{BB962C8B-B14F-4D97-AF65-F5344CB8AC3E}">
        <p14:creationId xmlns:p14="http://schemas.microsoft.com/office/powerpoint/2010/main" val="345922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91F59-76FE-E54A-8168-94FFD74E1648}" type="datetimeFigureOut">
              <a:rPr lang="en-US" smtClean="0"/>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8E17-4347-2B48-8778-033C60AC438D}" type="slidenum">
              <a:rPr lang="en-US" smtClean="0"/>
              <a:t>‹#›</a:t>
            </a:fld>
            <a:endParaRPr lang="en-US"/>
          </a:p>
        </p:txBody>
      </p:sp>
    </p:spTree>
    <p:extLst>
      <p:ext uri="{BB962C8B-B14F-4D97-AF65-F5344CB8AC3E}">
        <p14:creationId xmlns:p14="http://schemas.microsoft.com/office/powerpoint/2010/main" val="36840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91F59-76FE-E54A-8168-94FFD74E1648}" type="datetimeFigureOut">
              <a:rPr lang="en-US" smtClean="0"/>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8E17-4347-2B48-8778-033C60AC438D}" type="slidenum">
              <a:rPr lang="en-US" smtClean="0"/>
              <a:t>‹#›</a:t>
            </a:fld>
            <a:endParaRPr lang="en-US"/>
          </a:p>
        </p:txBody>
      </p:sp>
    </p:spTree>
    <p:extLst>
      <p:ext uri="{BB962C8B-B14F-4D97-AF65-F5344CB8AC3E}">
        <p14:creationId xmlns:p14="http://schemas.microsoft.com/office/powerpoint/2010/main" val="119713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91F59-76FE-E54A-8168-94FFD74E1648}" type="datetimeFigureOut">
              <a:rPr lang="en-US" smtClean="0"/>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8E17-4347-2B48-8778-033C60AC438D}" type="slidenum">
              <a:rPr lang="en-US" smtClean="0"/>
              <a:t>‹#›</a:t>
            </a:fld>
            <a:endParaRPr lang="en-US"/>
          </a:p>
        </p:txBody>
      </p:sp>
    </p:spTree>
    <p:extLst>
      <p:ext uri="{BB962C8B-B14F-4D97-AF65-F5344CB8AC3E}">
        <p14:creationId xmlns:p14="http://schemas.microsoft.com/office/powerpoint/2010/main" val="70491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91F59-76FE-E54A-8168-94FFD74E1648}" type="datetimeFigureOut">
              <a:rPr lang="en-US" smtClean="0"/>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8E17-4347-2B48-8778-033C60AC438D}" type="slidenum">
              <a:rPr lang="en-US" smtClean="0"/>
              <a:t>‹#›</a:t>
            </a:fld>
            <a:endParaRPr lang="en-US"/>
          </a:p>
        </p:txBody>
      </p:sp>
    </p:spTree>
    <p:extLst>
      <p:ext uri="{BB962C8B-B14F-4D97-AF65-F5344CB8AC3E}">
        <p14:creationId xmlns:p14="http://schemas.microsoft.com/office/powerpoint/2010/main" val="175813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91F59-76FE-E54A-8168-94FFD74E1648}" type="datetimeFigureOut">
              <a:rPr lang="en-US" smtClean="0"/>
              <a:t>10/4/15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8E17-4347-2B48-8778-033C60AC438D}" type="slidenum">
              <a:rPr lang="en-US" smtClean="0"/>
              <a:t>‹#›</a:t>
            </a:fld>
            <a:endParaRPr lang="en-US"/>
          </a:p>
        </p:txBody>
      </p:sp>
    </p:spTree>
    <p:extLst>
      <p:ext uri="{BB962C8B-B14F-4D97-AF65-F5344CB8AC3E}">
        <p14:creationId xmlns:p14="http://schemas.microsoft.com/office/powerpoint/2010/main" val="255907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891F59-76FE-E54A-8168-94FFD74E1648}" type="datetimeFigureOut">
              <a:rPr lang="en-US" smtClean="0"/>
              <a:t>10/4/15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38E17-4347-2B48-8778-033C60AC438D}" type="slidenum">
              <a:rPr lang="en-US" smtClean="0"/>
              <a:t>‹#›</a:t>
            </a:fld>
            <a:endParaRPr lang="en-US"/>
          </a:p>
        </p:txBody>
      </p:sp>
    </p:spTree>
    <p:extLst>
      <p:ext uri="{BB962C8B-B14F-4D97-AF65-F5344CB8AC3E}">
        <p14:creationId xmlns:p14="http://schemas.microsoft.com/office/powerpoint/2010/main" val="384323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891F59-76FE-E54A-8168-94FFD74E1648}" type="datetimeFigureOut">
              <a:rPr lang="en-US" smtClean="0"/>
              <a:t>10/4/15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38E17-4347-2B48-8778-033C60AC438D}" type="slidenum">
              <a:rPr lang="en-US" smtClean="0"/>
              <a:t>‹#›</a:t>
            </a:fld>
            <a:endParaRPr lang="en-US"/>
          </a:p>
        </p:txBody>
      </p:sp>
    </p:spTree>
    <p:extLst>
      <p:ext uri="{BB962C8B-B14F-4D97-AF65-F5344CB8AC3E}">
        <p14:creationId xmlns:p14="http://schemas.microsoft.com/office/powerpoint/2010/main" val="193864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91F59-76FE-E54A-8168-94FFD74E1648}" type="datetimeFigureOut">
              <a:rPr lang="en-US" smtClean="0"/>
              <a:t>10/4/15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38E17-4347-2B48-8778-033C60AC438D}" type="slidenum">
              <a:rPr lang="en-US" smtClean="0"/>
              <a:t>‹#›</a:t>
            </a:fld>
            <a:endParaRPr lang="en-US"/>
          </a:p>
        </p:txBody>
      </p:sp>
    </p:spTree>
    <p:extLst>
      <p:ext uri="{BB962C8B-B14F-4D97-AF65-F5344CB8AC3E}">
        <p14:creationId xmlns:p14="http://schemas.microsoft.com/office/powerpoint/2010/main" val="232078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91F59-76FE-E54A-8168-94FFD74E1648}" type="datetimeFigureOut">
              <a:rPr lang="en-US" smtClean="0"/>
              <a:t>10/4/15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8E17-4347-2B48-8778-033C60AC438D}" type="slidenum">
              <a:rPr lang="en-US" smtClean="0"/>
              <a:t>‹#›</a:t>
            </a:fld>
            <a:endParaRPr lang="en-US"/>
          </a:p>
        </p:txBody>
      </p:sp>
    </p:spTree>
    <p:extLst>
      <p:ext uri="{BB962C8B-B14F-4D97-AF65-F5344CB8AC3E}">
        <p14:creationId xmlns:p14="http://schemas.microsoft.com/office/powerpoint/2010/main" val="145915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91F59-76FE-E54A-8168-94FFD74E1648}" type="datetimeFigureOut">
              <a:rPr lang="en-US" smtClean="0"/>
              <a:t>10/4/15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8E17-4347-2B48-8778-033C60AC438D}" type="slidenum">
              <a:rPr lang="en-US" smtClean="0"/>
              <a:t>‹#›</a:t>
            </a:fld>
            <a:endParaRPr lang="en-US"/>
          </a:p>
        </p:txBody>
      </p:sp>
    </p:spTree>
    <p:extLst>
      <p:ext uri="{BB962C8B-B14F-4D97-AF65-F5344CB8AC3E}">
        <p14:creationId xmlns:p14="http://schemas.microsoft.com/office/powerpoint/2010/main" val="440128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91F59-76FE-E54A-8168-94FFD74E1648}" type="datetimeFigureOut">
              <a:rPr lang="en-US" smtClean="0"/>
              <a:t>10/4/15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38E17-4347-2B48-8778-033C60AC438D}" type="slidenum">
              <a:rPr lang="en-US" smtClean="0"/>
              <a:t>‹#›</a:t>
            </a:fld>
            <a:endParaRPr lang="en-US"/>
          </a:p>
        </p:txBody>
      </p:sp>
    </p:spTree>
    <p:extLst>
      <p:ext uri="{BB962C8B-B14F-4D97-AF65-F5344CB8AC3E}">
        <p14:creationId xmlns:p14="http://schemas.microsoft.com/office/powerpoint/2010/main" val="2716304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3626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Problem </a:t>
            </a:r>
            <a:r>
              <a:rPr lang="en-US" sz="3200" dirty="0"/>
              <a:t>W</a:t>
            </a:r>
            <a:r>
              <a:rPr lang="en-US" sz="3200" dirty="0" smtClean="0"/>
              <a:t>ith Peter Being the First </a:t>
            </a:r>
            <a:r>
              <a:rPr lang="en-US" sz="3200" dirty="0"/>
              <a:t>P</a:t>
            </a:r>
            <a:r>
              <a:rPr lang="en-US" sz="3200" dirty="0" smtClean="0"/>
              <a:t>ope</a:t>
            </a:r>
            <a:endParaRPr lang="en-US" sz="3200" dirty="0"/>
          </a:p>
        </p:txBody>
      </p:sp>
      <p:sp>
        <p:nvSpPr>
          <p:cNvPr id="3" name="Content Placeholder 2"/>
          <p:cNvSpPr>
            <a:spLocks noGrp="1"/>
          </p:cNvSpPr>
          <p:nvPr>
            <p:ph idx="1"/>
          </p:nvPr>
        </p:nvSpPr>
        <p:spPr/>
        <p:txBody>
          <a:bodyPr>
            <a:normAutofit/>
          </a:bodyPr>
          <a:lstStyle/>
          <a:p>
            <a:pPr marL="0" indent="0">
              <a:spcBef>
                <a:spcPts val="0"/>
              </a:spcBef>
              <a:buNone/>
            </a:pPr>
            <a:r>
              <a:rPr lang="en-US" dirty="0" smtClean="0"/>
              <a:t>He </a:t>
            </a:r>
            <a:r>
              <a:rPr lang="en-US" dirty="0"/>
              <a:t>did not fit the mold of a modern pope</a:t>
            </a:r>
            <a:r>
              <a:rPr lang="en-US" dirty="0" smtClean="0"/>
              <a:t>.</a:t>
            </a:r>
          </a:p>
          <a:p>
            <a:pPr marL="0" indent="0">
              <a:spcBef>
                <a:spcPts val="0"/>
              </a:spcBef>
              <a:buNone/>
            </a:pPr>
            <a:endParaRPr lang="en-US" dirty="0" smtClean="0"/>
          </a:p>
          <a:p>
            <a:pPr marL="0" indent="0">
              <a:spcBef>
                <a:spcPts val="0"/>
              </a:spcBef>
              <a:buNone/>
            </a:pPr>
            <a:r>
              <a:rPr lang="en-US" dirty="0" smtClean="0"/>
              <a:t>He </a:t>
            </a:r>
            <a:r>
              <a:rPr lang="en-US" dirty="0"/>
              <a:t>was married: Matt. 8.14: 1 Cor. </a:t>
            </a:r>
            <a:r>
              <a:rPr lang="en-US" dirty="0" smtClean="0"/>
              <a:t>9.5; </a:t>
            </a:r>
            <a:r>
              <a:rPr lang="en-US" dirty="0" smtClean="0"/>
              <a:t>1 Tim. 3.2; 1 Tim. 4.1-3</a:t>
            </a:r>
          </a:p>
        </p:txBody>
      </p:sp>
    </p:spTree>
    <p:extLst>
      <p:ext uri="{BB962C8B-B14F-4D97-AF65-F5344CB8AC3E}">
        <p14:creationId xmlns:p14="http://schemas.microsoft.com/office/powerpoint/2010/main" val="3203293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Problem </a:t>
            </a:r>
            <a:r>
              <a:rPr lang="en-US" sz="3200" dirty="0"/>
              <a:t>W</a:t>
            </a:r>
            <a:r>
              <a:rPr lang="en-US" sz="3200" dirty="0" smtClean="0"/>
              <a:t>ith Peter Being the First </a:t>
            </a:r>
            <a:r>
              <a:rPr lang="en-US" sz="3200" dirty="0"/>
              <a:t>P</a:t>
            </a:r>
            <a:r>
              <a:rPr lang="en-US" sz="3200" dirty="0" smtClean="0"/>
              <a:t>ope</a:t>
            </a:r>
            <a:endParaRPr lang="en-US" sz="3200" dirty="0"/>
          </a:p>
        </p:txBody>
      </p:sp>
      <p:sp>
        <p:nvSpPr>
          <p:cNvPr id="3" name="Content Placeholder 2"/>
          <p:cNvSpPr>
            <a:spLocks noGrp="1"/>
          </p:cNvSpPr>
          <p:nvPr>
            <p:ph idx="1"/>
          </p:nvPr>
        </p:nvSpPr>
        <p:spPr/>
        <p:txBody>
          <a:bodyPr>
            <a:normAutofit/>
          </a:bodyPr>
          <a:lstStyle/>
          <a:p>
            <a:pPr marL="0" indent="0">
              <a:spcBef>
                <a:spcPts val="0"/>
              </a:spcBef>
              <a:buNone/>
            </a:pPr>
            <a:r>
              <a:rPr lang="en-US" dirty="0" smtClean="0"/>
              <a:t>He never claimed supremacy or authority: 1 Peter 5.1; cf. Acts 15.13, 19-20</a:t>
            </a:r>
          </a:p>
          <a:p>
            <a:pPr marL="0" indent="0">
              <a:spcBef>
                <a:spcPts val="0"/>
              </a:spcBef>
              <a:buNone/>
            </a:pPr>
            <a:endParaRPr lang="en-US" dirty="0" smtClean="0"/>
          </a:p>
          <a:p>
            <a:pPr marL="0" indent="0">
              <a:spcBef>
                <a:spcPts val="0"/>
              </a:spcBef>
              <a:buNone/>
            </a:pPr>
            <a:r>
              <a:rPr lang="en-US" dirty="0" smtClean="0"/>
              <a:t>He was fallible: Gal. 2.14</a:t>
            </a:r>
          </a:p>
          <a:p>
            <a:pPr marL="0" indent="0">
              <a:spcBef>
                <a:spcPts val="0"/>
              </a:spcBef>
              <a:buNone/>
            </a:pPr>
            <a:endParaRPr lang="en-US" dirty="0" smtClean="0"/>
          </a:p>
          <a:p>
            <a:pPr marL="0" indent="0">
              <a:spcBef>
                <a:spcPts val="0"/>
              </a:spcBef>
              <a:buNone/>
            </a:pPr>
            <a:r>
              <a:rPr lang="en-US" dirty="0" smtClean="0"/>
              <a:t>He opened his letters just as Paul did: 1 Peter 1.1; 2 Peter 1.1; Rom. 1.1; Titus 1.1</a:t>
            </a:r>
          </a:p>
          <a:p>
            <a:pPr marL="0" indent="0">
              <a:spcBef>
                <a:spcPts val="0"/>
              </a:spcBef>
              <a:buNone/>
            </a:pPr>
            <a:endParaRPr lang="en-US" dirty="0" smtClean="0"/>
          </a:p>
          <a:p>
            <a:pPr marL="0" indent="0">
              <a:spcBef>
                <a:spcPts val="0"/>
              </a:spcBef>
              <a:buNone/>
            </a:pPr>
            <a:r>
              <a:rPr lang="en-US" dirty="0" smtClean="0"/>
              <a:t>He did not accept worship: Acts 10.25-26</a:t>
            </a:r>
          </a:p>
        </p:txBody>
      </p:sp>
    </p:spTree>
    <p:extLst>
      <p:ext uri="{BB962C8B-B14F-4D97-AF65-F5344CB8AC3E}">
        <p14:creationId xmlns:p14="http://schemas.microsoft.com/office/powerpoint/2010/main" val="2343713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Arguments For Peter Being the First </a:t>
            </a:r>
            <a:r>
              <a:rPr lang="en-US" sz="3200" dirty="0"/>
              <a:t>P</a:t>
            </a:r>
            <a:r>
              <a:rPr lang="en-US" sz="3200" dirty="0" smtClean="0"/>
              <a:t>ope</a:t>
            </a:r>
            <a:endParaRPr lang="en-US" sz="3200" dirty="0"/>
          </a:p>
        </p:txBody>
      </p:sp>
      <p:sp>
        <p:nvSpPr>
          <p:cNvPr id="3" name="Content Placeholder 2"/>
          <p:cNvSpPr>
            <a:spLocks noGrp="1"/>
          </p:cNvSpPr>
          <p:nvPr>
            <p:ph idx="1"/>
          </p:nvPr>
        </p:nvSpPr>
        <p:spPr/>
        <p:txBody>
          <a:bodyPr>
            <a:normAutofit/>
          </a:bodyPr>
          <a:lstStyle/>
          <a:p>
            <a:pPr marL="0" indent="0">
              <a:spcBef>
                <a:spcPts val="0"/>
              </a:spcBef>
              <a:buNone/>
            </a:pPr>
            <a:r>
              <a:rPr lang="en-US" dirty="0" smtClean="0"/>
              <a:t>Matt</a:t>
            </a:r>
            <a:r>
              <a:rPr lang="en-US" dirty="0"/>
              <a:t>. 16.18 (Mark 8.27-29): </a:t>
            </a:r>
            <a:r>
              <a:rPr lang="en-US" dirty="0" smtClean="0"/>
              <a:t>Cf</a:t>
            </a:r>
            <a:r>
              <a:rPr lang="en-US" dirty="0"/>
              <a:t>. Matt. 18.1-4</a:t>
            </a:r>
          </a:p>
          <a:p>
            <a:pPr marL="0" indent="0">
              <a:spcBef>
                <a:spcPts val="0"/>
              </a:spcBef>
              <a:buNone/>
            </a:pPr>
            <a:endParaRPr lang="en-US" dirty="0" smtClean="0"/>
          </a:p>
          <a:p>
            <a:pPr marL="0" indent="0">
              <a:spcBef>
                <a:spcPts val="0"/>
              </a:spcBef>
              <a:buNone/>
            </a:pPr>
            <a:r>
              <a:rPr lang="en-US" dirty="0" smtClean="0"/>
              <a:t>Matt</a:t>
            </a:r>
            <a:r>
              <a:rPr lang="en-US" dirty="0"/>
              <a:t>. </a:t>
            </a:r>
            <a:r>
              <a:rPr lang="en-US" dirty="0" smtClean="0"/>
              <a:t>16.19</a:t>
            </a:r>
            <a:endParaRPr lang="en-US" dirty="0"/>
          </a:p>
          <a:p>
            <a:pPr marL="0" indent="0">
              <a:spcBef>
                <a:spcPts val="0"/>
              </a:spcBef>
              <a:buNone/>
            </a:pPr>
            <a:endParaRPr lang="en-US" dirty="0" smtClean="0"/>
          </a:p>
          <a:p>
            <a:pPr marL="0" indent="0">
              <a:spcBef>
                <a:spcPts val="0"/>
              </a:spcBef>
              <a:buNone/>
            </a:pPr>
            <a:r>
              <a:rPr lang="en-US" dirty="0" smtClean="0"/>
              <a:t>John </a:t>
            </a:r>
            <a:r>
              <a:rPr lang="en-US" dirty="0"/>
              <a:t>21.15-17: </a:t>
            </a:r>
            <a:r>
              <a:rPr lang="en-US" dirty="0" smtClean="0"/>
              <a:t>Cf</a:t>
            </a:r>
            <a:r>
              <a:rPr lang="en-US" dirty="0"/>
              <a:t>. 1 Peter 5.1-4; Acts 20.28</a:t>
            </a:r>
          </a:p>
          <a:p>
            <a:pPr marL="0" indent="0">
              <a:spcBef>
                <a:spcPts val="0"/>
              </a:spcBef>
              <a:buNone/>
            </a:pPr>
            <a:endParaRPr lang="en-US" dirty="0" smtClean="0"/>
          </a:p>
          <a:p>
            <a:pPr marL="0" indent="0">
              <a:spcBef>
                <a:spcPts val="0"/>
              </a:spcBef>
              <a:buNone/>
            </a:pPr>
            <a:r>
              <a:rPr lang="en-US" dirty="0" smtClean="0"/>
              <a:t>“</a:t>
            </a:r>
            <a:r>
              <a:rPr lang="en-US" dirty="0"/>
              <a:t>Peter is mentioned first in all the list of the apostles,” etc</a:t>
            </a:r>
            <a:r>
              <a:rPr lang="en-US" dirty="0" smtClean="0"/>
              <a:t>.</a:t>
            </a:r>
            <a:endParaRPr lang="en-US" dirty="0"/>
          </a:p>
        </p:txBody>
      </p:sp>
    </p:spTree>
    <p:extLst>
      <p:ext uri="{BB962C8B-B14F-4D97-AF65-F5344CB8AC3E}">
        <p14:creationId xmlns:p14="http://schemas.microsoft.com/office/powerpoint/2010/main" val="3823100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51543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the Pope</a:t>
            </a:r>
            <a:endParaRPr lang="en-US" dirty="0"/>
          </a:p>
        </p:txBody>
      </p:sp>
      <p:sp>
        <p:nvSpPr>
          <p:cNvPr id="3" name="Content Placeholder 2"/>
          <p:cNvSpPr>
            <a:spLocks noGrp="1"/>
          </p:cNvSpPr>
          <p:nvPr>
            <p:ph idx="1"/>
          </p:nvPr>
        </p:nvSpPr>
        <p:spPr>
          <a:xfrm>
            <a:off x="457200" y="1600200"/>
            <a:ext cx="8229600" cy="5130800"/>
          </a:xfrm>
        </p:spPr>
        <p:txBody>
          <a:bodyPr>
            <a:normAutofit/>
          </a:bodyPr>
          <a:lstStyle/>
          <a:p>
            <a:pPr marL="0" indent="0">
              <a:lnSpc>
                <a:spcPct val="110000"/>
              </a:lnSpc>
              <a:spcBef>
                <a:spcPts val="0"/>
              </a:spcBef>
              <a:buNone/>
            </a:pPr>
            <a:r>
              <a:rPr lang="en-US" dirty="0" smtClean="0"/>
              <a:t>It </a:t>
            </a:r>
            <a:r>
              <a:rPr lang="en-US" dirty="0"/>
              <a:t>is a product of </a:t>
            </a:r>
            <a:r>
              <a:rPr lang="en-US" dirty="0" smtClean="0"/>
              <a:t>apostasy.</a:t>
            </a:r>
          </a:p>
          <a:p>
            <a:pPr marL="0" indent="0">
              <a:lnSpc>
                <a:spcPct val="110000"/>
              </a:lnSpc>
              <a:spcBef>
                <a:spcPts val="0"/>
              </a:spcBef>
              <a:buNone/>
            </a:pPr>
            <a:endParaRPr lang="en-US" dirty="0" smtClean="0"/>
          </a:p>
          <a:p>
            <a:pPr marL="0" indent="0">
              <a:lnSpc>
                <a:spcPct val="110000"/>
              </a:lnSpc>
              <a:spcBef>
                <a:spcPts val="0"/>
              </a:spcBef>
              <a:buNone/>
            </a:pPr>
            <a:r>
              <a:rPr lang="en-US" dirty="0" smtClean="0"/>
              <a:t>It is an unbiblical office: Its qualifications. Its lineage. Its titles.</a:t>
            </a:r>
          </a:p>
          <a:p>
            <a:pPr marL="400050" lvl="1" indent="0">
              <a:lnSpc>
                <a:spcPct val="110000"/>
              </a:lnSpc>
              <a:spcBef>
                <a:spcPts val="0"/>
              </a:spcBef>
              <a:buNone/>
            </a:pPr>
            <a:r>
              <a:rPr lang="en-US" dirty="0" smtClean="0"/>
              <a:t>Pope, </a:t>
            </a:r>
            <a:r>
              <a:rPr lang="en-US" dirty="0"/>
              <a:t>Vicar of </a:t>
            </a:r>
            <a:r>
              <a:rPr lang="en-US" dirty="0" smtClean="0"/>
              <a:t>Christ, </a:t>
            </a:r>
            <a:r>
              <a:rPr lang="en-US" dirty="0"/>
              <a:t>Holy Father</a:t>
            </a:r>
            <a:r>
              <a:rPr lang="en-US" dirty="0" smtClean="0"/>
              <a:t>, </a:t>
            </a:r>
            <a:r>
              <a:rPr lang="en-US" dirty="0"/>
              <a:t>supreme pontiff of the Universal Church, Prince of the apostles, etc</a:t>
            </a:r>
            <a:r>
              <a:rPr lang="en-US" dirty="0" smtClean="0"/>
              <a:t>. cf. Matt. 23.9</a:t>
            </a:r>
            <a:endParaRPr lang="en-US" dirty="0"/>
          </a:p>
          <a:p>
            <a:pPr marL="0" indent="0">
              <a:lnSpc>
                <a:spcPct val="110000"/>
              </a:lnSpc>
              <a:spcBef>
                <a:spcPts val="0"/>
              </a:spcBef>
              <a:buNone/>
            </a:pPr>
            <a:endParaRPr lang="en-US" dirty="0" smtClean="0"/>
          </a:p>
          <a:p>
            <a:pPr marL="0" indent="0">
              <a:lnSpc>
                <a:spcPct val="110000"/>
              </a:lnSpc>
              <a:spcBef>
                <a:spcPts val="0"/>
              </a:spcBef>
              <a:buNone/>
            </a:pPr>
            <a:r>
              <a:rPr lang="en-US" dirty="0" smtClean="0"/>
              <a:t>Biblical offices: Eph</a:t>
            </a:r>
            <a:r>
              <a:rPr lang="en-US" dirty="0"/>
              <a:t>. 4.11</a:t>
            </a:r>
            <a:r>
              <a:rPr lang="en-US" dirty="0" smtClean="0"/>
              <a:t>; Phil</a:t>
            </a:r>
            <a:r>
              <a:rPr lang="en-US" dirty="0"/>
              <a:t>. 1.1, 1 Tim. </a:t>
            </a:r>
            <a:r>
              <a:rPr lang="en-US" dirty="0" smtClean="0"/>
              <a:t>3</a:t>
            </a:r>
            <a:endParaRPr lang="en-US" dirty="0"/>
          </a:p>
        </p:txBody>
      </p:sp>
    </p:spTree>
    <p:extLst>
      <p:ext uri="{BB962C8B-B14F-4D97-AF65-F5344CB8AC3E}">
        <p14:creationId xmlns:p14="http://schemas.microsoft.com/office/powerpoint/2010/main" val="2438185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the Pope</a:t>
            </a:r>
            <a:endParaRPr lang="en-US" dirty="0"/>
          </a:p>
        </p:txBody>
      </p:sp>
      <p:sp>
        <p:nvSpPr>
          <p:cNvPr id="3" name="Content Placeholder 2"/>
          <p:cNvSpPr>
            <a:spLocks noGrp="1"/>
          </p:cNvSpPr>
          <p:nvPr>
            <p:ph idx="1"/>
          </p:nvPr>
        </p:nvSpPr>
        <p:spPr>
          <a:xfrm>
            <a:off x="206375" y="1600200"/>
            <a:ext cx="8937625" cy="4525963"/>
          </a:xfrm>
        </p:spPr>
        <p:txBody>
          <a:bodyPr>
            <a:noAutofit/>
          </a:bodyPr>
          <a:lstStyle/>
          <a:p>
            <a:pPr marL="0" indent="0">
              <a:spcBef>
                <a:spcPts val="0"/>
              </a:spcBef>
              <a:buNone/>
            </a:pPr>
            <a:r>
              <a:rPr lang="en-US" dirty="0" smtClean="0"/>
              <a:t>Its supposed </a:t>
            </a:r>
            <a:r>
              <a:rPr lang="en-US" smtClean="0"/>
              <a:t>supremacy:</a:t>
            </a:r>
          </a:p>
          <a:p>
            <a:pPr marL="0" indent="0">
              <a:spcBef>
                <a:spcPts val="0"/>
              </a:spcBef>
              <a:buNone/>
            </a:pPr>
            <a:endParaRPr lang="en-US" dirty="0"/>
          </a:p>
          <a:p>
            <a:pPr marL="0" indent="0">
              <a:spcBef>
                <a:spcPts val="0"/>
              </a:spcBef>
              <a:buNone/>
            </a:pPr>
            <a:r>
              <a:rPr lang="en-US" sz="3000" dirty="0" smtClean="0"/>
              <a:t>“Papal supremacy is the doctrine of the Roman Catholic Church that the pope, by reason of his office as Vicar of Christ and as pastor of the entire Christian Church, has full, supreme, and universal power over the whole Church, a power which he can always exercise unhindered: that, in brief, ‘the Pope enjoys, by divine institution, supreme, full, immediate, and universal power in the care of souls.’” </a:t>
            </a:r>
            <a:r>
              <a:rPr lang="en-US" sz="2000" dirty="0" smtClean="0"/>
              <a:t>(</a:t>
            </a:r>
            <a:r>
              <a:rPr lang="en-US" sz="2000" dirty="0" err="1" smtClean="0"/>
              <a:t>Wikipedia.com</a:t>
            </a:r>
            <a:r>
              <a:rPr lang="en-US" sz="2000" dirty="0" smtClean="0"/>
              <a:t>)</a:t>
            </a:r>
            <a:endParaRPr lang="en-US" sz="3000" dirty="0" smtClean="0"/>
          </a:p>
        </p:txBody>
      </p:sp>
    </p:spTree>
    <p:extLst>
      <p:ext uri="{BB962C8B-B14F-4D97-AF65-F5344CB8AC3E}">
        <p14:creationId xmlns:p14="http://schemas.microsoft.com/office/powerpoint/2010/main" val="3080395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the Pope</a:t>
            </a:r>
            <a:endParaRPr lang="en-US" dirty="0"/>
          </a:p>
        </p:txBody>
      </p:sp>
      <p:sp>
        <p:nvSpPr>
          <p:cNvPr id="3" name="Content Placeholder 2"/>
          <p:cNvSpPr>
            <a:spLocks noGrp="1"/>
          </p:cNvSpPr>
          <p:nvPr>
            <p:ph idx="1"/>
          </p:nvPr>
        </p:nvSpPr>
        <p:spPr>
          <a:xfrm>
            <a:off x="228600" y="1600200"/>
            <a:ext cx="8686800" cy="5051425"/>
          </a:xfrm>
        </p:spPr>
        <p:txBody>
          <a:bodyPr>
            <a:normAutofit fontScale="92500" lnSpcReduction="20000"/>
          </a:bodyPr>
          <a:lstStyle/>
          <a:p>
            <a:pPr marL="0" indent="0">
              <a:buNone/>
            </a:pPr>
            <a:r>
              <a:rPr lang="en-US" dirty="0"/>
              <a:t>“Papal infallibility is a dogma of the Catholic Church that states that, in virtue of the promise of Jesus to Peter, the Pope is preserved from the possibility of error ‘When, in the exercise of his office as shepherd and teacher of all Christians, in virtue of his supreme apostolic authority, he defines a doctrine concerning faith or morals to be held by the whole Church.’ This doctrine was defined dogmatically in the First Vatican Council of 1869–1870, but had been defended before that, existing already in medieval theology and being the majority opinion at the time of the Counter-Reformation [ca. AD 1545-1648].</a:t>
            </a:r>
            <a:r>
              <a:rPr lang="en-US" dirty="0" smtClean="0"/>
              <a:t>” (</a:t>
            </a:r>
            <a:r>
              <a:rPr lang="en-US" dirty="0" err="1" smtClean="0"/>
              <a:t>Wikipedia.com</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4817936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the Pope</a:t>
            </a:r>
            <a:endParaRPr lang="en-US" dirty="0"/>
          </a:p>
        </p:txBody>
      </p:sp>
      <p:sp>
        <p:nvSpPr>
          <p:cNvPr id="3" name="Content Placeholder 2"/>
          <p:cNvSpPr>
            <a:spLocks noGrp="1"/>
          </p:cNvSpPr>
          <p:nvPr>
            <p:ph idx="1"/>
          </p:nvPr>
        </p:nvSpPr>
        <p:spPr>
          <a:xfrm>
            <a:off x="206375" y="1600200"/>
            <a:ext cx="8937625" cy="4525963"/>
          </a:xfrm>
        </p:spPr>
        <p:txBody>
          <a:bodyPr>
            <a:noAutofit/>
          </a:bodyPr>
          <a:lstStyle/>
          <a:p>
            <a:pPr marL="0" indent="0">
              <a:spcBef>
                <a:spcPts val="0"/>
              </a:spcBef>
              <a:buNone/>
            </a:pPr>
            <a:r>
              <a:rPr lang="en-US" dirty="0" smtClean="0"/>
              <a:t>Its supposed supremacy: </a:t>
            </a:r>
            <a:r>
              <a:rPr lang="en-US" dirty="0" smtClean="0"/>
              <a:t>Matt. 28.18; Eph. 1.22-23; 5.22-24</a:t>
            </a:r>
            <a:endParaRPr lang="en-US" dirty="0" smtClean="0"/>
          </a:p>
        </p:txBody>
      </p:sp>
    </p:spTree>
    <p:extLst>
      <p:ext uri="{BB962C8B-B14F-4D97-AF65-F5344CB8AC3E}">
        <p14:creationId xmlns:p14="http://schemas.microsoft.com/office/powerpoint/2010/main" val="1479043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the Pope</a:t>
            </a:r>
            <a:endParaRPr lang="en-US" dirty="0"/>
          </a:p>
        </p:txBody>
      </p:sp>
      <p:sp>
        <p:nvSpPr>
          <p:cNvPr id="3" name="Content Placeholder 2"/>
          <p:cNvSpPr>
            <a:spLocks noGrp="1"/>
          </p:cNvSpPr>
          <p:nvPr>
            <p:ph idx="1"/>
          </p:nvPr>
        </p:nvSpPr>
        <p:spPr>
          <a:xfrm>
            <a:off x="107158" y="1885950"/>
            <a:ext cx="8929685" cy="4400550"/>
          </a:xfrm>
        </p:spPr>
        <p:txBody>
          <a:bodyPr>
            <a:normAutofit/>
          </a:bodyPr>
          <a:lstStyle/>
          <a:p>
            <a:pPr marL="0" indent="0" algn="ctr">
              <a:buNone/>
            </a:pPr>
            <a:r>
              <a:rPr lang="en-US" sz="3000" dirty="0" smtClean="0"/>
              <a:t>"</a:t>
            </a:r>
            <a:r>
              <a:rPr lang="en-US" sz="3000" dirty="0"/>
              <a:t>Jesus our Lord, founded but one Church, which He was pleased to build on Peter. Therefore, any church that does not recognize Peter as its foundation stone is not the Church of Christ, and therefore cannot stand, for it is not the work of God</a:t>
            </a:r>
            <a:r>
              <a:rPr lang="en-US" sz="3000" dirty="0" smtClean="0"/>
              <a:t>.”</a:t>
            </a:r>
          </a:p>
          <a:p>
            <a:pPr marL="0" indent="0" algn="ctr">
              <a:buNone/>
            </a:pPr>
            <a:r>
              <a:rPr lang="en-US" sz="1800" dirty="0" smtClean="0"/>
              <a:t>(</a:t>
            </a:r>
            <a:r>
              <a:rPr lang="en-US" sz="1800" dirty="0" smtClean="0"/>
              <a:t>James Cardinal Gibbons, </a:t>
            </a:r>
            <a:r>
              <a:rPr lang="en-US" sz="1800" dirty="0" smtClean="0"/>
              <a:t>The </a:t>
            </a:r>
            <a:r>
              <a:rPr lang="en-US" sz="1800" dirty="0"/>
              <a:t>Faith of Our Fathers, p. </a:t>
            </a:r>
            <a:r>
              <a:rPr lang="en-US" sz="1800" dirty="0" smtClean="0"/>
              <a:t>82</a:t>
            </a:r>
            <a:r>
              <a:rPr lang="en-US" sz="1800" dirty="0"/>
              <a:t> </a:t>
            </a:r>
            <a:r>
              <a:rPr lang="en-US" sz="1800" dirty="0" smtClean="0"/>
              <a:t>quoted from </a:t>
            </a:r>
            <a:r>
              <a:rPr lang="en-US" sz="1800" dirty="0" err="1" smtClean="0"/>
              <a:t>Bible.ca</a:t>
            </a:r>
            <a:r>
              <a:rPr lang="en-US" sz="1800" dirty="0" smtClean="0"/>
              <a:t>)</a:t>
            </a:r>
          </a:p>
          <a:p>
            <a:pPr marL="0" indent="0" algn="ctr">
              <a:buNone/>
            </a:pPr>
            <a:endParaRPr lang="en-US" sz="1800" dirty="0"/>
          </a:p>
          <a:p>
            <a:pPr marL="0" indent="0" algn="ctr">
              <a:buNone/>
            </a:pPr>
            <a:r>
              <a:rPr lang="en-US" dirty="0"/>
              <a:t>For no one can lay a foundation other than that which is laid, which is Jesus Christ</a:t>
            </a:r>
            <a:r>
              <a:rPr lang="en-US" dirty="0" smtClean="0"/>
              <a:t>. 1 Cor. 3.11</a:t>
            </a:r>
            <a:endParaRPr lang="en-US" dirty="0"/>
          </a:p>
        </p:txBody>
      </p:sp>
    </p:spTree>
    <p:extLst>
      <p:ext uri="{BB962C8B-B14F-4D97-AF65-F5344CB8AC3E}">
        <p14:creationId xmlns:p14="http://schemas.microsoft.com/office/powerpoint/2010/main" val="3333999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the Pope</a:t>
            </a: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t>Its accepted worship:</a:t>
            </a:r>
          </a:p>
        </p:txBody>
      </p:sp>
      <p:pic>
        <p:nvPicPr>
          <p:cNvPr id="4" name="Picture 3"/>
          <p:cNvPicPr>
            <a:picLocks noChangeAspect="1"/>
          </p:cNvPicPr>
          <p:nvPr/>
        </p:nvPicPr>
        <p:blipFill>
          <a:blip r:embed="rId3"/>
          <a:stretch>
            <a:fillRect/>
          </a:stretch>
        </p:blipFill>
        <p:spPr>
          <a:xfrm>
            <a:off x="0" y="0"/>
            <a:ext cx="9182322" cy="6858000"/>
          </a:xfrm>
          <a:prstGeom prst="rect">
            <a:avLst/>
          </a:prstGeom>
        </p:spPr>
      </p:pic>
      <p:pic>
        <p:nvPicPr>
          <p:cNvPr id="5" name="Picture 4"/>
          <p:cNvPicPr>
            <a:picLocks noChangeAspect="1"/>
          </p:cNvPicPr>
          <p:nvPr/>
        </p:nvPicPr>
        <p:blipFill>
          <a:blip r:embed="rId4"/>
          <a:stretch>
            <a:fillRect/>
          </a:stretch>
        </p:blipFill>
        <p:spPr>
          <a:xfrm>
            <a:off x="-1" y="0"/>
            <a:ext cx="9201031" cy="6858000"/>
          </a:xfrm>
          <a:prstGeom prst="rect">
            <a:avLst/>
          </a:prstGeom>
        </p:spPr>
      </p:pic>
      <p:pic>
        <p:nvPicPr>
          <p:cNvPr id="6" name="Picture 5"/>
          <p:cNvPicPr>
            <a:picLocks noChangeAspect="1"/>
          </p:cNvPicPr>
          <p:nvPr/>
        </p:nvPicPr>
        <p:blipFill>
          <a:blip r:embed="rId5"/>
          <a:stretch>
            <a:fillRect/>
          </a:stretch>
        </p:blipFill>
        <p:spPr>
          <a:xfrm>
            <a:off x="0" y="-1"/>
            <a:ext cx="9144000" cy="6858001"/>
          </a:xfrm>
          <a:prstGeom prst="rect">
            <a:avLst/>
          </a:prstGeom>
        </p:spPr>
      </p:pic>
      <p:pic>
        <p:nvPicPr>
          <p:cNvPr id="7" name="Picture 6"/>
          <p:cNvPicPr>
            <a:picLocks noChangeAspect="1"/>
          </p:cNvPicPr>
          <p:nvPr/>
        </p:nvPicPr>
        <p:blipFill>
          <a:blip r:embed="rId6"/>
          <a:stretch>
            <a:fillRect/>
          </a:stretch>
        </p:blipFill>
        <p:spPr>
          <a:xfrm>
            <a:off x="0" y="-1"/>
            <a:ext cx="9201030" cy="6865749"/>
          </a:xfrm>
          <a:prstGeom prst="rect">
            <a:avLst/>
          </a:prstGeom>
        </p:spPr>
      </p:pic>
    </p:spTree>
    <p:extLst>
      <p:ext uri="{BB962C8B-B14F-4D97-AF65-F5344CB8AC3E}">
        <p14:creationId xmlns:p14="http://schemas.microsoft.com/office/powerpoint/2010/main" val="2656593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the Pope</a:t>
            </a: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t>Its accepted worship: Matt. 4.10; 2 Thess. 2.3-4</a:t>
            </a:r>
          </a:p>
        </p:txBody>
      </p:sp>
    </p:spTree>
    <p:extLst>
      <p:ext uri="{BB962C8B-B14F-4D97-AF65-F5344CB8AC3E}">
        <p14:creationId xmlns:p14="http://schemas.microsoft.com/office/powerpoint/2010/main" val="2559728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TotalTime>
  <Words>691</Words>
  <Application>Microsoft Macintosh PowerPoint</Application>
  <PresentationFormat>On-screen Show (4:3)</PresentationFormat>
  <Paragraphs>48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The Problem With the Pope</vt:lpstr>
      <vt:lpstr>The Problem With the Pope</vt:lpstr>
      <vt:lpstr>The Problem With the Pope</vt:lpstr>
      <vt:lpstr>The Problem With the Pope</vt:lpstr>
      <vt:lpstr>The Problem With the Pope</vt:lpstr>
      <vt:lpstr>The Problem With the Pope</vt:lpstr>
      <vt:lpstr>The Problem With the Pope</vt:lpstr>
      <vt:lpstr>The Problem With Peter Being the First Pope</vt:lpstr>
      <vt:lpstr>The Problem With Peter Being the First Pope</vt:lpstr>
      <vt:lpstr>Arguments For Peter Being the First Pope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42</cp:revision>
  <dcterms:created xsi:type="dcterms:W3CDTF">2015-10-04T16:32:48Z</dcterms:created>
  <dcterms:modified xsi:type="dcterms:W3CDTF">2015-10-04T19:31:14Z</dcterms:modified>
</cp:coreProperties>
</file>