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Lst>
  <p:sldIdLst>
    <p:sldId id="257" r:id="rId6"/>
    <p:sldId id="271" r:id="rId7"/>
    <p:sldId id="272" r:id="rId8"/>
    <p:sldId id="273" r:id="rId9"/>
    <p:sldId id="274" r:id="rId10"/>
    <p:sldId id="275" r:id="rId11"/>
    <p:sldId id="258" r:id="rId12"/>
    <p:sldId id="256" r:id="rId13"/>
    <p:sldId id="268" r:id="rId14"/>
    <p:sldId id="270" r:id="rId15"/>
    <p:sldId id="269" r:id="rId16"/>
    <p:sldId id="260" r:id="rId17"/>
    <p:sldId id="261" r:id="rId18"/>
    <p:sldId id="262" r:id="rId19"/>
    <p:sldId id="263" r:id="rId20"/>
    <p:sldId id="264" r:id="rId21"/>
    <p:sldId id="267" r:id="rId22"/>
    <p:sldId id="26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9430" autoAdjust="0"/>
  </p:normalViewPr>
  <p:slideViewPr>
    <p:cSldViewPr snapToGrid="0" snapToObjects="1">
      <p:cViewPr varScale="1">
        <p:scale>
          <a:sx n="92" d="100"/>
          <a:sy n="92" d="100"/>
        </p:scale>
        <p:origin x="-1512" y="-120"/>
      </p:cViewPr>
      <p:guideLst>
        <p:guide orient="horz" pos="2160"/>
        <p:guide pos="2880"/>
      </p:guideLst>
    </p:cSldViewPr>
  </p:slideViewPr>
  <p:outlineViewPr>
    <p:cViewPr>
      <p:scale>
        <a:sx n="33" d="100"/>
        <a:sy n="33" d="100"/>
      </p:scale>
      <p:origin x="0" y="61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F6A1F-EC93-F64C-9682-E445EEB031FF}" type="datetimeFigureOut">
              <a:rPr lang="en-US" smtClean="0"/>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3DFB5-BDFE-3447-A82B-13AB664899F1}" type="slidenum">
              <a:rPr lang="en-US" smtClean="0"/>
              <a:t>‹#›</a:t>
            </a:fld>
            <a:endParaRPr lang="en-US"/>
          </a:p>
        </p:txBody>
      </p:sp>
    </p:spTree>
    <p:extLst>
      <p:ext uri="{BB962C8B-B14F-4D97-AF65-F5344CB8AC3E}">
        <p14:creationId xmlns:p14="http://schemas.microsoft.com/office/powerpoint/2010/main" val="55292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F6A1F-EC93-F64C-9682-E445EEB031FF}" type="datetimeFigureOut">
              <a:rPr lang="en-US" smtClean="0"/>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3DFB5-BDFE-3447-A82B-13AB664899F1}" type="slidenum">
              <a:rPr lang="en-US" smtClean="0"/>
              <a:t>‹#›</a:t>
            </a:fld>
            <a:endParaRPr lang="en-US"/>
          </a:p>
        </p:txBody>
      </p:sp>
    </p:spTree>
    <p:extLst>
      <p:ext uri="{BB962C8B-B14F-4D97-AF65-F5344CB8AC3E}">
        <p14:creationId xmlns:p14="http://schemas.microsoft.com/office/powerpoint/2010/main" val="357190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F6A1F-EC93-F64C-9682-E445EEB031FF}" type="datetimeFigureOut">
              <a:rPr lang="en-US" smtClean="0"/>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3DFB5-BDFE-3447-A82B-13AB664899F1}" type="slidenum">
              <a:rPr lang="en-US" smtClean="0"/>
              <a:t>‹#›</a:t>
            </a:fld>
            <a:endParaRPr lang="en-US"/>
          </a:p>
        </p:txBody>
      </p:sp>
    </p:spTree>
    <p:extLst>
      <p:ext uri="{BB962C8B-B14F-4D97-AF65-F5344CB8AC3E}">
        <p14:creationId xmlns:p14="http://schemas.microsoft.com/office/powerpoint/2010/main" val="70477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9625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9623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901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7743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8620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3470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026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016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F6A1F-EC93-F64C-9682-E445EEB031FF}" type="datetimeFigureOut">
              <a:rPr lang="en-US" smtClean="0"/>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3DFB5-BDFE-3447-A82B-13AB664899F1}" type="slidenum">
              <a:rPr lang="en-US" smtClean="0"/>
              <a:t>‹#›</a:t>
            </a:fld>
            <a:endParaRPr lang="en-US"/>
          </a:p>
        </p:txBody>
      </p:sp>
    </p:spTree>
    <p:extLst>
      <p:ext uri="{BB962C8B-B14F-4D97-AF65-F5344CB8AC3E}">
        <p14:creationId xmlns:p14="http://schemas.microsoft.com/office/powerpoint/2010/main" val="2655576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2116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7797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1751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5716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5206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7478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4574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8166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8819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178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DF6A1F-EC93-F64C-9682-E445EEB031FF}" type="datetimeFigureOut">
              <a:rPr lang="en-US" smtClean="0"/>
              <a:t>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3DFB5-BDFE-3447-A82B-13AB664899F1}" type="slidenum">
              <a:rPr lang="en-US" smtClean="0"/>
              <a:t>‹#›</a:t>
            </a:fld>
            <a:endParaRPr lang="en-US"/>
          </a:p>
        </p:txBody>
      </p:sp>
    </p:spTree>
    <p:extLst>
      <p:ext uri="{BB962C8B-B14F-4D97-AF65-F5344CB8AC3E}">
        <p14:creationId xmlns:p14="http://schemas.microsoft.com/office/powerpoint/2010/main" val="3423472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334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60860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727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4753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593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2981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3868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8346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4603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750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DF6A1F-EC93-F64C-9682-E445EEB031FF}" type="datetimeFigureOut">
              <a:rPr lang="en-US" smtClean="0"/>
              <a:t>10/9/15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3DFB5-BDFE-3447-A82B-13AB664899F1}" type="slidenum">
              <a:rPr lang="en-US" smtClean="0"/>
              <a:t>‹#›</a:t>
            </a:fld>
            <a:endParaRPr lang="en-US"/>
          </a:p>
        </p:txBody>
      </p:sp>
    </p:spTree>
    <p:extLst>
      <p:ext uri="{BB962C8B-B14F-4D97-AF65-F5344CB8AC3E}">
        <p14:creationId xmlns:p14="http://schemas.microsoft.com/office/powerpoint/2010/main" val="4281033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2929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9645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7682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5247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8591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4779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5783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91125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7199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058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DF6A1F-EC93-F64C-9682-E445EEB031FF}" type="datetimeFigureOut">
              <a:rPr lang="en-US" smtClean="0"/>
              <a:t>10/9/15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B3DFB5-BDFE-3447-A82B-13AB664899F1}" type="slidenum">
              <a:rPr lang="en-US" smtClean="0"/>
              <a:t>‹#›</a:t>
            </a:fld>
            <a:endParaRPr lang="en-US"/>
          </a:p>
        </p:txBody>
      </p:sp>
    </p:spTree>
    <p:extLst>
      <p:ext uri="{BB962C8B-B14F-4D97-AF65-F5344CB8AC3E}">
        <p14:creationId xmlns:p14="http://schemas.microsoft.com/office/powerpoint/2010/main" val="2886973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79659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2928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980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8628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0259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632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F6A1F-EC93-F64C-9682-E445EEB031FF}" type="datetimeFigureOut">
              <a:rPr lang="en-US" smtClean="0"/>
              <a:t>10/9/15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B3DFB5-BDFE-3447-A82B-13AB664899F1}" type="slidenum">
              <a:rPr lang="en-US" smtClean="0"/>
              <a:t>‹#›</a:t>
            </a:fld>
            <a:endParaRPr lang="en-US"/>
          </a:p>
        </p:txBody>
      </p:sp>
    </p:spTree>
    <p:extLst>
      <p:ext uri="{BB962C8B-B14F-4D97-AF65-F5344CB8AC3E}">
        <p14:creationId xmlns:p14="http://schemas.microsoft.com/office/powerpoint/2010/main" val="38049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F6A1F-EC93-F64C-9682-E445EEB031FF}" type="datetimeFigureOut">
              <a:rPr lang="en-US" smtClean="0"/>
              <a:t>10/9/15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B3DFB5-BDFE-3447-A82B-13AB664899F1}" type="slidenum">
              <a:rPr lang="en-US" smtClean="0"/>
              <a:t>‹#›</a:t>
            </a:fld>
            <a:endParaRPr lang="en-US"/>
          </a:p>
        </p:txBody>
      </p:sp>
    </p:spTree>
    <p:extLst>
      <p:ext uri="{BB962C8B-B14F-4D97-AF65-F5344CB8AC3E}">
        <p14:creationId xmlns:p14="http://schemas.microsoft.com/office/powerpoint/2010/main" val="303792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F6A1F-EC93-F64C-9682-E445EEB031FF}" type="datetimeFigureOut">
              <a:rPr lang="en-US" smtClean="0"/>
              <a:t>10/9/15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3DFB5-BDFE-3447-A82B-13AB664899F1}" type="slidenum">
              <a:rPr lang="en-US" smtClean="0"/>
              <a:t>‹#›</a:t>
            </a:fld>
            <a:endParaRPr lang="en-US"/>
          </a:p>
        </p:txBody>
      </p:sp>
    </p:spTree>
    <p:extLst>
      <p:ext uri="{BB962C8B-B14F-4D97-AF65-F5344CB8AC3E}">
        <p14:creationId xmlns:p14="http://schemas.microsoft.com/office/powerpoint/2010/main" val="132638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F6A1F-EC93-F64C-9682-E445EEB031FF}" type="datetimeFigureOut">
              <a:rPr lang="en-US" smtClean="0"/>
              <a:t>10/9/15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3DFB5-BDFE-3447-A82B-13AB664899F1}" type="slidenum">
              <a:rPr lang="en-US" smtClean="0"/>
              <a:t>‹#›</a:t>
            </a:fld>
            <a:endParaRPr lang="en-US"/>
          </a:p>
        </p:txBody>
      </p:sp>
    </p:spTree>
    <p:extLst>
      <p:ext uri="{BB962C8B-B14F-4D97-AF65-F5344CB8AC3E}">
        <p14:creationId xmlns:p14="http://schemas.microsoft.com/office/powerpoint/2010/main" val="3869159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5.jp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F6A1F-EC93-F64C-9682-E445EEB031FF}" type="datetimeFigureOut">
              <a:rPr lang="en-US" smtClean="0"/>
              <a:t>10/9/15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3DFB5-BDFE-3447-A82B-13AB664899F1}" type="slidenum">
              <a:rPr lang="en-US" smtClean="0"/>
              <a:t>‹#›</a:t>
            </a:fld>
            <a:endParaRPr lang="en-US"/>
          </a:p>
        </p:txBody>
      </p:sp>
    </p:spTree>
    <p:extLst>
      <p:ext uri="{BB962C8B-B14F-4D97-AF65-F5344CB8AC3E}">
        <p14:creationId xmlns:p14="http://schemas.microsoft.com/office/powerpoint/2010/main" val="300646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22A29-4431-B541-B0E0-65CFA7F5EED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727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8DD7B-F6E7-8A49-8FA9-43D0D5773EEB}"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246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E83B6-02AD-F444-BF0B-95B1DD2865E0}"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857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EC388-147A-4249-9F2B-C23F74236B03}" type="datetimeFigureOut">
              <a:rPr lang="en-US" smtClean="0">
                <a:solidFill>
                  <a:prstClr val="black">
                    <a:tint val="75000"/>
                  </a:prstClr>
                </a:solidFill>
                <a:latin typeface="Calibri"/>
              </a:rPr>
              <a:pPr/>
              <a:t>10/11/15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66382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2677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Corbel"/>
                <a:cs typeface="Corbel"/>
              </a:rPr>
              <a:t>Why Is Confession In the Plan</a:t>
            </a:r>
            <a:r>
              <a:rPr lang="en-US" b="1" dirty="0" smtClean="0">
                <a:latin typeface="Corbel"/>
                <a:cs typeface="Corbel"/>
              </a:rPr>
              <a:t>?</a:t>
            </a:r>
            <a:endParaRPr lang="en-US" b="1" dirty="0">
              <a:latin typeface="Corbel"/>
              <a:cs typeface="Corbel"/>
            </a:endParaRPr>
          </a:p>
        </p:txBody>
      </p:sp>
      <p:sp>
        <p:nvSpPr>
          <p:cNvPr id="5" name="Content Placeholder 4"/>
          <p:cNvSpPr>
            <a:spLocks noGrp="1"/>
          </p:cNvSpPr>
          <p:nvPr>
            <p:ph idx="1"/>
          </p:nvPr>
        </p:nvSpPr>
        <p:spPr/>
        <p:txBody>
          <a:bodyPr>
            <a:noAutofit/>
          </a:bodyPr>
          <a:lstStyle/>
          <a:p>
            <a:pPr>
              <a:lnSpc>
                <a:spcPct val="90000"/>
              </a:lnSpc>
              <a:spcBef>
                <a:spcPts val="0"/>
              </a:spcBef>
            </a:pPr>
            <a:r>
              <a:rPr lang="en-US" dirty="0" smtClean="0"/>
              <a:t>John 11.27: “</a:t>
            </a:r>
            <a:r>
              <a:rPr lang="en-US" dirty="0"/>
              <a:t>I believe that you are the Christ, the Son of </a:t>
            </a:r>
            <a:r>
              <a:rPr lang="en-US" dirty="0" smtClean="0"/>
              <a:t>God”</a:t>
            </a:r>
          </a:p>
          <a:p>
            <a:pPr>
              <a:lnSpc>
                <a:spcPct val="90000"/>
              </a:lnSpc>
              <a:spcBef>
                <a:spcPts val="0"/>
              </a:spcBef>
            </a:pPr>
            <a:endParaRPr lang="en-US" dirty="0" smtClean="0"/>
          </a:p>
          <a:p>
            <a:pPr>
              <a:lnSpc>
                <a:spcPct val="90000"/>
              </a:lnSpc>
              <a:spcBef>
                <a:spcPts val="0"/>
              </a:spcBef>
            </a:pPr>
            <a:r>
              <a:rPr lang="en-US" dirty="0" smtClean="0"/>
              <a:t>John 20.28: “My </a:t>
            </a:r>
            <a:r>
              <a:rPr lang="en-US" dirty="0"/>
              <a:t>Lord and my God!”</a:t>
            </a:r>
            <a:endParaRPr lang="en-US" dirty="0" smtClean="0"/>
          </a:p>
          <a:p>
            <a:pPr>
              <a:lnSpc>
                <a:spcPct val="90000"/>
              </a:lnSpc>
              <a:spcBef>
                <a:spcPts val="0"/>
              </a:spcBef>
            </a:pPr>
            <a:endParaRPr lang="en-US" dirty="0" smtClean="0"/>
          </a:p>
          <a:p>
            <a:pPr>
              <a:lnSpc>
                <a:spcPct val="90000"/>
              </a:lnSpc>
              <a:spcBef>
                <a:spcPts val="0"/>
              </a:spcBef>
            </a:pPr>
            <a:r>
              <a:rPr lang="en-US" dirty="0" smtClean="0"/>
              <a:t>1 Tim. 6.12-13; John </a:t>
            </a:r>
            <a:r>
              <a:rPr lang="en-US" dirty="0" smtClean="0"/>
              <a:t>18.36-37</a:t>
            </a:r>
            <a:endParaRPr lang="en-US" dirty="0"/>
          </a:p>
        </p:txBody>
      </p:sp>
    </p:spTree>
    <p:extLst>
      <p:ext uri="{BB962C8B-B14F-4D97-AF65-F5344CB8AC3E}">
        <p14:creationId xmlns:p14="http://schemas.microsoft.com/office/powerpoint/2010/main" val="1405436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Corbel"/>
                <a:cs typeface="Corbel"/>
              </a:rPr>
              <a:t>Why Is Confession In the Plan</a:t>
            </a:r>
            <a:r>
              <a:rPr lang="en-US" b="1" dirty="0" smtClean="0">
                <a:latin typeface="Corbel"/>
                <a:cs typeface="Corbel"/>
              </a:rPr>
              <a:t>?</a:t>
            </a:r>
            <a:endParaRPr lang="en-US" b="1" dirty="0">
              <a:latin typeface="Corbel"/>
              <a:cs typeface="Corbel"/>
            </a:endParaRPr>
          </a:p>
        </p:txBody>
      </p:sp>
      <p:sp>
        <p:nvSpPr>
          <p:cNvPr id="5" name="Content Placeholder 4"/>
          <p:cNvSpPr>
            <a:spLocks noGrp="1"/>
          </p:cNvSpPr>
          <p:nvPr>
            <p:ph idx="1"/>
          </p:nvPr>
        </p:nvSpPr>
        <p:spPr>
          <a:xfrm>
            <a:off x="228600" y="1600200"/>
            <a:ext cx="8686800" cy="4525963"/>
          </a:xfrm>
        </p:spPr>
        <p:txBody>
          <a:bodyPr>
            <a:noAutofit/>
          </a:bodyPr>
          <a:lstStyle/>
          <a:p>
            <a:pPr>
              <a:spcBef>
                <a:spcPts val="0"/>
              </a:spcBef>
            </a:pPr>
            <a:r>
              <a:rPr lang="en-US" dirty="0" smtClean="0"/>
              <a:t>Confession ALONE does </a:t>
            </a:r>
            <a:r>
              <a:rPr lang="en-US" dirty="0"/>
              <a:t>not save: John 3.16</a:t>
            </a:r>
            <a:r>
              <a:rPr lang="en-US" dirty="0" smtClean="0"/>
              <a:t>; Acts 17.30</a:t>
            </a:r>
          </a:p>
          <a:p>
            <a:pPr>
              <a:spcBef>
                <a:spcPts val="0"/>
              </a:spcBef>
            </a:pPr>
            <a:endParaRPr lang="en-US" dirty="0"/>
          </a:p>
          <a:p>
            <a:pPr>
              <a:spcBef>
                <a:spcPts val="0"/>
              </a:spcBef>
            </a:pPr>
            <a:r>
              <a:rPr lang="en-US" dirty="0" smtClean="0"/>
              <a:t>Confession of faith </a:t>
            </a:r>
            <a:r>
              <a:rPr lang="en-US" dirty="0" smtClean="0"/>
              <a:t>i</a:t>
            </a:r>
            <a:r>
              <a:rPr lang="en-US" dirty="0" smtClean="0"/>
              <a:t>s </a:t>
            </a:r>
            <a:r>
              <a:rPr lang="en-US" dirty="0" smtClean="0"/>
              <a:t>n</a:t>
            </a:r>
            <a:r>
              <a:rPr lang="en-US" dirty="0" smtClean="0"/>
              <a:t>ot a confession of SINS.</a:t>
            </a:r>
            <a:endParaRPr lang="en-US" dirty="0"/>
          </a:p>
        </p:txBody>
      </p:sp>
    </p:spTree>
    <p:extLst>
      <p:ext uri="{BB962C8B-B14F-4D97-AF65-F5344CB8AC3E}">
        <p14:creationId xmlns:p14="http://schemas.microsoft.com/office/powerpoint/2010/main" val="2965922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Confession Of Faith</a:t>
            </a:r>
            <a:endParaRPr lang="en-US" dirty="0"/>
          </a:p>
        </p:txBody>
      </p:sp>
      <p:sp>
        <p:nvSpPr>
          <p:cNvPr id="5" name="Content Placeholder 4"/>
          <p:cNvSpPr>
            <a:spLocks noGrp="1"/>
          </p:cNvSpPr>
          <p:nvPr>
            <p:ph idx="1"/>
          </p:nvPr>
        </p:nvSpPr>
        <p:spPr/>
        <p:txBody>
          <a:bodyPr>
            <a:normAutofit/>
          </a:bodyPr>
          <a:lstStyle/>
          <a:p>
            <a:r>
              <a:rPr lang="en-US" dirty="0" smtClean="0"/>
              <a:t>“</a:t>
            </a:r>
            <a:r>
              <a:rPr lang="en-US" dirty="0"/>
              <a:t>to express openly one’s allegiance to a proposition or person—‘to profess, to confess, confession.’ … usually involving a public utterance and an expression of confidence or allegiance.” </a:t>
            </a:r>
            <a:r>
              <a:rPr lang="en-US" sz="2000" dirty="0" smtClean="0"/>
              <a:t>(</a:t>
            </a:r>
            <a:r>
              <a:rPr lang="en-US" sz="2000" dirty="0" err="1" smtClean="0"/>
              <a:t>Louw</a:t>
            </a:r>
            <a:r>
              <a:rPr lang="en-US" sz="2000" dirty="0"/>
              <a:t>, J. P., &amp; </a:t>
            </a:r>
            <a:r>
              <a:rPr lang="en-US" sz="2000" dirty="0" err="1"/>
              <a:t>Nida</a:t>
            </a:r>
            <a:r>
              <a:rPr lang="en-US" sz="2000" dirty="0"/>
              <a:t>, E. A. (1996). Greek-English lexicon of the New Testament: based on semantic domains (electronic ed. of the 2nd edition., Vol. 1, pp. 417–419). New York: United Bible Societies</a:t>
            </a:r>
            <a:r>
              <a:rPr lang="en-US" sz="2000" dirty="0" smtClean="0"/>
              <a:t>.)</a:t>
            </a:r>
            <a:endParaRPr lang="en-US" dirty="0"/>
          </a:p>
        </p:txBody>
      </p:sp>
    </p:spTree>
    <p:extLst>
      <p:ext uri="{BB962C8B-B14F-4D97-AF65-F5344CB8AC3E}">
        <p14:creationId xmlns:p14="http://schemas.microsoft.com/office/powerpoint/2010/main" val="34219256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Confession Of Faith</a:t>
            </a:r>
            <a:endParaRPr lang="en-US" dirty="0"/>
          </a:p>
        </p:txBody>
      </p:sp>
      <p:sp>
        <p:nvSpPr>
          <p:cNvPr id="5" name="Content Placeholder 4"/>
          <p:cNvSpPr>
            <a:spLocks noGrp="1"/>
          </p:cNvSpPr>
          <p:nvPr>
            <p:ph idx="1"/>
          </p:nvPr>
        </p:nvSpPr>
        <p:spPr/>
        <p:txBody>
          <a:bodyPr>
            <a:normAutofit lnSpcReduction="10000"/>
          </a:bodyPr>
          <a:lstStyle/>
          <a:p>
            <a:pPr>
              <a:spcBef>
                <a:spcPts val="0"/>
              </a:spcBef>
            </a:pPr>
            <a:r>
              <a:rPr lang="en-US" dirty="0"/>
              <a:t>C</a:t>
            </a:r>
            <a:r>
              <a:rPr lang="en-US" dirty="0" smtClean="0"/>
              <a:t>onfession that is necessary in conversion involves:</a:t>
            </a:r>
          </a:p>
          <a:p>
            <a:pPr lvl="1">
              <a:spcBef>
                <a:spcPts val="0"/>
              </a:spcBef>
            </a:pPr>
            <a:r>
              <a:rPr lang="en-US" dirty="0" smtClean="0"/>
              <a:t>Belief in one’s HEART that God has raised Jesus from the dead.</a:t>
            </a:r>
          </a:p>
          <a:p>
            <a:pPr lvl="1">
              <a:spcBef>
                <a:spcPts val="0"/>
              </a:spcBef>
            </a:pPr>
            <a:endParaRPr lang="en-US" dirty="0" smtClean="0"/>
          </a:p>
          <a:p>
            <a:pPr lvl="1">
              <a:spcBef>
                <a:spcPts val="0"/>
              </a:spcBef>
            </a:pPr>
            <a:r>
              <a:rPr lang="en-US" dirty="0" smtClean="0"/>
              <a:t>A statement acknowledging the CONVICTION that Jesus is Lord, Son of the living God.</a:t>
            </a:r>
          </a:p>
          <a:p>
            <a:pPr lvl="1">
              <a:spcBef>
                <a:spcPts val="0"/>
              </a:spcBef>
            </a:pPr>
            <a:endParaRPr lang="en-US" dirty="0"/>
          </a:p>
          <a:p>
            <a:pPr>
              <a:spcBef>
                <a:spcPts val="0"/>
              </a:spcBef>
            </a:pPr>
            <a:r>
              <a:rPr lang="en-US" dirty="0" smtClean="0"/>
              <a:t>Confession is a PLEDGE of allegiance to Jesus’ authority: Matt. 7.21; Luke 6.46</a:t>
            </a:r>
          </a:p>
        </p:txBody>
      </p:sp>
    </p:spTree>
    <p:extLst>
      <p:ext uri="{BB962C8B-B14F-4D97-AF65-F5344CB8AC3E}">
        <p14:creationId xmlns:p14="http://schemas.microsoft.com/office/powerpoint/2010/main" val="2069485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Should We Confess?</a:t>
            </a:r>
            <a:endParaRPr lang="en-US" dirty="0"/>
          </a:p>
        </p:txBody>
      </p:sp>
      <p:sp>
        <p:nvSpPr>
          <p:cNvPr id="5" name="Content Placeholder 4"/>
          <p:cNvSpPr>
            <a:spLocks noGrp="1"/>
          </p:cNvSpPr>
          <p:nvPr>
            <p:ph idx="1"/>
          </p:nvPr>
        </p:nvSpPr>
        <p:spPr>
          <a:xfrm>
            <a:off x="228600" y="1600200"/>
            <a:ext cx="8686800" cy="5110801"/>
          </a:xfrm>
        </p:spPr>
        <p:txBody>
          <a:bodyPr>
            <a:normAutofit fontScale="92500" lnSpcReduction="20000"/>
          </a:bodyPr>
          <a:lstStyle/>
          <a:p>
            <a:pPr>
              <a:spcBef>
                <a:spcPts val="0"/>
              </a:spcBef>
            </a:pPr>
            <a:r>
              <a:rPr lang="en-US" dirty="0" smtClean="0"/>
              <a:t>To OBTAIN salvation: Rom. 10.9-10</a:t>
            </a:r>
            <a:endParaRPr lang="en-US" dirty="0" smtClean="0"/>
          </a:p>
          <a:p>
            <a:pPr>
              <a:spcBef>
                <a:spcPts val="0"/>
              </a:spcBef>
            </a:pPr>
            <a:endParaRPr lang="en-US" dirty="0"/>
          </a:p>
          <a:p>
            <a:pPr>
              <a:spcBef>
                <a:spcPts val="0"/>
              </a:spcBef>
            </a:pPr>
            <a:r>
              <a:rPr lang="en-US" dirty="0" smtClean="0"/>
              <a:t>To be BAPTIZED: Acts 8.36-38 NKJV</a:t>
            </a:r>
          </a:p>
          <a:p>
            <a:pPr>
              <a:spcBef>
                <a:spcPts val="0"/>
              </a:spcBef>
            </a:pPr>
            <a:endParaRPr lang="en-US" dirty="0"/>
          </a:p>
          <a:p>
            <a:pPr algn="ctr"/>
            <a:r>
              <a:rPr lang="en-US" dirty="0" smtClean="0"/>
              <a:t>“Now </a:t>
            </a:r>
            <a:r>
              <a:rPr lang="en-US" dirty="0"/>
              <a:t>as they went down the road, they came to some water. And the eunuch said, “See, </a:t>
            </a:r>
            <a:r>
              <a:rPr lang="en-US" i="1" dirty="0"/>
              <a:t>here is</a:t>
            </a:r>
            <a:r>
              <a:rPr lang="en-US" dirty="0"/>
              <a:t> water. What hinders me from being baptized?</a:t>
            </a:r>
            <a:r>
              <a:rPr lang="en-US" dirty="0" smtClean="0"/>
              <a:t>” Then </a:t>
            </a:r>
            <a:r>
              <a:rPr lang="en-US" dirty="0"/>
              <a:t>Philip said, “If you believe with all your heart, you may.</a:t>
            </a:r>
            <a:r>
              <a:rPr lang="en-US" dirty="0" smtClean="0"/>
              <a:t>” And </a:t>
            </a:r>
            <a:r>
              <a:rPr lang="en-US" dirty="0"/>
              <a:t>he answered and said, “I believe that Jesus Christ is the Son of God.</a:t>
            </a:r>
            <a:r>
              <a:rPr lang="en-US" dirty="0" smtClean="0"/>
              <a:t>”</a:t>
            </a:r>
            <a:r>
              <a:rPr lang="en-US" dirty="0"/>
              <a:t> </a:t>
            </a:r>
            <a:r>
              <a:rPr lang="en-US" dirty="0" smtClean="0"/>
              <a:t>So </a:t>
            </a:r>
            <a:r>
              <a:rPr lang="en-US" dirty="0"/>
              <a:t>he commanded the chariot to stand still. And both Philip and the eunuch went down into the water, and he baptized him</a:t>
            </a:r>
            <a:r>
              <a:rPr lang="en-US" dirty="0" smtClean="0"/>
              <a:t>.”</a:t>
            </a:r>
          </a:p>
        </p:txBody>
      </p:sp>
    </p:spTree>
    <p:extLst>
      <p:ext uri="{BB962C8B-B14F-4D97-AF65-F5344CB8AC3E}">
        <p14:creationId xmlns:p14="http://schemas.microsoft.com/office/powerpoint/2010/main" val="2747005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Should We Confess?</a:t>
            </a:r>
            <a:endParaRPr lang="en-US" dirty="0"/>
          </a:p>
        </p:txBody>
      </p:sp>
      <p:sp>
        <p:nvSpPr>
          <p:cNvPr id="5" name="Content Placeholder 4"/>
          <p:cNvSpPr>
            <a:spLocks noGrp="1"/>
          </p:cNvSpPr>
          <p:nvPr>
            <p:ph idx="1"/>
          </p:nvPr>
        </p:nvSpPr>
        <p:spPr/>
        <p:txBody>
          <a:bodyPr>
            <a:normAutofit/>
          </a:bodyPr>
          <a:lstStyle/>
          <a:p>
            <a:pPr>
              <a:spcBef>
                <a:spcPts val="0"/>
              </a:spcBef>
            </a:pPr>
            <a:r>
              <a:rPr lang="en-US" dirty="0" smtClean="0"/>
              <a:t>To Have FELLOWSHIP with God: 1 John 4.15</a:t>
            </a:r>
          </a:p>
          <a:p>
            <a:pPr>
              <a:spcBef>
                <a:spcPts val="0"/>
              </a:spcBef>
            </a:pPr>
            <a:endParaRPr lang="en-US" dirty="0"/>
          </a:p>
          <a:p>
            <a:pPr lvl="1">
              <a:spcBef>
                <a:spcPts val="0"/>
              </a:spcBef>
            </a:pPr>
            <a:r>
              <a:rPr lang="en-US" dirty="0" smtClean="0"/>
              <a:t>Do we “HOLD FAST” our confession? Heb. 3.1; 4.14; 10.23</a:t>
            </a:r>
          </a:p>
          <a:p>
            <a:pPr lvl="1">
              <a:spcBef>
                <a:spcPts val="0"/>
              </a:spcBef>
            </a:pPr>
            <a:endParaRPr lang="en-US" dirty="0" smtClean="0"/>
          </a:p>
          <a:p>
            <a:pPr lvl="1">
              <a:spcBef>
                <a:spcPts val="0"/>
              </a:spcBef>
            </a:pPr>
            <a:r>
              <a:rPr lang="en-US" dirty="0" smtClean="0"/>
              <a:t>Confession is a TEST of discipleship: </a:t>
            </a:r>
            <a:r>
              <a:rPr lang="en-US" dirty="0" smtClean="0"/>
              <a:t>John 12.42-43; 9.22</a:t>
            </a:r>
            <a:endParaRPr lang="en-US" dirty="0" smtClean="0"/>
          </a:p>
        </p:txBody>
      </p:sp>
    </p:spTree>
    <p:extLst>
      <p:ext uri="{BB962C8B-B14F-4D97-AF65-F5344CB8AC3E}">
        <p14:creationId xmlns:p14="http://schemas.microsoft.com/office/powerpoint/2010/main" val="1185223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Will You Confess?</a:t>
            </a:r>
            <a:endParaRPr lang="en-US" dirty="0"/>
          </a:p>
        </p:txBody>
      </p:sp>
      <p:sp>
        <p:nvSpPr>
          <p:cNvPr id="5" name="Content Placeholder 4"/>
          <p:cNvSpPr>
            <a:spLocks noGrp="1"/>
          </p:cNvSpPr>
          <p:nvPr>
            <p:ph idx="1"/>
          </p:nvPr>
        </p:nvSpPr>
        <p:spPr/>
        <p:txBody>
          <a:bodyPr>
            <a:noAutofit/>
          </a:bodyPr>
          <a:lstStyle/>
          <a:p>
            <a:pPr algn="ctr"/>
            <a:r>
              <a:rPr lang="en-US" sz="4400" dirty="0" smtClean="0"/>
              <a:t>“…so that at the name of Jesus every knee should bow, in heaven and on earth and under the earth, and every tongue confess that Jesus Christ is Lord, to the glory of God the Father.” </a:t>
            </a:r>
          </a:p>
          <a:p>
            <a:pPr algn="ctr"/>
            <a:r>
              <a:rPr lang="en-US" sz="4400" dirty="0" smtClean="0"/>
              <a:t>Phil 2.10-11</a:t>
            </a:r>
            <a:endParaRPr lang="en-US" sz="4400" dirty="0" smtClean="0"/>
          </a:p>
        </p:txBody>
      </p:sp>
    </p:spTree>
    <p:extLst>
      <p:ext uri="{BB962C8B-B14F-4D97-AF65-F5344CB8AC3E}">
        <p14:creationId xmlns:p14="http://schemas.microsoft.com/office/powerpoint/2010/main" val="3566811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Will You Confess?</a:t>
            </a:r>
            <a:endParaRPr lang="en-US" dirty="0"/>
          </a:p>
        </p:txBody>
      </p:sp>
      <p:sp>
        <p:nvSpPr>
          <p:cNvPr id="5" name="Content Placeholder 4"/>
          <p:cNvSpPr>
            <a:spLocks noGrp="1"/>
          </p:cNvSpPr>
          <p:nvPr>
            <p:ph idx="1"/>
          </p:nvPr>
        </p:nvSpPr>
        <p:spPr/>
        <p:txBody>
          <a:bodyPr>
            <a:normAutofit lnSpcReduction="10000"/>
          </a:bodyPr>
          <a:lstStyle/>
          <a:p>
            <a:pPr algn="ctr">
              <a:spcBef>
                <a:spcPts val="0"/>
              </a:spcBef>
            </a:pPr>
            <a:r>
              <a:rPr lang="en-US" sz="4400" dirty="0" smtClean="0"/>
              <a:t>“</a:t>
            </a:r>
            <a:r>
              <a:rPr lang="en-US" sz="4400" dirty="0"/>
              <a:t>for it is written</a:t>
            </a:r>
            <a:r>
              <a:rPr lang="en-US" sz="4400" dirty="0" smtClean="0"/>
              <a:t>, ‘As </a:t>
            </a:r>
            <a:r>
              <a:rPr lang="en-US" sz="4400" dirty="0"/>
              <a:t>I live, says the Lord, every knee shall bow to me</a:t>
            </a:r>
            <a:r>
              <a:rPr lang="en-US" sz="4400" dirty="0" smtClean="0"/>
              <a:t>, and </a:t>
            </a:r>
            <a:r>
              <a:rPr lang="en-US" sz="4400" dirty="0"/>
              <a:t>every tongue shall </a:t>
            </a:r>
            <a:r>
              <a:rPr lang="en-US" sz="4400" dirty="0" smtClean="0"/>
              <a:t>confess</a:t>
            </a:r>
            <a:r>
              <a:rPr lang="en-US" sz="4400" dirty="0"/>
              <a:t> </a:t>
            </a:r>
            <a:r>
              <a:rPr lang="en-US" sz="4400" dirty="0" smtClean="0"/>
              <a:t>to </a:t>
            </a:r>
            <a:r>
              <a:rPr lang="en-US" sz="4400" dirty="0"/>
              <a:t>God</a:t>
            </a:r>
            <a:r>
              <a:rPr lang="en-US" sz="4400" dirty="0" smtClean="0"/>
              <a:t>.’” Rom. 14.11</a:t>
            </a:r>
          </a:p>
          <a:p>
            <a:pPr algn="ctr">
              <a:spcBef>
                <a:spcPts val="0"/>
              </a:spcBef>
            </a:pPr>
            <a:endParaRPr lang="en-US" sz="4400" dirty="0"/>
          </a:p>
          <a:p>
            <a:pPr algn="ctr">
              <a:spcBef>
                <a:spcPts val="0"/>
              </a:spcBef>
            </a:pPr>
            <a:r>
              <a:rPr lang="en-US" sz="4400" dirty="0" smtClean="0"/>
              <a:t>EVERY tongue will confess Jesus.</a:t>
            </a:r>
          </a:p>
          <a:p>
            <a:pPr algn="ctr">
              <a:spcBef>
                <a:spcPts val="0"/>
              </a:spcBef>
            </a:pPr>
            <a:r>
              <a:rPr lang="en-US" sz="4400" dirty="0" smtClean="0"/>
              <a:t>The question is WHEN?</a:t>
            </a:r>
          </a:p>
        </p:txBody>
      </p:sp>
    </p:spTree>
    <p:extLst>
      <p:ext uri="{BB962C8B-B14F-4D97-AF65-F5344CB8AC3E}">
        <p14:creationId xmlns:p14="http://schemas.microsoft.com/office/powerpoint/2010/main" val="1760020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Will You Confess?</a:t>
            </a:r>
            <a:endParaRPr lang="en-US" dirty="0"/>
          </a:p>
        </p:txBody>
      </p:sp>
      <p:sp>
        <p:nvSpPr>
          <p:cNvPr id="5" name="Content Placeholder 4"/>
          <p:cNvSpPr>
            <a:spLocks noGrp="1"/>
          </p:cNvSpPr>
          <p:nvPr>
            <p:ph idx="1"/>
          </p:nvPr>
        </p:nvSpPr>
        <p:spPr/>
        <p:txBody>
          <a:bodyPr>
            <a:normAutofit/>
          </a:bodyPr>
          <a:lstStyle/>
          <a:p>
            <a:pPr algn="ctr"/>
            <a:r>
              <a:rPr lang="en-US" dirty="0" smtClean="0"/>
              <a:t>“</a:t>
            </a:r>
            <a:r>
              <a:rPr lang="en-US" dirty="0"/>
              <a:t>A willing confession now, with other things being equal, produces a blessing in this world and being confessed ultimately by Jesus before God and holy angels in judgment. A compelled confession at judgment will only add up to eternal condemnation</a:t>
            </a:r>
            <a:r>
              <a:rPr lang="en-US" dirty="0" smtClean="0"/>
              <a:t>”</a:t>
            </a:r>
          </a:p>
          <a:p>
            <a:pPr algn="ctr"/>
            <a:r>
              <a:rPr lang="en-US" sz="1400" dirty="0"/>
              <a:t>[</a:t>
            </a:r>
            <a:r>
              <a:rPr lang="en-US" sz="1400" dirty="0" smtClean="0"/>
              <a:t>Studies </a:t>
            </a:r>
            <a:r>
              <a:rPr lang="en-US" sz="1400" dirty="0"/>
              <a:t>In Romans, Robert Taylor, Jr., </a:t>
            </a:r>
            <a:r>
              <a:rPr lang="en-US" sz="1400" dirty="0" smtClean="0"/>
              <a:t>249, </a:t>
            </a:r>
            <a:r>
              <a:rPr lang="en-US" sz="1400" dirty="0"/>
              <a:t>q</a:t>
            </a:r>
            <a:r>
              <a:rPr lang="en-US" sz="1400" dirty="0" smtClean="0"/>
              <a:t>uoted by Ryan Goodwin]</a:t>
            </a:r>
            <a:endParaRPr lang="en-US" sz="1400" dirty="0" smtClean="0"/>
          </a:p>
        </p:txBody>
      </p:sp>
    </p:spTree>
    <p:extLst>
      <p:ext uri="{BB962C8B-B14F-4D97-AF65-F5344CB8AC3E}">
        <p14:creationId xmlns:p14="http://schemas.microsoft.com/office/powerpoint/2010/main" val="15447479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8554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9575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954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4631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4488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7604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Corbel"/>
                <a:cs typeface="Corbel"/>
              </a:rPr>
              <a:t>Why Is Confession In the Plan</a:t>
            </a:r>
            <a:r>
              <a:rPr lang="en-US" b="1" dirty="0" smtClean="0">
                <a:latin typeface="Corbel"/>
                <a:cs typeface="Corbel"/>
              </a:rPr>
              <a:t>?</a:t>
            </a:r>
            <a:endParaRPr lang="en-US" b="1" dirty="0">
              <a:latin typeface="Corbel"/>
              <a:cs typeface="Corbel"/>
            </a:endParaRPr>
          </a:p>
        </p:txBody>
      </p:sp>
      <p:sp>
        <p:nvSpPr>
          <p:cNvPr id="5" name="Content Placeholder 4"/>
          <p:cNvSpPr>
            <a:spLocks noGrp="1"/>
          </p:cNvSpPr>
          <p:nvPr>
            <p:ph idx="1"/>
          </p:nvPr>
        </p:nvSpPr>
        <p:spPr>
          <a:xfrm>
            <a:off x="228600" y="1600200"/>
            <a:ext cx="8686800" cy="4525963"/>
          </a:xfrm>
        </p:spPr>
        <p:txBody>
          <a:bodyPr>
            <a:noAutofit/>
          </a:bodyPr>
          <a:lstStyle/>
          <a:p>
            <a:pPr>
              <a:spcBef>
                <a:spcPts val="0"/>
              </a:spcBef>
            </a:pPr>
            <a:r>
              <a:rPr lang="en-US" dirty="0" smtClean="0"/>
              <a:t>God DETERMINED it </a:t>
            </a:r>
            <a:r>
              <a:rPr lang="en-US" dirty="0"/>
              <a:t>to be a condition of salvation: Matt. 10.32-33; Rom. 10.9-10; John </a:t>
            </a:r>
            <a:r>
              <a:rPr lang="en-US" dirty="0" smtClean="0"/>
              <a:t>12.42</a:t>
            </a:r>
          </a:p>
        </p:txBody>
      </p:sp>
    </p:spTree>
    <p:extLst>
      <p:ext uri="{BB962C8B-B14F-4D97-AF65-F5344CB8AC3E}">
        <p14:creationId xmlns:p14="http://schemas.microsoft.com/office/powerpoint/2010/main" val="2966770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Corbel"/>
                <a:cs typeface="Corbel"/>
              </a:rPr>
              <a:t>Why Is Confession In the Plan</a:t>
            </a:r>
            <a:r>
              <a:rPr lang="en-US" b="1" dirty="0" smtClean="0">
                <a:latin typeface="Corbel"/>
                <a:cs typeface="Corbel"/>
              </a:rPr>
              <a:t>?</a:t>
            </a:r>
            <a:endParaRPr lang="en-US" b="1" dirty="0">
              <a:latin typeface="Corbel"/>
              <a:cs typeface="Corbel"/>
            </a:endParaRPr>
          </a:p>
        </p:txBody>
      </p:sp>
      <p:sp>
        <p:nvSpPr>
          <p:cNvPr id="5" name="Content Placeholder 4"/>
          <p:cNvSpPr>
            <a:spLocks noGrp="1"/>
          </p:cNvSpPr>
          <p:nvPr>
            <p:ph idx="1"/>
          </p:nvPr>
        </p:nvSpPr>
        <p:spPr/>
        <p:txBody>
          <a:bodyPr>
            <a:noAutofit/>
          </a:bodyPr>
          <a:lstStyle/>
          <a:p>
            <a:pPr>
              <a:lnSpc>
                <a:spcPct val="90000"/>
              </a:lnSpc>
              <a:spcBef>
                <a:spcPts val="0"/>
              </a:spcBef>
            </a:pPr>
            <a:r>
              <a:rPr lang="en-US" dirty="0" smtClean="0"/>
              <a:t>Matt</a:t>
            </a:r>
            <a:r>
              <a:rPr lang="en-US" dirty="0"/>
              <a:t>. 16.13-</a:t>
            </a:r>
            <a:r>
              <a:rPr lang="en-US" dirty="0" smtClean="0"/>
              <a:t>18: “</a:t>
            </a:r>
            <a:r>
              <a:rPr lang="en-US" dirty="0"/>
              <a:t>You are the Christ, the Son of the living God</a:t>
            </a:r>
            <a:r>
              <a:rPr lang="en-US" dirty="0" smtClean="0"/>
              <a:t>.”</a:t>
            </a:r>
            <a:endParaRPr lang="en-US" dirty="0"/>
          </a:p>
          <a:p>
            <a:pPr>
              <a:lnSpc>
                <a:spcPct val="90000"/>
              </a:lnSpc>
              <a:spcBef>
                <a:spcPts val="0"/>
              </a:spcBef>
            </a:pPr>
            <a:endParaRPr lang="en-US" dirty="0" smtClean="0"/>
          </a:p>
          <a:p>
            <a:pPr>
              <a:lnSpc>
                <a:spcPct val="90000"/>
              </a:lnSpc>
              <a:spcBef>
                <a:spcPts val="0"/>
              </a:spcBef>
            </a:pPr>
            <a:r>
              <a:rPr lang="en-US" dirty="0" smtClean="0"/>
              <a:t>John 1.49: “…you </a:t>
            </a:r>
            <a:r>
              <a:rPr lang="en-US" dirty="0"/>
              <a:t>are the Son of God</a:t>
            </a:r>
            <a:r>
              <a:rPr lang="en-US" dirty="0" smtClean="0"/>
              <a:t>!...”</a:t>
            </a:r>
          </a:p>
          <a:p>
            <a:pPr>
              <a:lnSpc>
                <a:spcPct val="90000"/>
              </a:lnSpc>
              <a:spcBef>
                <a:spcPts val="0"/>
              </a:spcBef>
            </a:pPr>
            <a:endParaRPr lang="en-US" dirty="0" smtClean="0"/>
          </a:p>
          <a:p>
            <a:pPr>
              <a:lnSpc>
                <a:spcPct val="90000"/>
              </a:lnSpc>
              <a:spcBef>
                <a:spcPts val="0"/>
              </a:spcBef>
            </a:pPr>
            <a:r>
              <a:rPr lang="en-US" dirty="0" smtClean="0"/>
              <a:t>John 4.42: “…</a:t>
            </a:r>
            <a:r>
              <a:rPr lang="en-US" dirty="0"/>
              <a:t>this is indeed the Savior of the world</a:t>
            </a:r>
            <a:r>
              <a:rPr lang="en-US" dirty="0" smtClean="0"/>
              <a:t>.”</a:t>
            </a:r>
          </a:p>
        </p:txBody>
      </p:sp>
    </p:spTree>
    <p:extLst>
      <p:ext uri="{BB962C8B-B14F-4D97-AF65-F5344CB8AC3E}">
        <p14:creationId xmlns:p14="http://schemas.microsoft.com/office/powerpoint/2010/main" val="1280010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1990</TotalTime>
  <Words>656</Words>
  <Application>Microsoft Macintosh PowerPoint</Application>
  <PresentationFormat>On-screen Show (4:3)</PresentationFormat>
  <Paragraphs>50</Paragraphs>
  <Slides>18</Slides>
  <Notes>0</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Confession In the Plan?</vt:lpstr>
      <vt:lpstr>Why Is Confession In the Plan?</vt:lpstr>
      <vt:lpstr>Why Is Confession In the Plan?</vt:lpstr>
      <vt:lpstr>Why Is Confession In the Plan?</vt:lpstr>
      <vt:lpstr>Confession Of Faith</vt:lpstr>
      <vt:lpstr>Confession Of Faith</vt:lpstr>
      <vt:lpstr>Why Should We Confess?</vt:lpstr>
      <vt:lpstr>Why Should We Confess?</vt:lpstr>
      <vt:lpstr>When Will You Confess?</vt:lpstr>
      <vt:lpstr>When Will You Confess?</vt:lpstr>
      <vt:lpstr>When Will You Confess?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71</cp:revision>
  <dcterms:created xsi:type="dcterms:W3CDTF">2015-10-10T03:27:33Z</dcterms:created>
  <dcterms:modified xsi:type="dcterms:W3CDTF">2015-10-11T12:37:56Z</dcterms:modified>
</cp:coreProperties>
</file>