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2385" autoAdjust="0"/>
  </p:normalViewPr>
  <p:slideViewPr>
    <p:cSldViewPr snapToGrid="0" snapToObjects="1">
      <p:cViewPr varScale="1">
        <p:scale>
          <a:sx n="101" d="100"/>
          <a:sy n="101" d="100"/>
        </p:scale>
        <p:origin x="-12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6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0CA5-E3F4-AB47-BB1E-999DF65A69F9}" type="datetimeFigureOut">
              <a:rPr lang="en-US" smtClean="0"/>
              <a:t>9/5/15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1615-D465-7248-814B-3A8566924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3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2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“…but I love your law”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Single</a:t>
            </a:r>
            <a:r>
              <a:rPr lang="en-US" sz="2800" b="1" dirty="0">
                <a:latin typeface="Corbel"/>
                <a:cs typeface="Corbel"/>
              </a:rPr>
              <a:t>-mindedness produces </a:t>
            </a:r>
            <a:r>
              <a:rPr lang="en-US" sz="2800" b="1" dirty="0" smtClean="0">
                <a:latin typeface="Corbel"/>
                <a:cs typeface="Corbel"/>
              </a:rPr>
              <a:t>CONFIDENCE: </a:t>
            </a:r>
            <a:r>
              <a:rPr lang="en-US" sz="2800" b="1" dirty="0">
                <a:latin typeface="Corbel"/>
                <a:cs typeface="Corbel"/>
              </a:rPr>
              <a:t>Prov. </a:t>
            </a:r>
            <a:r>
              <a:rPr lang="en-US" sz="2800" b="1" dirty="0" smtClean="0">
                <a:latin typeface="Corbel"/>
                <a:cs typeface="Corbel"/>
              </a:rPr>
              <a:t>14.26; 1 </a:t>
            </a:r>
            <a:r>
              <a:rPr lang="en-US" sz="2800" b="1" dirty="0">
                <a:latin typeface="Corbel"/>
                <a:cs typeface="Corbel"/>
              </a:rPr>
              <a:t>John 2.28-29; James 5.7-11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Single</a:t>
            </a:r>
            <a:r>
              <a:rPr lang="en-US" sz="2800" b="1" dirty="0">
                <a:latin typeface="Corbel"/>
                <a:cs typeface="Corbel"/>
              </a:rPr>
              <a:t>-mindedness produces </a:t>
            </a:r>
            <a:r>
              <a:rPr lang="en-US" sz="2800" b="1" dirty="0" smtClean="0">
                <a:latin typeface="Corbel"/>
                <a:cs typeface="Corbel"/>
              </a:rPr>
              <a:t>COMPLETE obedience</a:t>
            </a:r>
            <a:r>
              <a:rPr lang="en-US" sz="2800" b="1" dirty="0">
                <a:latin typeface="Corbel"/>
                <a:cs typeface="Corbel"/>
              </a:rPr>
              <a:t>: Num. 32.11-12; cf. 2 Chron. 25.2; 2 Cor. 10.5; Matt. 7.21-23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Single</a:t>
            </a:r>
            <a:r>
              <a:rPr lang="en-US" sz="2800" b="1" dirty="0">
                <a:latin typeface="Corbel"/>
                <a:cs typeface="Corbel"/>
              </a:rPr>
              <a:t>-mindedness produces </a:t>
            </a:r>
            <a:r>
              <a:rPr lang="en-US" sz="2800" b="1" dirty="0" smtClean="0">
                <a:latin typeface="Corbel"/>
                <a:cs typeface="Corbel"/>
              </a:rPr>
              <a:t>COMMONALITY</a:t>
            </a:r>
            <a:r>
              <a:rPr lang="en-US" sz="2800" b="1" dirty="0" smtClean="0">
                <a:latin typeface="Corbel"/>
                <a:cs typeface="Corbel"/>
              </a:rPr>
              <a:t>: </a:t>
            </a:r>
            <a:r>
              <a:rPr lang="en-US" sz="2800" b="1" dirty="0">
                <a:latin typeface="Corbel"/>
                <a:cs typeface="Corbel"/>
              </a:rPr>
              <a:t>Psalm </a:t>
            </a:r>
            <a:r>
              <a:rPr lang="en-US" sz="2800" b="1" dirty="0" smtClean="0">
                <a:latin typeface="Corbel"/>
                <a:cs typeface="Corbel"/>
              </a:rPr>
              <a:t>133.1; 1 </a:t>
            </a:r>
            <a:r>
              <a:rPr lang="en-US" sz="2800" b="1" dirty="0">
                <a:latin typeface="Corbel"/>
                <a:cs typeface="Corbel"/>
              </a:rPr>
              <a:t>Cor. 1.10; </a:t>
            </a:r>
            <a:r>
              <a:rPr lang="en-US" sz="2800" b="1" dirty="0" smtClean="0">
                <a:latin typeface="Corbel"/>
                <a:cs typeface="Corbel"/>
              </a:rPr>
              <a:t>2 </a:t>
            </a:r>
            <a:r>
              <a:rPr lang="en-US" sz="2800" b="1" dirty="0">
                <a:latin typeface="Corbel"/>
                <a:cs typeface="Corbel"/>
              </a:rPr>
              <a:t>Cor. </a:t>
            </a:r>
            <a:r>
              <a:rPr lang="en-US" sz="2800" b="1" dirty="0" smtClean="0">
                <a:latin typeface="Corbel"/>
                <a:cs typeface="Corbel"/>
              </a:rPr>
              <a:t>13.11; Phil </a:t>
            </a:r>
            <a:r>
              <a:rPr lang="en-US" sz="2800" b="1" dirty="0">
                <a:latin typeface="Corbel"/>
                <a:cs typeface="Corbel"/>
              </a:rPr>
              <a:t>1.27; 2.1-5; 3.15-16; </a:t>
            </a:r>
            <a:r>
              <a:rPr lang="en-US" sz="2800" b="1" dirty="0" smtClean="0">
                <a:latin typeface="Corbel"/>
                <a:cs typeface="Corbel"/>
              </a:rPr>
              <a:t>4.2; 1 </a:t>
            </a:r>
            <a:r>
              <a:rPr lang="en-US" sz="2800" b="1" dirty="0">
                <a:latin typeface="Corbel"/>
                <a:cs typeface="Corbel"/>
              </a:rPr>
              <a:t>Peter </a:t>
            </a:r>
            <a:r>
              <a:rPr lang="en-US" sz="2800" b="1" dirty="0" smtClean="0">
                <a:latin typeface="Corbel"/>
                <a:cs typeface="Corbel"/>
              </a:rPr>
              <a:t>3.8</a:t>
            </a:r>
            <a:r>
              <a:rPr lang="en-US" sz="2800" b="1" dirty="0">
                <a:latin typeface="Corbel"/>
                <a:cs typeface="Corbel"/>
              </a:rPr>
              <a:t>; accomplished by: Eph. 4.1-6; 1 Peter 4.11; Eph. 5.21; Rom. </a:t>
            </a:r>
            <a:r>
              <a:rPr lang="en-US" sz="2800" b="1" dirty="0" smtClean="0">
                <a:latin typeface="Corbel"/>
                <a:cs typeface="Corbel"/>
              </a:rPr>
              <a:t>8.5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302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2416"/>
            <a:ext cx="8686800" cy="39956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500" b="1" dirty="0" smtClean="0">
                <a:latin typeface="Corbel"/>
                <a:cs typeface="Corbel"/>
              </a:rPr>
              <a:t>We must be single-minded in our DEVOTION to God and in our DETERMINATION to do His will. Only then will we not be DIVIDED in our allegiance to </a:t>
            </a:r>
            <a:r>
              <a:rPr lang="en-US" sz="4500" b="1" dirty="0" smtClean="0">
                <a:latin typeface="Corbel"/>
                <a:cs typeface="Corbel"/>
              </a:rPr>
              <a:t>God</a:t>
            </a:r>
          </a:p>
          <a:p>
            <a:pPr marL="0" indent="0" algn="ctr">
              <a:buNone/>
            </a:pPr>
            <a:endParaRPr lang="en-US" sz="3600" b="1" dirty="0">
              <a:latin typeface="Corbel"/>
              <a:cs typeface="Corbel"/>
            </a:endParaRPr>
          </a:p>
          <a:p>
            <a:pPr marL="0" indent="0" algn="ctr">
              <a:buNone/>
            </a:pPr>
            <a:r>
              <a:rPr lang="en-US" b="1" dirty="0">
                <a:latin typeface="Corbel"/>
                <a:cs typeface="Corbel"/>
              </a:rPr>
              <a:t>And he said to him, “You shall love the Lord your God with all your heart and with all your soul and with all your </a:t>
            </a:r>
            <a:r>
              <a:rPr lang="en-US" b="1" dirty="0" smtClean="0">
                <a:latin typeface="Corbel"/>
                <a:cs typeface="Corbel"/>
              </a:rPr>
              <a:t>mind” Matt. 22.37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0258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God’s Law Provides for the Single-mindedness: vv114, 116-117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is our SHIELD: Prov. 30.5; Eph. 6.16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is our SUPPORT: </a:t>
            </a:r>
            <a:r>
              <a:rPr lang="en-US" b="1" dirty="0" smtClean="0">
                <a:latin typeface="Corbel"/>
                <a:cs typeface="Corbel"/>
              </a:rPr>
              <a:t>2 Tim. 3.16-17</a:t>
            </a:r>
            <a:r>
              <a:rPr lang="en-US" b="1" dirty="0">
                <a:latin typeface="Corbel"/>
                <a:cs typeface="Corbel"/>
              </a:rPr>
              <a:t>; 2 Peter </a:t>
            </a:r>
            <a:r>
              <a:rPr lang="en-US" b="1" dirty="0" smtClean="0">
                <a:latin typeface="Corbel"/>
                <a:cs typeface="Corbel"/>
              </a:rPr>
              <a:t>1.3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is our SAFETY: Matt. 7.24-27</a:t>
            </a:r>
          </a:p>
        </p:txBody>
      </p:sp>
    </p:spTree>
    <p:extLst>
      <p:ext uri="{BB962C8B-B14F-4D97-AF65-F5344CB8AC3E}">
        <p14:creationId xmlns:p14="http://schemas.microsoft.com/office/powerpoint/2010/main" val="117224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God’s Law Provides for the Single-mindedness: vv114, 116-117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Let </a:t>
            </a:r>
            <a:r>
              <a:rPr lang="en-US" sz="4400" b="1" dirty="0" smtClean="0">
                <a:latin typeface="Corbel"/>
                <a:cs typeface="Corbel"/>
              </a:rPr>
              <a:t>us: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wait </a:t>
            </a:r>
            <a:r>
              <a:rPr lang="en-US" sz="4400" b="1" dirty="0" smtClean="0">
                <a:latin typeface="Corbel"/>
                <a:cs typeface="Corbel"/>
              </a:rPr>
              <a:t>for it (v114</a:t>
            </a:r>
            <a:r>
              <a:rPr lang="en-US" sz="4400" b="1" dirty="0" smtClean="0">
                <a:latin typeface="Corbel"/>
                <a:cs typeface="Corbel"/>
              </a:rPr>
              <a:t>)</a:t>
            </a:r>
            <a:endParaRPr lang="en-US" sz="4400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keep </a:t>
            </a:r>
            <a:r>
              <a:rPr lang="en-US" sz="4400" b="1" dirty="0" smtClean="0">
                <a:latin typeface="Corbel"/>
                <a:cs typeface="Corbel"/>
              </a:rPr>
              <a:t>it (v115</a:t>
            </a:r>
            <a:r>
              <a:rPr lang="en-US" sz="4400" b="1" dirty="0" smtClean="0">
                <a:latin typeface="Corbel"/>
                <a:cs typeface="Corbel"/>
              </a:rPr>
              <a:t>)</a:t>
            </a:r>
            <a:endParaRPr lang="en-US" sz="4400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regard </a:t>
            </a:r>
            <a:r>
              <a:rPr lang="en-US" sz="4400" b="1" dirty="0" smtClean="0">
                <a:latin typeface="Corbel"/>
                <a:cs typeface="Corbel"/>
              </a:rPr>
              <a:t>it (v117</a:t>
            </a:r>
            <a:r>
              <a:rPr lang="en-US" sz="4400" b="1" dirty="0" smtClean="0">
                <a:latin typeface="Corbel"/>
                <a:cs typeface="Corbel"/>
              </a:rPr>
              <a:t>)</a:t>
            </a:r>
            <a:endParaRPr lang="en-US" sz="4400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love </a:t>
            </a:r>
            <a:r>
              <a:rPr lang="en-US" sz="4400" b="1" dirty="0" smtClean="0">
                <a:latin typeface="Corbel"/>
                <a:cs typeface="Corbel"/>
              </a:rPr>
              <a:t>it (v119</a:t>
            </a:r>
            <a:r>
              <a:rPr lang="en-US" sz="4400" b="1" dirty="0" smtClean="0">
                <a:latin typeface="Corbel"/>
                <a:cs typeface="Corbel"/>
              </a:rPr>
              <a:t>)</a:t>
            </a:r>
            <a:endParaRPr lang="en-US" sz="4400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4400" b="1" dirty="0" smtClean="0">
                <a:latin typeface="Corbel"/>
                <a:cs typeface="Corbel"/>
              </a:rPr>
              <a:t>fear </a:t>
            </a:r>
            <a:r>
              <a:rPr lang="en-US" sz="4400" b="1" dirty="0" smtClean="0">
                <a:latin typeface="Corbel"/>
                <a:cs typeface="Corbel"/>
              </a:rPr>
              <a:t>it (v120</a:t>
            </a:r>
            <a:r>
              <a:rPr lang="en-US" sz="4400" b="1" dirty="0" smtClean="0">
                <a:latin typeface="Corbel"/>
                <a:cs typeface="Corbel"/>
              </a:rPr>
              <a:t>)</a:t>
            </a:r>
            <a:endParaRPr lang="en-US" sz="44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9802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2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What Does Double-Minded Mean?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“The </a:t>
            </a:r>
            <a:r>
              <a:rPr lang="en-US" b="1" dirty="0">
                <a:latin typeface="Corbel"/>
                <a:cs typeface="Corbel"/>
              </a:rPr>
              <a:t>term literally means “of two minds or souls” (</a:t>
            </a:r>
            <a:r>
              <a:rPr lang="en-US" b="1" dirty="0" smtClean="0">
                <a:latin typeface="Corbel"/>
                <a:cs typeface="Corbel"/>
              </a:rPr>
              <a:t>Greeks</a:t>
            </a:r>
            <a:r>
              <a:rPr lang="en-US" b="1" dirty="0">
                <a:latin typeface="Corbel"/>
                <a:cs typeface="Corbel"/>
              </a:rPr>
              <a:t>). It describes one who is trusting in God while also trusting in something else, such as self or the world</a:t>
            </a:r>
            <a:r>
              <a:rPr lang="en-US" b="1" dirty="0" smtClean="0">
                <a:latin typeface="Corbel"/>
                <a:cs typeface="Corbel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rbel"/>
                <a:cs typeface="Corbel"/>
              </a:rPr>
              <a:t>Strong, T. (2003). Double-Minded. In C. Brand, C. Draper, A. England, S. Bond, E. R. </a:t>
            </a:r>
            <a:r>
              <a:rPr lang="en-US" sz="1600" b="1" dirty="0" err="1" smtClean="0">
                <a:latin typeface="Corbel"/>
                <a:cs typeface="Corbel"/>
              </a:rPr>
              <a:t>Clendenen</a:t>
            </a:r>
            <a:r>
              <a:rPr lang="en-US" sz="1600" b="1" dirty="0" smtClean="0">
                <a:latin typeface="Corbel"/>
                <a:cs typeface="Corbel"/>
              </a:rPr>
              <a:t>, &amp; T. C. Butler (Eds.), </a:t>
            </a:r>
            <a:r>
              <a:rPr lang="en-US" sz="1600" b="1" i="1" dirty="0" smtClean="0">
                <a:latin typeface="Corbel"/>
                <a:cs typeface="Corbel"/>
              </a:rPr>
              <a:t>Holman Illustrated Bible Dictionary</a:t>
            </a:r>
            <a:r>
              <a:rPr lang="en-US" sz="1600" b="1" dirty="0" smtClean="0">
                <a:latin typeface="Corbel"/>
                <a:cs typeface="Corbel"/>
              </a:rPr>
              <a:t> (pp. 439–440). Nashville, TN: Holman Bible Publishers.</a:t>
            </a:r>
          </a:p>
        </p:txBody>
      </p:sp>
    </p:spTree>
    <p:extLst>
      <p:ext uri="{BB962C8B-B14F-4D97-AF65-F5344CB8AC3E}">
        <p14:creationId xmlns:p14="http://schemas.microsoft.com/office/powerpoint/2010/main" val="299694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What Does Double-Minded Mean?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“A person who is half-hearted, divided in mind, irresolute, doubting or hesitant”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rbel"/>
                <a:cs typeface="Corbel"/>
              </a:rPr>
              <a:t>Major Contributors and Editors. (2012, 2013, 2014, 2015). Double-Minded. In J. D. Barry, D. </a:t>
            </a:r>
            <a:r>
              <a:rPr lang="en-US" sz="1600" b="1" dirty="0" err="1" smtClean="0">
                <a:latin typeface="Corbel"/>
                <a:cs typeface="Corbel"/>
              </a:rPr>
              <a:t>Bomar</a:t>
            </a:r>
            <a:r>
              <a:rPr lang="en-US" sz="1600" b="1" dirty="0" smtClean="0">
                <a:latin typeface="Corbel"/>
                <a:cs typeface="Corbel"/>
              </a:rPr>
              <a:t>, D. R. Brown, R. </a:t>
            </a:r>
            <a:r>
              <a:rPr lang="en-US" sz="1600" b="1" dirty="0" err="1" smtClean="0">
                <a:latin typeface="Corbel"/>
                <a:cs typeface="Corbel"/>
              </a:rPr>
              <a:t>Klippenstein</a:t>
            </a:r>
            <a:r>
              <a:rPr lang="en-US" sz="1600" b="1" dirty="0" smtClean="0">
                <a:latin typeface="Corbel"/>
                <a:cs typeface="Corbel"/>
              </a:rPr>
              <a:t>, D. Mangum, C. Sinclair Wolcott, … W. </a:t>
            </a:r>
            <a:r>
              <a:rPr lang="en-US" sz="1600" b="1" dirty="0" err="1" smtClean="0">
                <a:latin typeface="Corbel"/>
                <a:cs typeface="Corbel"/>
              </a:rPr>
              <a:t>Widder</a:t>
            </a:r>
            <a:r>
              <a:rPr lang="en-US" sz="1600" b="1" dirty="0" smtClean="0">
                <a:latin typeface="Corbel"/>
                <a:cs typeface="Corbel"/>
              </a:rPr>
              <a:t> (Eds.), The </a:t>
            </a:r>
            <a:r>
              <a:rPr lang="en-US" sz="1600" b="1" dirty="0" err="1" smtClean="0">
                <a:latin typeface="Corbel"/>
                <a:cs typeface="Corbel"/>
              </a:rPr>
              <a:t>Lexham</a:t>
            </a:r>
            <a:r>
              <a:rPr lang="en-US" sz="1600" b="1" dirty="0" smtClean="0">
                <a:latin typeface="Corbel"/>
                <a:cs typeface="Corbel"/>
              </a:rPr>
              <a:t> Bible Dictionary. Bellingham, WA: </a:t>
            </a:r>
            <a:r>
              <a:rPr lang="en-US" sz="1600" b="1" dirty="0" err="1" smtClean="0">
                <a:latin typeface="Corbel"/>
                <a:cs typeface="Corbel"/>
              </a:rPr>
              <a:t>Lexham</a:t>
            </a:r>
            <a:r>
              <a:rPr lang="en-US" sz="1600" b="1" dirty="0" smtClean="0">
                <a:latin typeface="Corbel"/>
                <a:cs typeface="Corbel"/>
              </a:rPr>
              <a:t> Press.</a:t>
            </a:r>
            <a:endParaRPr lang="en-US" sz="9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003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What Does Double-Minded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“halting</a:t>
            </a:r>
            <a:r>
              <a:rPr lang="en-US" b="1" dirty="0">
                <a:latin typeface="Corbel"/>
                <a:cs typeface="Corbel"/>
              </a:rPr>
              <a:t>, </a:t>
            </a:r>
            <a:r>
              <a:rPr lang="en-US" b="1" dirty="0" smtClean="0">
                <a:latin typeface="Corbel"/>
                <a:cs typeface="Corbel"/>
              </a:rPr>
              <a:t>hesitant…indecisive…uncertain…wavering”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rbel"/>
                <a:cs typeface="Corbel"/>
              </a:rPr>
              <a:t>Merriam</a:t>
            </a:r>
            <a:r>
              <a:rPr lang="en-US" sz="1600" b="1" dirty="0">
                <a:latin typeface="Corbel"/>
                <a:cs typeface="Corbel"/>
              </a:rPr>
              <a:t>-Webster, I. (1996). </a:t>
            </a:r>
            <a:r>
              <a:rPr lang="en-US" sz="1600" b="1" i="1" dirty="0">
                <a:latin typeface="Corbel"/>
                <a:cs typeface="Corbel"/>
              </a:rPr>
              <a:t>Merriam-Webster’s collegiate thesaurus</a:t>
            </a:r>
            <a:r>
              <a:rPr lang="en-US" sz="1600" b="1" dirty="0">
                <a:latin typeface="Corbel"/>
                <a:cs typeface="Corbel"/>
              </a:rPr>
              <a:t>. Springfield, MA: Merriam-Webster</a:t>
            </a:r>
            <a:r>
              <a:rPr lang="en-US" sz="1600" b="1" dirty="0" smtClean="0">
                <a:latin typeface="Corbel"/>
                <a:cs typeface="Corbel"/>
              </a:rPr>
              <a:t>.</a:t>
            </a:r>
            <a:endParaRPr lang="en-US" sz="1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1824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What Does Double-Minded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“divided (in mind), i.e. (concretely) a skeptic:—thought.</a:t>
            </a:r>
            <a:r>
              <a:rPr lang="en-US" b="1" baseline="30000" dirty="0" smtClean="0">
                <a:latin typeface="Corbel"/>
                <a:cs typeface="Corbel"/>
              </a:rPr>
              <a:t>”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rbel"/>
                <a:cs typeface="Corbel"/>
              </a:rPr>
              <a:t>"</a:t>
            </a:r>
            <a:r>
              <a:rPr lang="en-US" sz="1600" b="1" dirty="0">
                <a:latin typeface="Corbel"/>
                <a:cs typeface="Corbel"/>
              </a:rPr>
              <a:t>Hebrew Lexicon :: H5588 (KJV)." Blue Letter Bible. Sowing Circle. Web. 4 Sep, 2015. </a:t>
            </a:r>
            <a:r>
              <a:rPr lang="en-US" sz="1600" b="1" dirty="0" smtClean="0">
                <a:latin typeface="Corbel"/>
                <a:cs typeface="Corbel"/>
              </a:rPr>
              <a:t>&lt;http</a:t>
            </a:r>
            <a:r>
              <a:rPr lang="en-US" sz="1600" b="1" dirty="0">
                <a:latin typeface="Corbel"/>
                <a:cs typeface="Corbel"/>
              </a:rPr>
              <a:t>://</a:t>
            </a:r>
            <a:r>
              <a:rPr lang="en-US" sz="1600" b="1" dirty="0" err="1">
                <a:latin typeface="Corbel"/>
                <a:cs typeface="Corbel"/>
              </a:rPr>
              <a:t>www.blueletterbible.org</a:t>
            </a:r>
            <a:r>
              <a:rPr lang="en-US" sz="1600" b="1" dirty="0">
                <a:latin typeface="Corbel"/>
                <a:cs typeface="Corbel"/>
              </a:rPr>
              <a:t>/</a:t>
            </a:r>
            <a:r>
              <a:rPr lang="en-US" sz="1600" b="1" dirty="0" err="1">
                <a:latin typeface="Corbel"/>
                <a:cs typeface="Corbel"/>
              </a:rPr>
              <a:t>lang</a:t>
            </a:r>
            <a:r>
              <a:rPr lang="en-US" sz="1600" b="1" dirty="0">
                <a:latin typeface="Corbel"/>
                <a:cs typeface="Corbel"/>
              </a:rPr>
              <a:t>/lexicon/</a:t>
            </a:r>
            <a:r>
              <a:rPr lang="en-US" sz="1600" b="1" dirty="0" err="1">
                <a:latin typeface="Corbel"/>
                <a:cs typeface="Corbel"/>
              </a:rPr>
              <a:t>lexicon.cfm?Strongs</a:t>
            </a:r>
            <a:r>
              <a:rPr lang="en-US" sz="1600" b="1" dirty="0">
                <a:latin typeface="Corbel"/>
                <a:cs typeface="Corbel"/>
              </a:rPr>
              <a:t>=H5588&amp;t=</a:t>
            </a:r>
            <a:r>
              <a:rPr lang="en-US" sz="1600" b="1" dirty="0" smtClean="0">
                <a:latin typeface="Corbel"/>
                <a:cs typeface="Corbel"/>
              </a:rPr>
              <a:t>KJV&gt;.</a:t>
            </a:r>
            <a:endParaRPr lang="en-US" sz="1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4754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“I hate the double-minded…”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Double</a:t>
            </a:r>
            <a:r>
              <a:rPr lang="en-US" sz="2800" b="1" dirty="0">
                <a:latin typeface="Corbel"/>
                <a:cs typeface="Corbel"/>
              </a:rPr>
              <a:t>-mindedness makes one </a:t>
            </a:r>
            <a:r>
              <a:rPr lang="en-US" sz="2800" b="1" dirty="0" smtClean="0">
                <a:latin typeface="Corbel"/>
                <a:cs typeface="Corbel"/>
              </a:rPr>
              <a:t>UNSTABLE: </a:t>
            </a:r>
            <a:r>
              <a:rPr lang="en-US" sz="2800" b="1" dirty="0">
                <a:latin typeface="Corbel"/>
                <a:cs typeface="Corbel"/>
              </a:rPr>
              <a:t>James 1.6-8; </a:t>
            </a:r>
            <a:r>
              <a:rPr lang="en-US" sz="2800" b="1" dirty="0" smtClean="0">
                <a:latin typeface="Corbel"/>
                <a:cs typeface="Corbel"/>
              </a:rPr>
              <a:t>Matt</a:t>
            </a:r>
            <a:r>
              <a:rPr lang="en-US" sz="2800" b="1" dirty="0">
                <a:latin typeface="Corbel"/>
                <a:cs typeface="Corbel"/>
              </a:rPr>
              <a:t>. </a:t>
            </a:r>
            <a:r>
              <a:rPr lang="en-US" sz="2800" b="1" dirty="0">
                <a:latin typeface="Corbel"/>
                <a:cs typeface="Corbel"/>
              </a:rPr>
              <a:t>6.24; 1 Cor. </a:t>
            </a:r>
            <a:r>
              <a:rPr lang="en-US" sz="2800" b="1" dirty="0" smtClean="0">
                <a:latin typeface="Corbel"/>
                <a:cs typeface="Corbel"/>
              </a:rPr>
              <a:t>10.21-22; </a:t>
            </a:r>
            <a:r>
              <a:rPr lang="en-US" sz="2800" b="1" dirty="0">
                <a:latin typeface="Corbel"/>
                <a:cs typeface="Corbel"/>
              </a:rPr>
              <a:t>Rev. </a:t>
            </a:r>
            <a:r>
              <a:rPr lang="en-US" sz="2800" b="1" dirty="0" smtClean="0">
                <a:latin typeface="Corbel"/>
                <a:cs typeface="Corbel"/>
              </a:rPr>
              <a:t>3.15</a:t>
            </a:r>
            <a:endParaRPr lang="en-US" sz="28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Double-mindedness makes one UNCLEAN: James 4.1-</a:t>
            </a:r>
            <a:r>
              <a:rPr lang="en-US" sz="2800" b="1" dirty="0" smtClean="0">
                <a:latin typeface="Corbel"/>
                <a:cs typeface="Corbel"/>
              </a:rPr>
              <a:t>10</a:t>
            </a:r>
            <a:endParaRPr lang="en-US" sz="28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Double-mindedness makes one UNSURE: </a:t>
            </a:r>
            <a:r>
              <a:rPr lang="en-US" sz="2800" b="1" dirty="0" smtClean="0">
                <a:latin typeface="Corbel"/>
                <a:cs typeface="Corbel"/>
              </a:rPr>
              <a:t>Josh. 24.15; 1 </a:t>
            </a:r>
            <a:r>
              <a:rPr lang="en-US" sz="2800" b="1" dirty="0" smtClean="0">
                <a:latin typeface="Corbel"/>
                <a:cs typeface="Corbel"/>
              </a:rPr>
              <a:t>Kings </a:t>
            </a:r>
            <a:r>
              <a:rPr lang="en-US" sz="2800" b="1" dirty="0" smtClean="0">
                <a:latin typeface="Corbel"/>
                <a:cs typeface="Corbel"/>
              </a:rPr>
              <a:t>18.21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053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“I hate the double-minded…”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double-minded person won’t APPLY God’s word to his life: James 1.22-25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double-minded person won’t ACTIVELY participate in the gospel: Phil. 1.5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double-minded person won’t ACCEPTABLY worship Him: John 4.24</a:t>
            </a:r>
          </a:p>
        </p:txBody>
      </p:sp>
    </p:spTree>
    <p:extLst>
      <p:ext uri="{BB962C8B-B14F-4D97-AF65-F5344CB8AC3E}">
        <p14:creationId xmlns:p14="http://schemas.microsoft.com/office/powerpoint/2010/main" val="317464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rbel"/>
                <a:cs typeface="Corbel"/>
              </a:rPr>
              <a:t>“…but I love your law”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Double</a:t>
            </a:r>
            <a:r>
              <a:rPr lang="en-US" b="1" dirty="0">
                <a:latin typeface="Corbel"/>
                <a:cs typeface="Corbel"/>
              </a:rPr>
              <a:t>-mindedness is </a:t>
            </a:r>
            <a:r>
              <a:rPr lang="en-US" b="1" dirty="0" smtClean="0">
                <a:latin typeface="Corbel"/>
                <a:cs typeface="Corbel"/>
              </a:rPr>
              <a:t>CONTRARY to </a:t>
            </a:r>
            <a:r>
              <a:rPr lang="en-US" b="1" dirty="0">
                <a:latin typeface="Corbel"/>
                <a:cs typeface="Corbel"/>
              </a:rPr>
              <a:t>God’s </a:t>
            </a:r>
            <a:r>
              <a:rPr lang="en-US" b="1" dirty="0" smtClean="0">
                <a:latin typeface="Corbel"/>
                <a:cs typeface="Corbel"/>
              </a:rPr>
              <a:t>word</a:t>
            </a:r>
            <a:r>
              <a:rPr lang="en-US" b="1" dirty="0" smtClean="0">
                <a:latin typeface="Corbel"/>
                <a:cs typeface="Corbel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</a:t>
            </a:r>
            <a:r>
              <a:rPr lang="en-US" b="1" dirty="0">
                <a:latin typeface="Corbel"/>
                <a:cs typeface="Corbel"/>
              </a:rPr>
              <a:t>is </a:t>
            </a:r>
            <a:r>
              <a:rPr lang="en-US" b="1" dirty="0" smtClean="0">
                <a:latin typeface="Corbel"/>
                <a:cs typeface="Corbel"/>
              </a:rPr>
              <a:t>CONSISTENT: Psalm </a:t>
            </a:r>
            <a:r>
              <a:rPr lang="en-US" b="1" dirty="0">
                <a:latin typeface="Corbel"/>
                <a:cs typeface="Corbel"/>
              </a:rPr>
              <a:t>119.113, 89, </a:t>
            </a:r>
            <a:r>
              <a:rPr lang="en-US" b="1" dirty="0" smtClean="0">
                <a:latin typeface="Corbel"/>
                <a:cs typeface="Corbel"/>
              </a:rPr>
              <a:t>9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It must be followed CONTINUALLY: v117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7139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742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What Does Double-Minded Mean?</vt:lpstr>
      <vt:lpstr>What Does Double-Minded Mean?</vt:lpstr>
      <vt:lpstr>What Does Double-Minded Mean?</vt:lpstr>
      <vt:lpstr>What Does Double-Minded Mean?</vt:lpstr>
      <vt:lpstr>“I hate the double-minded…”</vt:lpstr>
      <vt:lpstr>“I hate the double-minded…”</vt:lpstr>
      <vt:lpstr>“…but I love your law”</vt:lpstr>
      <vt:lpstr>“…but I love your law”</vt:lpstr>
      <vt:lpstr>PowerPoint Presentation</vt:lpstr>
      <vt:lpstr>God’s Law Provides for the Single-mindedness: vv114, 116-117</vt:lpstr>
      <vt:lpstr>God’s Law Provides for the Single-mindedness: vv114, 116-117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60</cp:revision>
  <dcterms:created xsi:type="dcterms:W3CDTF">2015-09-05T01:25:24Z</dcterms:created>
  <dcterms:modified xsi:type="dcterms:W3CDTF">2015-09-06T12:58:34Z</dcterms:modified>
</cp:coreProperties>
</file>