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4" r:id="rId7"/>
    <p:sldId id="265" r:id="rId8"/>
    <p:sldId id="267" r:id="rId9"/>
    <p:sldId id="266" r:id="rId10"/>
    <p:sldId id="268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8" d="100"/>
          <a:sy n="88" d="100"/>
        </p:scale>
        <p:origin x="-1624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8DD7B-F6E7-8A49-8FA9-43D0D5773EEB}" type="datetimeFigureOut">
              <a:rPr lang="en-US" smtClean="0"/>
              <a:t>9/12/15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E5BC6-06F9-C64B-BCFA-BCF1B0A273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380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8DD7B-F6E7-8A49-8FA9-43D0D5773EEB}" type="datetimeFigureOut">
              <a:rPr lang="en-US" smtClean="0"/>
              <a:t>9/12/15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E5BC6-06F9-C64B-BCFA-BCF1B0A273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2194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8DD7B-F6E7-8A49-8FA9-43D0D5773EEB}" type="datetimeFigureOut">
              <a:rPr lang="en-US" smtClean="0"/>
              <a:t>9/12/15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E5BC6-06F9-C64B-BCFA-BCF1B0A273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2736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8DD7B-F6E7-8A49-8FA9-43D0D5773EEB}" type="datetimeFigureOut">
              <a:rPr lang="en-US" smtClean="0"/>
              <a:t>9/12/15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E5BC6-06F9-C64B-BCFA-BCF1B0A273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2984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8DD7B-F6E7-8A49-8FA9-43D0D5773EEB}" type="datetimeFigureOut">
              <a:rPr lang="en-US" smtClean="0"/>
              <a:t>9/12/15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E5BC6-06F9-C64B-BCFA-BCF1B0A273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5649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8DD7B-F6E7-8A49-8FA9-43D0D5773EEB}" type="datetimeFigureOut">
              <a:rPr lang="en-US" smtClean="0"/>
              <a:t>9/12/15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E5BC6-06F9-C64B-BCFA-BCF1B0A273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530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8DD7B-F6E7-8A49-8FA9-43D0D5773EEB}" type="datetimeFigureOut">
              <a:rPr lang="en-US" smtClean="0"/>
              <a:t>9/12/15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E5BC6-06F9-C64B-BCFA-BCF1B0A273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6934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8DD7B-F6E7-8A49-8FA9-43D0D5773EEB}" type="datetimeFigureOut">
              <a:rPr lang="en-US" smtClean="0"/>
              <a:t>9/12/15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E5BC6-06F9-C64B-BCFA-BCF1B0A273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5027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8DD7B-F6E7-8A49-8FA9-43D0D5773EEB}" type="datetimeFigureOut">
              <a:rPr lang="en-US" smtClean="0"/>
              <a:t>9/12/15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E5BC6-06F9-C64B-BCFA-BCF1B0A273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7373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8DD7B-F6E7-8A49-8FA9-43D0D5773EEB}" type="datetimeFigureOut">
              <a:rPr lang="en-US" smtClean="0"/>
              <a:t>9/12/15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E5BC6-06F9-C64B-BCFA-BCF1B0A273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960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8DD7B-F6E7-8A49-8FA9-43D0D5773EEB}" type="datetimeFigureOut">
              <a:rPr lang="en-US" smtClean="0"/>
              <a:t>9/12/15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E5BC6-06F9-C64B-BCFA-BCF1B0A273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9316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E8DD7B-F6E7-8A49-8FA9-43D0D5773EEB}" type="datetimeFigureOut">
              <a:rPr lang="en-US" smtClean="0"/>
              <a:t>9/12/15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9E5BC6-06F9-C64B-BCFA-BCF1B0A273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333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05787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0158" y="1499191"/>
            <a:ext cx="3852332" cy="2815472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3600" b="1" dirty="0" smtClean="0">
                <a:latin typeface="Corbel"/>
                <a:cs typeface="Corbel"/>
              </a:rPr>
              <a:t>“...blessed are those who hear, and who keep what is written...” Rev. 1.3</a:t>
            </a:r>
          </a:p>
        </p:txBody>
      </p:sp>
    </p:spTree>
    <p:extLst>
      <p:ext uri="{BB962C8B-B14F-4D97-AF65-F5344CB8AC3E}">
        <p14:creationId xmlns:p14="http://schemas.microsoft.com/office/powerpoint/2010/main" val="38883397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64478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Corbel"/>
                <a:cs typeface="Corbel"/>
              </a:rPr>
              <a:t>Why We Need A Plan</a:t>
            </a:r>
            <a:endParaRPr lang="en-US" b="1" dirty="0">
              <a:latin typeface="Corbel"/>
              <a:cs typeface="Corbe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2107" y="1600200"/>
            <a:ext cx="8099786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b="1" dirty="0" smtClean="0">
                <a:latin typeface="Corbel"/>
                <a:cs typeface="Corbel"/>
              </a:rPr>
              <a:t>Because </a:t>
            </a:r>
            <a:r>
              <a:rPr lang="en-US" b="1" dirty="0">
                <a:latin typeface="Corbel"/>
                <a:cs typeface="Corbel"/>
              </a:rPr>
              <a:t>man is a sinner: Rom. </a:t>
            </a:r>
            <a:r>
              <a:rPr lang="en-US" b="1" dirty="0" smtClean="0">
                <a:latin typeface="Corbel"/>
                <a:cs typeface="Corbel"/>
              </a:rPr>
              <a:t>3.23</a:t>
            </a:r>
            <a:endParaRPr lang="en-US" b="1" dirty="0">
              <a:latin typeface="Corbel"/>
              <a:cs typeface="Corbel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en-US" b="1" dirty="0" smtClean="0">
              <a:latin typeface="Corbel"/>
              <a:cs typeface="Corbel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b="1" dirty="0" smtClean="0">
                <a:latin typeface="Corbel"/>
                <a:cs typeface="Corbel"/>
              </a:rPr>
              <a:t>Because </a:t>
            </a:r>
            <a:r>
              <a:rPr lang="en-US" b="1" dirty="0">
                <a:latin typeface="Corbel"/>
                <a:cs typeface="Corbel"/>
              </a:rPr>
              <a:t>sin separates us from God: Isaiah 59.1-</a:t>
            </a:r>
            <a:r>
              <a:rPr lang="en-US" b="1" dirty="0" smtClean="0">
                <a:latin typeface="Corbel"/>
                <a:cs typeface="Corbel"/>
              </a:rPr>
              <a:t>2</a:t>
            </a:r>
            <a:endParaRPr lang="en-US" b="1" dirty="0">
              <a:latin typeface="Corbel"/>
              <a:cs typeface="Corbel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en-US" b="1" dirty="0" smtClean="0">
              <a:latin typeface="Corbel"/>
              <a:cs typeface="Corbel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b="1" dirty="0" smtClean="0">
                <a:latin typeface="Corbel"/>
                <a:cs typeface="Corbel"/>
              </a:rPr>
              <a:t>Because </a:t>
            </a:r>
            <a:r>
              <a:rPr lang="en-US" b="1" dirty="0">
                <a:latin typeface="Corbel"/>
                <a:cs typeface="Corbel"/>
              </a:rPr>
              <a:t>sin leads to death: Rom. </a:t>
            </a:r>
            <a:r>
              <a:rPr lang="en-US" b="1" dirty="0" smtClean="0">
                <a:latin typeface="Corbel"/>
                <a:cs typeface="Corbel"/>
              </a:rPr>
              <a:t>6.23</a:t>
            </a:r>
            <a:endParaRPr lang="en-US" b="1" dirty="0">
              <a:latin typeface="Corbel"/>
              <a:cs typeface="Corbel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en-US" b="1" dirty="0" smtClean="0">
              <a:latin typeface="Corbel"/>
              <a:cs typeface="Corbel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b="1" dirty="0" smtClean="0">
                <a:latin typeface="Corbel"/>
                <a:cs typeface="Corbel"/>
              </a:rPr>
              <a:t>Because </a:t>
            </a:r>
            <a:r>
              <a:rPr lang="en-US" b="1" dirty="0">
                <a:latin typeface="Corbel"/>
                <a:cs typeface="Corbel"/>
              </a:rPr>
              <a:t>man needs Jesus’ blood: Rom. </a:t>
            </a:r>
            <a:r>
              <a:rPr lang="en-US" b="1" dirty="0" smtClean="0">
                <a:latin typeface="Corbel"/>
                <a:cs typeface="Corbel"/>
              </a:rPr>
              <a:t>5.9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en-US" b="1" dirty="0" smtClean="0">
              <a:latin typeface="Corbel"/>
              <a:cs typeface="Corbel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b="1" dirty="0" smtClean="0">
                <a:latin typeface="Corbel"/>
                <a:cs typeface="Corbel"/>
              </a:rPr>
              <a:t>Because </a:t>
            </a:r>
            <a:r>
              <a:rPr lang="en-US" b="1" dirty="0">
                <a:latin typeface="Corbel"/>
                <a:cs typeface="Corbel"/>
              </a:rPr>
              <a:t>man must obey Jesus: </a:t>
            </a:r>
            <a:r>
              <a:rPr lang="en-US" b="1" dirty="0" smtClean="0">
                <a:latin typeface="Corbel"/>
                <a:cs typeface="Corbel"/>
              </a:rPr>
              <a:t>2 </a:t>
            </a:r>
            <a:r>
              <a:rPr lang="en-US" b="1" dirty="0">
                <a:latin typeface="Corbel"/>
                <a:cs typeface="Corbel"/>
              </a:rPr>
              <a:t>Thess. 1.8-</a:t>
            </a:r>
            <a:r>
              <a:rPr lang="en-US" b="1" dirty="0" smtClean="0">
                <a:latin typeface="Corbel"/>
                <a:cs typeface="Corbel"/>
              </a:rPr>
              <a:t>9</a:t>
            </a:r>
            <a:endParaRPr lang="en-US" b="1" dirty="0">
              <a:latin typeface="Corbel"/>
              <a:cs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7427118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latin typeface="Corbel"/>
                <a:cs typeface="Corbel"/>
              </a:rPr>
              <a:t>God Has Done His Part In Salvation: </a:t>
            </a:r>
            <a:endParaRPr lang="en-US" b="1" dirty="0">
              <a:latin typeface="Corbel"/>
              <a:cs typeface="Corbe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b="1" dirty="0" smtClean="0">
                <a:latin typeface="Corbel"/>
                <a:cs typeface="Corbel"/>
              </a:rPr>
              <a:t>The Father sent His Son: Titus 2.11-12</a:t>
            </a:r>
          </a:p>
          <a:p>
            <a:pPr marL="0" indent="0">
              <a:spcBef>
                <a:spcPts val="0"/>
              </a:spcBef>
              <a:buNone/>
            </a:pPr>
            <a:endParaRPr lang="en-US" b="1" dirty="0">
              <a:latin typeface="Corbel"/>
              <a:cs typeface="Corbel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b="1" dirty="0" smtClean="0">
                <a:latin typeface="Corbel"/>
                <a:cs typeface="Corbel"/>
              </a:rPr>
              <a:t>Jesus shed His blood: Eph. 1.7</a:t>
            </a:r>
          </a:p>
          <a:p>
            <a:pPr marL="0" indent="0">
              <a:spcBef>
                <a:spcPts val="0"/>
              </a:spcBef>
              <a:buNone/>
            </a:pPr>
            <a:endParaRPr lang="en-US" b="1" dirty="0">
              <a:latin typeface="Corbel"/>
              <a:cs typeface="Corbel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b="1" dirty="0" smtClean="0">
                <a:latin typeface="Corbel"/>
                <a:cs typeface="Corbel"/>
              </a:rPr>
              <a:t>The Holy Spirit revealed His word: Eph. 3.3-5</a:t>
            </a:r>
          </a:p>
          <a:p>
            <a:pPr marL="0" indent="0">
              <a:spcBef>
                <a:spcPts val="0"/>
              </a:spcBef>
              <a:buNone/>
            </a:pPr>
            <a:endParaRPr lang="en-US" b="1" dirty="0">
              <a:latin typeface="Corbel"/>
              <a:cs typeface="Corbel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b="1" dirty="0" smtClean="0">
                <a:latin typeface="Corbel"/>
                <a:cs typeface="Corbel"/>
              </a:rPr>
              <a:t>God has done his part.</a:t>
            </a:r>
            <a:endParaRPr lang="en-US" b="1" dirty="0">
              <a:latin typeface="Corbel"/>
              <a:cs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28837354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indent="0">
              <a:spcBef>
                <a:spcPts val="0"/>
              </a:spcBef>
            </a:pPr>
            <a:r>
              <a:rPr lang="en-US" b="1" dirty="0" smtClean="0">
                <a:latin typeface="Corbel"/>
                <a:cs typeface="Corbel"/>
              </a:rPr>
              <a:t>Faith Comes By Hearing: Rom. 10.17</a:t>
            </a:r>
            <a:endParaRPr lang="en-US" b="1" dirty="0" smtClean="0">
              <a:latin typeface="Corbel"/>
              <a:cs typeface="Corbe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b="1" dirty="0" smtClean="0">
                <a:latin typeface="Corbel"/>
                <a:cs typeface="Corbel"/>
              </a:rPr>
              <a:t>One must teach the gospel: Mark 16.15; Matt. 28.19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en-US" b="1" dirty="0" smtClean="0">
              <a:latin typeface="Corbel"/>
              <a:cs typeface="Corbel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b="1" dirty="0" smtClean="0">
                <a:latin typeface="Corbel"/>
                <a:cs typeface="Corbel"/>
              </a:rPr>
              <a:t>One must hear the gospel: John 9.35-38; Acts 8.5; 8.26-40; 9.6; 10.5-6, 32-33; 11.14; 16.30-32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en-US" b="1" dirty="0">
              <a:latin typeface="Corbel"/>
              <a:cs typeface="Corbel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b="1" dirty="0" smtClean="0">
                <a:latin typeface="Corbel"/>
                <a:cs typeface="Corbel"/>
              </a:rPr>
              <a:t>Not only is hearing essential, but its also the first condition of salvation: Rom. 10.13-17</a:t>
            </a:r>
            <a:endParaRPr lang="en-US" b="1" dirty="0" smtClean="0">
              <a:latin typeface="Corbel"/>
              <a:cs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35879850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</a:pPr>
            <a:r>
              <a:rPr lang="en-US" b="1" dirty="0" smtClean="0">
                <a:latin typeface="Corbel"/>
                <a:cs typeface="Corbel"/>
              </a:rPr>
              <a:t>Hearin</a:t>
            </a:r>
            <a:r>
              <a:rPr lang="en-US" b="1" dirty="0" smtClean="0">
                <a:latin typeface="Corbel"/>
                <a:cs typeface="Corbel"/>
              </a:rPr>
              <a:t>g With The Heart</a:t>
            </a:r>
            <a:endParaRPr lang="en-US" b="1" dirty="0" smtClean="0">
              <a:latin typeface="Corbel"/>
              <a:cs typeface="Corbe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b="1" dirty="0" smtClean="0">
                <a:latin typeface="Corbel"/>
                <a:cs typeface="Corbel"/>
              </a:rPr>
              <a:t>A dull ear will never lead a sinner to obey the gospel: Acts 28.24-28; Zech. 7.11-13; Jer. 6.16-19; Acts 7.54, 57; 2.37</a:t>
            </a:r>
          </a:p>
        </p:txBody>
      </p:sp>
    </p:spTree>
    <p:extLst>
      <p:ext uri="{BB962C8B-B14F-4D97-AF65-F5344CB8AC3E}">
        <p14:creationId xmlns:p14="http://schemas.microsoft.com/office/powerpoint/2010/main" val="27193702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</a:pPr>
            <a:r>
              <a:rPr lang="en-US" b="1" dirty="0" smtClean="0">
                <a:latin typeface="Corbel"/>
                <a:cs typeface="Corbel"/>
              </a:rPr>
              <a:t>Hearing With The Heart</a:t>
            </a:r>
            <a:endParaRPr lang="en-US" b="1" dirty="0" smtClean="0">
              <a:latin typeface="Corbel"/>
              <a:cs typeface="Corbe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b="1" dirty="0" smtClean="0">
                <a:latin typeface="Corbel"/>
                <a:cs typeface="Corbel"/>
              </a:rPr>
              <a:t>Those who reject Christ will not allow the word to take root in their hearts: Luke 8.11-15; cf. Matt. </a:t>
            </a:r>
            <a:r>
              <a:rPr lang="en-US" b="1" dirty="0" smtClean="0">
                <a:latin typeface="Corbel"/>
                <a:cs typeface="Corbel"/>
              </a:rPr>
              <a:t>13.23</a:t>
            </a:r>
            <a:endParaRPr lang="en-US" b="1" dirty="0" smtClean="0">
              <a:latin typeface="Corbel"/>
              <a:cs typeface="Corbel"/>
            </a:endParaRPr>
          </a:p>
          <a:p>
            <a:pPr marL="0" indent="0">
              <a:spcBef>
                <a:spcPts val="0"/>
              </a:spcBef>
              <a:buNone/>
            </a:pPr>
            <a:endParaRPr lang="en-US" b="1" dirty="0" smtClean="0">
              <a:latin typeface="Corbel"/>
              <a:cs typeface="Corbel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b="1" dirty="0" smtClean="0">
                <a:latin typeface="Corbel"/>
                <a:cs typeface="Corbel"/>
              </a:rPr>
              <a:t>Some hear the words of God but do not do them: Matt. 7.26-27</a:t>
            </a:r>
          </a:p>
          <a:p>
            <a:pPr marL="0" indent="0">
              <a:spcBef>
                <a:spcPts val="0"/>
              </a:spcBef>
              <a:buNone/>
            </a:pPr>
            <a:endParaRPr lang="en-US" b="1" dirty="0" smtClean="0">
              <a:latin typeface="Corbel"/>
              <a:cs typeface="Corbel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b="1" dirty="0" smtClean="0">
                <a:latin typeface="Corbel"/>
                <a:cs typeface="Corbel"/>
              </a:rPr>
              <a:t>Some hear the words of God and give attention to them: Matt. 7.24-25; Acts 17.11-12; Mark 4.24; cf. Acts 16.14</a:t>
            </a:r>
            <a:endParaRPr lang="en-US" b="1" dirty="0">
              <a:latin typeface="Corbel"/>
              <a:cs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29688544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</a:pPr>
            <a:r>
              <a:rPr lang="en-US" b="1" dirty="0" smtClean="0">
                <a:latin typeface="Corbel"/>
                <a:cs typeface="Corbel"/>
              </a:rPr>
              <a:t>Hearing Is A Continual Process</a:t>
            </a:r>
            <a:endParaRPr lang="en-US" b="1" dirty="0" smtClean="0">
              <a:latin typeface="Corbel"/>
              <a:cs typeface="Corbe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b="1" dirty="0" smtClean="0">
                <a:latin typeface="Corbel"/>
                <a:cs typeface="Corbel"/>
              </a:rPr>
              <a:t>Jesus </a:t>
            </a:r>
            <a:r>
              <a:rPr lang="en-US" b="1" dirty="0">
                <a:latin typeface="Corbel"/>
                <a:cs typeface="Corbel"/>
              </a:rPr>
              <a:t>said, “</a:t>
            </a:r>
            <a:r>
              <a:rPr lang="en-US" b="1" i="1" dirty="0">
                <a:latin typeface="Corbel"/>
                <a:cs typeface="Corbel"/>
              </a:rPr>
              <a:t>My sheep hear my voice, and I know them, and they follow me</a:t>
            </a:r>
            <a:r>
              <a:rPr lang="en-US" b="1" dirty="0">
                <a:latin typeface="Corbel"/>
                <a:cs typeface="Corbel"/>
              </a:rPr>
              <a:t>” John </a:t>
            </a:r>
            <a:r>
              <a:rPr lang="en-US" b="1" dirty="0" smtClean="0">
                <a:latin typeface="Corbel"/>
                <a:cs typeface="Corbel"/>
              </a:rPr>
              <a:t>10.27</a:t>
            </a:r>
          </a:p>
          <a:p>
            <a:pPr marL="0" indent="0">
              <a:spcBef>
                <a:spcPts val="0"/>
              </a:spcBef>
              <a:buNone/>
            </a:pPr>
            <a:endParaRPr lang="en-US" b="1" dirty="0">
              <a:latin typeface="Corbel"/>
              <a:cs typeface="Corbel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b="1" dirty="0" smtClean="0">
                <a:latin typeface="Corbel"/>
                <a:cs typeface="Corbel"/>
              </a:rPr>
              <a:t>cf</a:t>
            </a:r>
            <a:r>
              <a:rPr lang="en-US" b="1" dirty="0">
                <a:latin typeface="Corbel"/>
                <a:cs typeface="Corbel"/>
              </a:rPr>
              <a:t>. </a:t>
            </a:r>
            <a:r>
              <a:rPr lang="en-US" b="1" dirty="0" smtClean="0">
                <a:latin typeface="Corbel"/>
                <a:cs typeface="Corbel"/>
              </a:rPr>
              <a:t>2 </a:t>
            </a:r>
            <a:r>
              <a:rPr lang="en-US" b="1" dirty="0">
                <a:latin typeface="Corbel"/>
                <a:cs typeface="Corbel"/>
              </a:rPr>
              <a:t>Tim. 4.3-4</a:t>
            </a:r>
            <a:r>
              <a:rPr lang="en-US" b="1" dirty="0" smtClean="0">
                <a:latin typeface="Corbel"/>
                <a:cs typeface="Corbel"/>
              </a:rPr>
              <a:t>; </a:t>
            </a:r>
            <a:r>
              <a:rPr lang="en-US" b="1" dirty="0" smtClean="0">
                <a:latin typeface="Corbel"/>
                <a:cs typeface="Corbel"/>
              </a:rPr>
              <a:t>James 5.19;</a:t>
            </a:r>
            <a:r>
              <a:rPr lang="en-US" b="1" dirty="0" smtClean="0">
                <a:latin typeface="Corbel"/>
                <a:cs typeface="Corbel"/>
              </a:rPr>
              <a:t> </a:t>
            </a:r>
            <a:r>
              <a:rPr lang="en-US" b="1" dirty="0">
                <a:latin typeface="Corbel"/>
                <a:cs typeface="Corbel"/>
              </a:rPr>
              <a:t>Prov. 28.9</a:t>
            </a:r>
          </a:p>
          <a:p>
            <a:pPr marL="0" indent="0">
              <a:spcBef>
                <a:spcPts val="0"/>
              </a:spcBef>
              <a:buNone/>
            </a:pPr>
            <a:endParaRPr lang="en-US" b="1" dirty="0" smtClean="0">
              <a:latin typeface="Corbel"/>
              <a:cs typeface="Corbel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b="1" dirty="0" smtClean="0">
                <a:latin typeface="Corbel"/>
                <a:cs typeface="Corbel"/>
              </a:rPr>
              <a:t>We </a:t>
            </a:r>
            <a:r>
              <a:rPr lang="en-US" b="1" dirty="0">
                <a:latin typeface="Corbel"/>
                <a:cs typeface="Corbel"/>
              </a:rPr>
              <a:t>must always be ready to hear and bear </a:t>
            </a:r>
            <a:r>
              <a:rPr lang="en-US" b="1" dirty="0" smtClean="0">
                <a:latin typeface="Corbel"/>
                <a:cs typeface="Corbel"/>
              </a:rPr>
              <a:t>fruit!</a:t>
            </a:r>
          </a:p>
        </p:txBody>
      </p:sp>
    </p:spTree>
    <p:extLst>
      <p:ext uri="{BB962C8B-B14F-4D97-AF65-F5344CB8AC3E}">
        <p14:creationId xmlns:p14="http://schemas.microsoft.com/office/powerpoint/2010/main" val="3490529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</a:pPr>
            <a:r>
              <a:rPr lang="en-US" b="1" dirty="0" smtClean="0">
                <a:latin typeface="Corbel"/>
                <a:cs typeface="Corbel"/>
              </a:rPr>
              <a:t>Hearing Is A Continual Process</a:t>
            </a:r>
            <a:endParaRPr lang="en-US" b="1" dirty="0" smtClean="0">
              <a:latin typeface="Corbel"/>
              <a:cs typeface="Corbe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b="1" dirty="0" smtClean="0">
                <a:latin typeface="Corbel"/>
                <a:cs typeface="Corbel"/>
              </a:rPr>
              <a:t>The more one hears the word of God and neglects or fails to obey it, the duller he or she becomes and the less they are able to understand it.</a:t>
            </a:r>
          </a:p>
          <a:p>
            <a:pPr marL="0" indent="0">
              <a:spcBef>
                <a:spcPts val="0"/>
              </a:spcBef>
              <a:buNone/>
            </a:pPr>
            <a:endParaRPr lang="en-US" b="1" dirty="0">
              <a:latin typeface="Corbel"/>
              <a:cs typeface="Corbel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b="1" dirty="0" smtClean="0">
                <a:latin typeface="Corbel"/>
                <a:cs typeface="Corbel"/>
              </a:rPr>
              <a:t>“</a:t>
            </a:r>
            <a:r>
              <a:rPr lang="en-US" b="1" i="1" dirty="0" smtClean="0">
                <a:latin typeface="Corbel"/>
                <a:cs typeface="Corbel"/>
              </a:rPr>
              <a:t>...seeing they do not see, and hearing they do not hear.</a:t>
            </a:r>
            <a:r>
              <a:rPr lang="en-US" b="1" dirty="0" smtClean="0">
                <a:latin typeface="Corbel"/>
                <a:cs typeface="Corbel"/>
              </a:rPr>
              <a:t>” Cf. James 1.22-25</a:t>
            </a:r>
          </a:p>
          <a:p>
            <a:pPr marL="0" indent="0">
              <a:spcBef>
                <a:spcPts val="0"/>
              </a:spcBef>
              <a:buNone/>
            </a:pPr>
            <a:endParaRPr lang="en-US" b="1" dirty="0">
              <a:latin typeface="Corbel"/>
              <a:cs typeface="Corbel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b="1" dirty="0" smtClean="0">
                <a:latin typeface="Corbel"/>
                <a:cs typeface="Corbel"/>
              </a:rPr>
              <a:t>A Christian who is dull of hearing will never grow, forfeiting his or her salvation: Heb. 5.11-14</a:t>
            </a:r>
            <a:endParaRPr lang="en-US" b="1" dirty="0" smtClean="0">
              <a:latin typeface="Corbel"/>
              <a:cs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1750910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1082</TotalTime>
  <Words>449</Words>
  <Application>Microsoft Macintosh PowerPoint</Application>
  <PresentationFormat>On-screen Show (4:3)</PresentationFormat>
  <Paragraphs>45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Why We Need A Plan</vt:lpstr>
      <vt:lpstr>God Has Done His Part In Salvation: </vt:lpstr>
      <vt:lpstr>Faith Comes By Hearing: Rom. 10.17</vt:lpstr>
      <vt:lpstr>Hearing With The Heart</vt:lpstr>
      <vt:lpstr>Hearing With The Heart</vt:lpstr>
      <vt:lpstr>Hearing Is A Continual Process</vt:lpstr>
      <vt:lpstr>Hearing Is A Continual Process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Bryan Garlock</dc:creator>
  <cp:lastModifiedBy>Bryan Garlock</cp:lastModifiedBy>
  <cp:revision>72</cp:revision>
  <dcterms:created xsi:type="dcterms:W3CDTF">2015-09-12T19:02:07Z</dcterms:created>
  <dcterms:modified xsi:type="dcterms:W3CDTF">2015-09-13T13:04:21Z</dcterms:modified>
</cp:coreProperties>
</file>