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0"/>
  </p:notesMasterIdLst>
  <p:sldIdLst>
    <p:sldId id="256" r:id="rId2"/>
    <p:sldId id="266" r:id="rId3"/>
    <p:sldId id="257" r:id="rId4"/>
    <p:sldId id="260" r:id="rId5"/>
    <p:sldId id="261" r:id="rId6"/>
    <p:sldId id="259" r:id="rId7"/>
    <p:sldId id="262" r:id="rId8"/>
    <p:sldId id="258" r:id="rId9"/>
    <p:sldId id="264" r:id="rId10"/>
    <p:sldId id="263" r:id="rId11"/>
    <p:sldId id="267" r:id="rId12"/>
    <p:sldId id="265" r:id="rId13"/>
    <p:sldId id="268" r:id="rId14"/>
    <p:sldId id="272" r:id="rId15"/>
    <p:sldId id="275" r:id="rId16"/>
    <p:sldId id="271" r:id="rId17"/>
    <p:sldId id="273" r:id="rId18"/>
    <p:sldId id="274" r:id="rId1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76" d="100"/>
          <a:sy n="76" d="100"/>
        </p:scale>
        <p:origin x="-1600"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notesMaster" Target="notesMasters/notesMaster1.xml"/><Relationship Id="rId21" Type="http://schemas.openxmlformats.org/officeDocument/2006/relationships/printerSettings" Target="printerSettings/printerSettings1.bin"/><Relationship Id="rId22" Type="http://schemas.openxmlformats.org/officeDocument/2006/relationships/presProps" Target="presProps.xml"/><Relationship Id="rId23" Type="http://schemas.openxmlformats.org/officeDocument/2006/relationships/viewProps" Target="viewProps.xml"/><Relationship Id="rId24" Type="http://schemas.openxmlformats.org/officeDocument/2006/relationships/theme" Target="theme/theme1.xml"/><Relationship Id="rId2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FCA0F13-5903-3A41-80B0-A452C0F87DA6}" type="datetimeFigureOut">
              <a:rPr lang="en-US" smtClean="0"/>
              <a:t>8/29/15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D274F3C-9C88-4C45-9353-E8D2EAE7967E}" type="slidenum">
              <a:rPr lang="en-US" smtClean="0"/>
              <a:t>‹#›</a:t>
            </a:fld>
            <a:endParaRPr lang="en-US"/>
          </a:p>
        </p:txBody>
      </p:sp>
    </p:spTree>
    <p:extLst>
      <p:ext uri="{BB962C8B-B14F-4D97-AF65-F5344CB8AC3E}">
        <p14:creationId xmlns:p14="http://schemas.microsoft.com/office/powerpoint/2010/main" val="3029171475"/>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D274F3C-9C88-4C45-9353-E8D2EAE7967E}" type="slidenum">
              <a:rPr lang="en-US" smtClean="0"/>
              <a:t>8</a:t>
            </a:fld>
            <a:endParaRPr lang="en-US"/>
          </a:p>
        </p:txBody>
      </p:sp>
    </p:spTree>
    <p:extLst>
      <p:ext uri="{BB962C8B-B14F-4D97-AF65-F5344CB8AC3E}">
        <p14:creationId xmlns:p14="http://schemas.microsoft.com/office/powerpoint/2010/main" val="31675233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D274F3C-9C88-4C45-9353-E8D2EAE7967E}" type="slidenum">
              <a:rPr lang="en-US" smtClean="0"/>
              <a:t>9</a:t>
            </a:fld>
            <a:endParaRPr lang="en-US"/>
          </a:p>
        </p:txBody>
      </p:sp>
    </p:spTree>
    <p:extLst>
      <p:ext uri="{BB962C8B-B14F-4D97-AF65-F5344CB8AC3E}">
        <p14:creationId xmlns:p14="http://schemas.microsoft.com/office/powerpoint/2010/main" val="31675233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48CE469-6762-F348-84D5-2181669A2B7D}" type="datetimeFigureOut">
              <a:rPr lang="en-US" smtClean="0"/>
              <a:t>8/29/15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219CCD-1847-8F44-BAF1-8F8D41E1AE1D}" type="slidenum">
              <a:rPr lang="en-US" smtClean="0"/>
              <a:t>‹#›</a:t>
            </a:fld>
            <a:endParaRPr lang="en-US"/>
          </a:p>
        </p:txBody>
      </p:sp>
    </p:spTree>
    <p:extLst>
      <p:ext uri="{BB962C8B-B14F-4D97-AF65-F5344CB8AC3E}">
        <p14:creationId xmlns:p14="http://schemas.microsoft.com/office/powerpoint/2010/main" val="13863997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48CE469-6762-F348-84D5-2181669A2B7D}" type="datetimeFigureOut">
              <a:rPr lang="en-US" smtClean="0"/>
              <a:t>8/29/15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219CCD-1847-8F44-BAF1-8F8D41E1AE1D}" type="slidenum">
              <a:rPr lang="en-US" smtClean="0"/>
              <a:t>‹#›</a:t>
            </a:fld>
            <a:endParaRPr lang="en-US"/>
          </a:p>
        </p:txBody>
      </p:sp>
    </p:spTree>
    <p:extLst>
      <p:ext uri="{BB962C8B-B14F-4D97-AF65-F5344CB8AC3E}">
        <p14:creationId xmlns:p14="http://schemas.microsoft.com/office/powerpoint/2010/main" val="41823334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48CE469-6762-F348-84D5-2181669A2B7D}" type="datetimeFigureOut">
              <a:rPr lang="en-US" smtClean="0"/>
              <a:t>8/29/15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219CCD-1847-8F44-BAF1-8F8D41E1AE1D}" type="slidenum">
              <a:rPr lang="en-US" smtClean="0"/>
              <a:t>‹#›</a:t>
            </a:fld>
            <a:endParaRPr lang="en-US"/>
          </a:p>
        </p:txBody>
      </p:sp>
    </p:spTree>
    <p:extLst>
      <p:ext uri="{BB962C8B-B14F-4D97-AF65-F5344CB8AC3E}">
        <p14:creationId xmlns:p14="http://schemas.microsoft.com/office/powerpoint/2010/main" val="8723498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48CE469-6762-F348-84D5-2181669A2B7D}" type="datetimeFigureOut">
              <a:rPr lang="en-US" smtClean="0"/>
              <a:t>8/29/15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219CCD-1847-8F44-BAF1-8F8D41E1AE1D}" type="slidenum">
              <a:rPr lang="en-US" smtClean="0"/>
              <a:t>‹#›</a:t>
            </a:fld>
            <a:endParaRPr lang="en-US"/>
          </a:p>
        </p:txBody>
      </p:sp>
    </p:spTree>
    <p:extLst>
      <p:ext uri="{BB962C8B-B14F-4D97-AF65-F5344CB8AC3E}">
        <p14:creationId xmlns:p14="http://schemas.microsoft.com/office/powerpoint/2010/main" val="29548326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48CE469-6762-F348-84D5-2181669A2B7D}" type="datetimeFigureOut">
              <a:rPr lang="en-US" smtClean="0"/>
              <a:t>8/29/15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219CCD-1847-8F44-BAF1-8F8D41E1AE1D}" type="slidenum">
              <a:rPr lang="en-US" smtClean="0"/>
              <a:t>‹#›</a:t>
            </a:fld>
            <a:endParaRPr lang="en-US"/>
          </a:p>
        </p:txBody>
      </p:sp>
    </p:spTree>
    <p:extLst>
      <p:ext uri="{BB962C8B-B14F-4D97-AF65-F5344CB8AC3E}">
        <p14:creationId xmlns:p14="http://schemas.microsoft.com/office/powerpoint/2010/main" val="26178504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48CE469-6762-F348-84D5-2181669A2B7D}" type="datetimeFigureOut">
              <a:rPr lang="en-US" smtClean="0"/>
              <a:t>8/29/15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219CCD-1847-8F44-BAF1-8F8D41E1AE1D}" type="slidenum">
              <a:rPr lang="en-US" smtClean="0"/>
              <a:t>‹#›</a:t>
            </a:fld>
            <a:endParaRPr lang="en-US"/>
          </a:p>
        </p:txBody>
      </p:sp>
    </p:spTree>
    <p:extLst>
      <p:ext uri="{BB962C8B-B14F-4D97-AF65-F5344CB8AC3E}">
        <p14:creationId xmlns:p14="http://schemas.microsoft.com/office/powerpoint/2010/main" val="28265751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48CE469-6762-F348-84D5-2181669A2B7D}" type="datetimeFigureOut">
              <a:rPr lang="en-US" smtClean="0"/>
              <a:t>8/29/15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4219CCD-1847-8F44-BAF1-8F8D41E1AE1D}" type="slidenum">
              <a:rPr lang="en-US" smtClean="0"/>
              <a:t>‹#›</a:t>
            </a:fld>
            <a:endParaRPr lang="en-US"/>
          </a:p>
        </p:txBody>
      </p:sp>
    </p:spTree>
    <p:extLst>
      <p:ext uri="{BB962C8B-B14F-4D97-AF65-F5344CB8AC3E}">
        <p14:creationId xmlns:p14="http://schemas.microsoft.com/office/powerpoint/2010/main" val="12873465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48CE469-6762-F348-84D5-2181669A2B7D}" type="datetimeFigureOut">
              <a:rPr lang="en-US" smtClean="0"/>
              <a:t>8/29/15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4219CCD-1847-8F44-BAF1-8F8D41E1AE1D}" type="slidenum">
              <a:rPr lang="en-US" smtClean="0"/>
              <a:t>‹#›</a:t>
            </a:fld>
            <a:endParaRPr lang="en-US"/>
          </a:p>
        </p:txBody>
      </p:sp>
    </p:spTree>
    <p:extLst>
      <p:ext uri="{BB962C8B-B14F-4D97-AF65-F5344CB8AC3E}">
        <p14:creationId xmlns:p14="http://schemas.microsoft.com/office/powerpoint/2010/main" val="23261467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8CE469-6762-F348-84D5-2181669A2B7D}" type="datetimeFigureOut">
              <a:rPr lang="en-US" smtClean="0"/>
              <a:t>8/29/15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4219CCD-1847-8F44-BAF1-8F8D41E1AE1D}" type="slidenum">
              <a:rPr lang="en-US" smtClean="0"/>
              <a:t>‹#›</a:t>
            </a:fld>
            <a:endParaRPr lang="en-US"/>
          </a:p>
        </p:txBody>
      </p:sp>
    </p:spTree>
    <p:extLst>
      <p:ext uri="{BB962C8B-B14F-4D97-AF65-F5344CB8AC3E}">
        <p14:creationId xmlns:p14="http://schemas.microsoft.com/office/powerpoint/2010/main" val="27162690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48CE469-6762-F348-84D5-2181669A2B7D}" type="datetimeFigureOut">
              <a:rPr lang="en-US" smtClean="0"/>
              <a:t>8/29/15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219CCD-1847-8F44-BAF1-8F8D41E1AE1D}" type="slidenum">
              <a:rPr lang="en-US" smtClean="0"/>
              <a:t>‹#›</a:t>
            </a:fld>
            <a:endParaRPr lang="en-US"/>
          </a:p>
        </p:txBody>
      </p:sp>
    </p:spTree>
    <p:extLst>
      <p:ext uri="{BB962C8B-B14F-4D97-AF65-F5344CB8AC3E}">
        <p14:creationId xmlns:p14="http://schemas.microsoft.com/office/powerpoint/2010/main" val="34575613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48CE469-6762-F348-84D5-2181669A2B7D}" type="datetimeFigureOut">
              <a:rPr lang="en-US" smtClean="0"/>
              <a:t>8/29/15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219CCD-1847-8F44-BAF1-8F8D41E1AE1D}" type="slidenum">
              <a:rPr lang="en-US" smtClean="0"/>
              <a:t>‹#›</a:t>
            </a:fld>
            <a:endParaRPr lang="en-US"/>
          </a:p>
        </p:txBody>
      </p:sp>
    </p:spTree>
    <p:extLst>
      <p:ext uri="{BB962C8B-B14F-4D97-AF65-F5344CB8AC3E}">
        <p14:creationId xmlns:p14="http://schemas.microsoft.com/office/powerpoint/2010/main" val="2361843639"/>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8CE469-6762-F348-84D5-2181669A2B7D}" type="datetimeFigureOut">
              <a:rPr lang="en-US" smtClean="0"/>
              <a:t>8/29/15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219CCD-1847-8F44-BAF1-8F8D41E1AE1D}" type="slidenum">
              <a:rPr lang="en-US" smtClean="0"/>
              <a:t>‹#›</a:t>
            </a:fld>
            <a:endParaRPr lang="en-US"/>
          </a:p>
        </p:txBody>
      </p:sp>
    </p:spTree>
    <p:extLst>
      <p:ext uri="{BB962C8B-B14F-4D97-AF65-F5344CB8AC3E}">
        <p14:creationId xmlns:p14="http://schemas.microsoft.com/office/powerpoint/2010/main" val="11485032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2146786"/>
            <a:ext cx="9144000" cy="2630570"/>
          </a:xfrm>
        </p:spPr>
        <p:txBody>
          <a:bodyPr>
            <a:noAutofit/>
          </a:bodyPr>
          <a:lstStyle/>
          <a:p>
            <a:r>
              <a:rPr lang="en-US" sz="6000" b="1" dirty="0" smtClean="0">
                <a:effectLst>
                  <a:outerShdw blurRad="50800" dist="38100" algn="l" rotWithShape="0">
                    <a:prstClr val="black">
                      <a:alpha val="40000"/>
                    </a:prstClr>
                  </a:outerShdw>
                </a:effectLst>
                <a:latin typeface="Corbel"/>
                <a:cs typeface="Corbel"/>
              </a:rPr>
              <a:t>God Shows No </a:t>
            </a:r>
            <a:r>
              <a:rPr lang="en-US" sz="6000" b="1" dirty="0">
                <a:effectLst>
                  <a:outerShdw blurRad="50800" dist="38100" algn="l" rotWithShape="0">
                    <a:prstClr val="black">
                      <a:alpha val="40000"/>
                    </a:prstClr>
                  </a:outerShdw>
                </a:effectLst>
                <a:latin typeface="Corbel"/>
                <a:cs typeface="Corbel"/>
              </a:rPr>
              <a:t>P</a:t>
            </a:r>
            <a:r>
              <a:rPr lang="en-US" sz="6000" b="1" dirty="0" smtClean="0">
                <a:effectLst>
                  <a:outerShdw blurRad="50800" dist="38100" algn="l" rotWithShape="0">
                    <a:prstClr val="black">
                      <a:alpha val="40000"/>
                    </a:prstClr>
                  </a:outerShdw>
                </a:effectLst>
                <a:latin typeface="Corbel"/>
                <a:cs typeface="Corbel"/>
              </a:rPr>
              <a:t>artiality</a:t>
            </a:r>
            <a:endParaRPr lang="en-US" sz="6000" b="1" dirty="0">
              <a:effectLst>
                <a:outerShdw blurRad="50800" dist="38100" algn="l" rotWithShape="0">
                  <a:prstClr val="black">
                    <a:alpha val="40000"/>
                  </a:prstClr>
                </a:outerShdw>
              </a:effectLst>
              <a:latin typeface="Corbel"/>
              <a:cs typeface="Corbel"/>
            </a:endParaRPr>
          </a:p>
        </p:txBody>
      </p:sp>
    </p:spTree>
    <p:extLst>
      <p:ext uri="{BB962C8B-B14F-4D97-AF65-F5344CB8AC3E}">
        <p14:creationId xmlns:p14="http://schemas.microsoft.com/office/powerpoint/2010/main" val="4193512880"/>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0000"/>
                </a:solidFill>
                <a:latin typeface="Corbel"/>
                <a:cs typeface="Corbel"/>
              </a:rPr>
              <a:t>It Left Them Without Excuse</a:t>
            </a:r>
            <a:endParaRPr lang="en-US" dirty="0">
              <a:latin typeface="Corbel"/>
              <a:cs typeface="Corbel"/>
            </a:endParaRPr>
          </a:p>
        </p:txBody>
      </p:sp>
      <p:sp>
        <p:nvSpPr>
          <p:cNvPr id="3" name="Content Placeholder 2"/>
          <p:cNvSpPr>
            <a:spLocks noGrp="1"/>
          </p:cNvSpPr>
          <p:nvPr>
            <p:ph idx="1"/>
          </p:nvPr>
        </p:nvSpPr>
        <p:spPr/>
        <p:txBody>
          <a:bodyPr>
            <a:normAutofit fontScale="85000" lnSpcReduction="20000"/>
          </a:bodyPr>
          <a:lstStyle/>
          <a:p>
            <a:pPr marL="0" indent="0">
              <a:lnSpc>
                <a:spcPct val="120000"/>
              </a:lnSpc>
              <a:spcBef>
                <a:spcPts val="0"/>
              </a:spcBef>
              <a:buNone/>
            </a:pPr>
            <a:r>
              <a:rPr lang="en-US" b="1" dirty="0" smtClean="0">
                <a:solidFill>
                  <a:srgbClr val="000000"/>
                </a:solidFill>
                <a:latin typeface="Corbel"/>
                <a:cs typeface="Corbel"/>
              </a:rPr>
              <a:t>Gentiles had a standard: Rom. 1.18ff</a:t>
            </a:r>
          </a:p>
          <a:p>
            <a:pPr marL="0" indent="0">
              <a:lnSpc>
                <a:spcPct val="120000"/>
              </a:lnSpc>
              <a:spcBef>
                <a:spcPts val="0"/>
              </a:spcBef>
              <a:buNone/>
            </a:pPr>
            <a:endParaRPr lang="en-US" b="1" dirty="0" smtClean="0">
              <a:solidFill>
                <a:srgbClr val="000000"/>
              </a:solidFill>
              <a:latin typeface="Corbel"/>
              <a:cs typeface="Corbel"/>
            </a:endParaRPr>
          </a:p>
          <a:p>
            <a:pPr marL="0" indent="0">
              <a:lnSpc>
                <a:spcPct val="120000"/>
              </a:lnSpc>
              <a:spcBef>
                <a:spcPts val="0"/>
              </a:spcBef>
              <a:buNone/>
            </a:pPr>
            <a:r>
              <a:rPr lang="en-US" b="1" dirty="0" smtClean="0">
                <a:solidFill>
                  <a:srgbClr val="000000"/>
                </a:solidFill>
                <a:latin typeface="Corbel"/>
                <a:cs typeface="Corbel"/>
              </a:rPr>
              <a:t>Some Gentiles refused to acknowledge God so He gave them up: Rom. 1.24, 26, 28</a:t>
            </a:r>
          </a:p>
          <a:p>
            <a:pPr marL="0" indent="0">
              <a:lnSpc>
                <a:spcPct val="120000"/>
              </a:lnSpc>
              <a:spcBef>
                <a:spcPts val="0"/>
              </a:spcBef>
              <a:buNone/>
            </a:pPr>
            <a:endParaRPr lang="en-US" b="1" dirty="0" smtClean="0">
              <a:solidFill>
                <a:srgbClr val="000000"/>
              </a:solidFill>
              <a:latin typeface="Corbel"/>
              <a:cs typeface="Corbel"/>
            </a:endParaRPr>
          </a:p>
          <a:p>
            <a:pPr marL="0" indent="0">
              <a:lnSpc>
                <a:spcPct val="120000"/>
              </a:lnSpc>
              <a:spcBef>
                <a:spcPts val="0"/>
              </a:spcBef>
              <a:buNone/>
            </a:pPr>
            <a:r>
              <a:rPr lang="en-US" b="1" dirty="0" smtClean="0">
                <a:solidFill>
                  <a:srgbClr val="000000"/>
                </a:solidFill>
                <a:latin typeface="Corbel"/>
                <a:cs typeface="Corbel"/>
              </a:rPr>
              <a:t>Some Gentiles acknowledged God and chose to follow Him: Josh. 2.9-11</a:t>
            </a:r>
          </a:p>
          <a:p>
            <a:pPr marL="0" indent="0">
              <a:lnSpc>
                <a:spcPct val="120000"/>
              </a:lnSpc>
              <a:spcBef>
                <a:spcPts val="0"/>
              </a:spcBef>
              <a:buNone/>
            </a:pPr>
            <a:endParaRPr lang="en-US" b="1" dirty="0" smtClean="0">
              <a:solidFill>
                <a:srgbClr val="000000"/>
              </a:solidFill>
              <a:latin typeface="Corbel"/>
              <a:cs typeface="Corbel"/>
            </a:endParaRPr>
          </a:p>
          <a:p>
            <a:pPr marL="0" indent="0">
              <a:lnSpc>
                <a:spcPct val="120000"/>
              </a:lnSpc>
              <a:spcBef>
                <a:spcPts val="0"/>
              </a:spcBef>
              <a:buNone/>
            </a:pPr>
            <a:r>
              <a:rPr lang="en-US" b="1" dirty="0" smtClean="0">
                <a:solidFill>
                  <a:srgbClr val="000000"/>
                </a:solidFill>
                <a:latin typeface="Corbel"/>
                <a:cs typeface="Corbel"/>
              </a:rPr>
              <a:t>Rom. 1 shows what will happen to man unaided by divine revelation.</a:t>
            </a:r>
          </a:p>
        </p:txBody>
      </p:sp>
    </p:spTree>
    <p:extLst>
      <p:ext uri="{BB962C8B-B14F-4D97-AF65-F5344CB8AC3E}">
        <p14:creationId xmlns:p14="http://schemas.microsoft.com/office/powerpoint/2010/main" val="260886864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solidFill>
                  <a:srgbClr val="000000"/>
                </a:solidFill>
                <a:latin typeface="Corbel"/>
                <a:cs typeface="Corbel"/>
              </a:rPr>
              <a:t>It Left Them Accountable</a:t>
            </a:r>
            <a:endParaRPr lang="en-US" dirty="0"/>
          </a:p>
        </p:txBody>
      </p:sp>
      <p:sp>
        <p:nvSpPr>
          <p:cNvPr id="5" name="Text Placeholder 4"/>
          <p:cNvSpPr>
            <a:spLocks noGrp="1"/>
          </p:cNvSpPr>
          <p:nvPr>
            <p:ph type="body" idx="1"/>
          </p:nvPr>
        </p:nvSpPr>
        <p:spPr/>
        <p:txBody>
          <a:bodyPr/>
          <a:lstStyle/>
          <a:p>
            <a:r>
              <a:rPr lang="en-US" dirty="0" smtClean="0"/>
              <a:t>God Shows No Partiality</a:t>
            </a:r>
            <a:endParaRPr lang="en-US" dirty="0"/>
          </a:p>
        </p:txBody>
      </p:sp>
    </p:spTree>
    <p:extLst>
      <p:ext uri="{BB962C8B-B14F-4D97-AF65-F5344CB8AC3E}">
        <p14:creationId xmlns:p14="http://schemas.microsoft.com/office/powerpoint/2010/main" val="4000727319"/>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0000"/>
                </a:solidFill>
                <a:latin typeface="Corbel"/>
                <a:cs typeface="Corbel"/>
              </a:rPr>
              <a:t>It Left Them Accountable</a:t>
            </a:r>
          </a:p>
        </p:txBody>
      </p:sp>
      <p:sp>
        <p:nvSpPr>
          <p:cNvPr id="3" name="Content Placeholder 2"/>
          <p:cNvSpPr>
            <a:spLocks noGrp="1"/>
          </p:cNvSpPr>
          <p:nvPr>
            <p:ph idx="1"/>
          </p:nvPr>
        </p:nvSpPr>
        <p:spPr/>
        <p:txBody>
          <a:bodyPr>
            <a:normAutofit/>
          </a:bodyPr>
          <a:lstStyle/>
          <a:p>
            <a:pPr marL="0" indent="0">
              <a:lnSpc>
                <a:spcPct val="110000"/>
              </a:lnSpc>
              <a:spcBef>
                <a:spcPts val="0"/>
              </a:spcBef>
              <a:buNone/>
            </a:pPr>
            <a:r>
              <a:rPr lang="en-US" b="1" dirty="0" smtClean="0">
                <a:solidFill>
                  <a:srgbClr val="000000"/>
                </a:solidFill>
                <a:latin typeface="Corbel"/>
                <a:cs typeface="Corbel"/>
              </a:rPr>
              <a:t>God made provisions for the Gentiles:</a:t>
            </a:r>
          </a:p>
          <a:p>
            <a:pPr marL="0" indent="0">
              <a:lnSpc>
                <a:spcPct val="110000"/>
              </a:lnSpc>
              <a:spcBef>
                <a:spcPts val="0"/>
              </a:spcBef>
              <a:buNone/>
            </a:pPr>
            <a:endParaRPr lang="en-US" b="1" dirty="0">
              <a:solidFill>
                <a:srgbClr val="000000"/>
              </a:solidFill>
              <a:latin typeface="Corbel"/>
              <a:cs typeface="Corbel"/>
            </a:endParaRPr>
          </a:p>
          <a:p>
            <a:pPr marL="0" indent="0">
              <a:lnSpc>
                <a:spcPct val="110000"/>
              </a:lnSpc>
              <a:spcBef>
                <a:spcPts val="0"/>
              </a:spcBef>
              <a:buNone/>
            </a:pPr>
            <a:r>
              <a:rPr lang="en-US" b="1" dirty="0" smtClean="0">
                <a:latin typeface="Corbel"/>
                <a:cs typeface="Corbel"/>
              </a:rPr>
              <a:t>Sacrifice </a:t>
            </a:r>
            <a:r>
              <a:rPr lang="en-US" b="1" dirty="0">
                <a:latin typeface="Corbel"/>
                <a:cs typeface="Corbel"/>
              </a:rPr>
              <a:t>was before the </a:t>
            </a:r>
            <a:r>
              <a:rPr lang="en-US" b="1" dirty="0" smtClean="0">
                <a:latin typeface="Corbel"/>
                <a:cs typeface="Corbel"/>
              </a:rPr>
              <a:t>LOM: </a:t>
            </a:r>
            <a:r>
              <a:rPr lang="en-US" b="1" dirty="0">
                <a:latin typeface="Corbel"/>
                <a:cs typeface="Corbel"/>
              </a:rPr>
              <a:t>Gen. 4, </a:t>
            </a:r>
            <a:r>
              <a:rPr lang="en-US" b="1" dirty="0" smtClean="0">
                <a:latin typeface="Corbel"/>
                <a:cs typeface="Corbel"/>
              </a:rPr>
              <a:t>Heb. 11.4, Gen. 8.20</a:t>
            </a:r>
            <a:r>
              <a:rPr lang="en-US" b="1" dirty="0">
                <a:latin typeface="Corbel"/>
                <a:cs typeface="Corbel"/>
              </a:rPr>
              <a:t>-</a:t>
            </a:r>
            <a:r>
              <a:rPr lang="en-US" b="1" dirty="0" smtClean="0">
                <a:latin typeface="Corbel"/>
                <a:cs typeface="Corbel"/>
              </a:rPr>
              <a:t>21</a:t>
            </a:r>
            <a:endParaRPr lang="en-US" b="1" dirty="0">
              <a:latin typeface="Corbel"/>
              <a:cs typeface="Corbel"/>
            </a:endParaRPr>
          </a:p>
          <a:p>
            <a:pPr marL="0" indent="0">
              <a:lnSpc>
                <a:spcPct val="110000"/>
              </a:lnSpc>
              <a:spcBef>
                <a:spcPts val="0"/>
              </a:spcBef>
              <a:buNone/>
            </a:pPr>
            <a:endParaRPr lang="en-US" b="1" dirty="0" smtClean="0">
              <a:latin typeface="Corbel"/>
              <a:cs typeface="Corbel"/>
            </a:endParaRPr>
          </a:p>
          <a:p>
            <a:pPr marL="0" indent="0">
              <a:lnSpc>
                <a:spcPct val="110000"/>
              </a:lnSpc>
              <a:spcBef>
                <a:spcPts val="0"/>
              </a:spcBef>
              <a:buNone/>
            </a:pPr>
            <a:r>
              <a:rPr lang="en-US" b="1" dirty="0" smtClean="0">
                <a:latin typeface="Corbel"/>
                <a:cs typeface="Corbel"/>
              </a:rPr>
              <a:t>They </a:t>
            </a:r>
            <a:r>
              <a:rPr lang="en-US" b="1" dirty="0">
                <a:latin typeface="Corbel"/>
                <a:cs typeface="Corbel"/>
              </a:rPr>
              <a:t>had communications from Jehovah: cf. Gen. 3.9; 4.6; 6.13ff; 12.1ff, </a:t>
            </a:r>
            <a:r>
              <a:rPr lang="en-US" b="1" dirty="0" smtClean="0">
                <a:latin typeface="Corbel"/>
                <a:cs typeface="Corbel"/>
              </a:rPr>
              <a:t>etc., Rom. 10.17</a:t>
            </a:r>
            <a:endParaRPr lang="en-US" b="1" dirty="0" smtClean="0">
              <a:solidFill>
                <a:srgbClr val="000000"/>
              </a:solidFill>
              <a:latin typeface="Corbel"/>
              <a:cs typeface="Corbel"/>
            </a:endParaRPr>
          </a:p>
        </p:txBody>
      </p:sp>
    </p:spTree>
    <p:extLst>
      <p:ext uri="{BB962C8B-B14F-4D97-AF65-F5344CB8AC3E}">
        <p14:creationId xmlns:p14="http://schemas.microsoft.com/office/powerpoint/2010/main" val="95511848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0000"/>
                </a:solidFill>
                <a:latin typeface="Corbel"/>
                <a:cs typeface="Corbel"/>
              </a:rPr>
              <a:t>It Left Them Accountable</a:t>
            </a:r>
          </a:p>
        </p:txBody>
      </p:sp>
      <p:sp>
        <p:nvSpPr>
          <p:cNvPr id="3" name="Content Placeholder 2"/>
          <p:cNvSpPr>
            <a:spLocks noGrp="1"/>
          </p:cNvSpPr>
          <p:nvPr>
            <p:ph idx="1"/>
          </p:nvPr>
        </p:nvSpPr>
        <p:spPr/>
        <p:txBody>
          <a:bodyPr>
            <a:normAutofit/>
          </a:bodyPr>
          <a:lstStyle/>
          <a:p>
            <a:pPr marL="0" indent="0">
              <a:spcBef>
                <a:spcPts val="0"/>
              </a:spcBef>
              <a:buNone/>
            </a:pPr>
            <a:r>
              <a:rPr lang="en-US" b="1" dirty="0" smtClean="0">
                <a:latin typeface="Corbel"/>
                <a:cs typeface="Corbel"/>
              </a:rPr>
              <a:t>The </a:t>
            </a:r>
            <a:r>
              <a:rPr lang="en-US" b="1" dirty="0">
                <a:latin typeface="Corbel"/>
                <a:cs typeface="Corbel"/>
              </a:rPr>
              <a:t>Gentiles could convert to Judaism: Exo. </a:t>
            </a:r>
            <a:r>
              <a:rPr lang="en-US" b="1" dirty="0" smtClean="0">
                <a:latin typeface="Corbel"/>
                <a:cs typeface="Corbel"/>
              </a:rPr>
              <a:t>12.43</a:t>
            </a:r>
            <a:r>
              <a:rPr lang="en-US" b="1" dirty="0">
                <a:latin typeface="Corbel"/>
                <a:cs typeface="Corbel"/>
              </a:rPr>
              <a:t>-50</a:t>
            </a:r>
            <a:r>
              <a:rPr lang="en-US" b="1" dirty="0" smtClean="0">
                <a:latin typeface="Corbel"/>
                <a:cs typeface="Corbel"/>
              </a:rPr>
              <a:t>, Acts 2.11, 6.5</a:t>
            </a:r>
            <a:endParaRPr lang="en-US" b="1" dirty="0">
              <a:latin typeface="Corbel"/>
              <a:cs typeface="Corbel"/>
            </a:endParaRPr>
          </a:p>
          <a:p>
            <a:pPr marL="0" indent="0">
              <a:spcBef>
                <a:spcPts val="0"/>
              </a:spcBef>
              <a:buNone/>
            </a:pPr>
            <a:r>
              <a:rPr lang="en-US" b="1" dirty="0" smtClean="0">
                <a:latin typeface="Corbel"/>
                <a:cs typeface="Corbel"/>
              </a:rPr>
              <a:t> </a:t>
            </a:r>
          </a:p>
          <a:p>
            <a:pPr marL="0" indent="0">
              <a:spcBef>
                <a:spcPts val="0"/>
              </a:spcBef>
              <a:buNone/>
            </a:pPr>
            <a:r>
              <a:rPr lang="en-US" b="1" dirty="0" smtClean="0">
                <a:latin typeface="Corbel"/>
                <a:cs typeface="Corbel"/>
              </a:rPr>
              <a:t>Application </a:t>
            </a:r>
            <a:r>
              <a:rPr lang="en-US" b="1" dirty="0">
                <a:latin typeface="Corbel"/>
                <a:cs typeface="Corbel"/>
              </a:rPr>
              <a:t>to foreigners: Exod. </a:t>
            </a:r>
            <a:r>
              <a:rPr lang="en-US" b="1" dirty="0" smtClean="0">
                <a:latin typeface="Corbel"/>
                <a:cs typeface="Corbel"/>
              </a:rPr>
              <a:t>12.19</a:t>
            </a:r>
            <a:r>
              <a:rPr lang="en-US" b="1" dirty="0">
                <a:latin typeface="Corbel"/>
                <a:cs typeface="Corbel"/>
              </a:rPr>
              <a:t>; Lev. </a:t>
            </a:r>
            <a:r>
              <a:rPr lang="en-US" b="1" dirty="0" smtClean="0">
                <a:latin typeface="Corbel"/>
                <a:cs typeface="Corbel"/>
              </a:rPr>
              <a:t>16.29</a:t>
            </a:r>
            <a:r>
              <a:rPr lang="en-US" b="1" dirty="0">
                <a:latin typeface="Corbel"/>
                <a:cs typeface="Corbel"/>
              </a:rPr>
              <a:t>; </a:t>
            </a:r>
            <a:r>
              <a:rPr lang="en-US" b="1" dirty="0" smtClean="0">
                <a:latin typeface="Corbel"/>
                <a:cs typeface="Corbel"/>
              </a:rPr>
              <a:t>17.12</a:t>
            </a:r>
            <a:r>
              <a:rPr lang="en-US" b="1" dirty="0">
                <a:latin typeface="Corbel"/>
                <a:cs typeface="Corbel"/>
              </a:rPr>
              <a:t>, 15; </a:t>
            </a:r>
            <a:r>
              <a:rPr lang="en-US" b="1" dirty="0" smtClean="0">
                <a:latin typeface="Corbel"/>
                <a:cs typeface="Corbel"/>
              </a:rPr>
              <a:t>18.26</a:t>
            </a:r>
            <a:r>
              <a:rPr lang="en-US" b="1" dirty="0">
                <a:latin typeface="Corbel"/>
                <a:cs typeface="Corbel"/>
              </a:rPr>
              <a:t>; </a:t>
            </a:r>
            <a:r>
              <a:rPr lang="en-US" b="1" dirty="0" smtClean="0">
                <a:latin typeface="Corbel"/>
                <a:cs typeface="Corbel"/>
              </a:rPr>
              <a:t>24.10</a:t>
            </a:r>
            <a:r>
              <a:rPr lang="en-US" b="1" dirty="0">
                <a:latin typeface="Corbel"/>
                <a:cs typeface="Corbel"/>
              </a:rPr>
              <a:t>-23; </a:t>
            </a:r>
            <a:r>
              <a:rPr lang="en-US" b="1" dirty="0" smtClean="0">
                <a:latin typeface="Corbel"/>
                <a:cs typeface="Corbel"/>
              </a:rPr>
              <a:t>Num</a:t>
            </a:r>
            <a:r>
              <a:rPr lang="en-US" b="1" dirty="0">
                <a:latin typeface="Corbel"/>
                <a:cs typeface="Corbel"/>
              </a:rPr>
              <a:t>. </a:t>
            </a:r>
            <a:r>
              <a:rPr lang="en-US" b="1" dirty="0" smtClean="0">
                <a:latin typeface="Corbel"/>
                <a:cs typeface="Corbel"/>
              </a:rPr>
              <a:t>15.14</a:t>
            </a:r>
            <a:r>
              <a:rPr lang="en-US" b="1" dirty="0">
                <a:latin typeface="Corbel"/>
                <a:cs typeface="Corbel"/>
              </a:rPr>
              <a:t>-16; </a:t>
            </a:r>
            <a:r>
              <a:rPr lang="en-US" b="1" dirty="0" smtClean="0">
                <a:latin typeface="Corbel"/>
                <a:cs typeface="Corbel"/>
              </a:rPr>
              <a:t>19.10</a:t>
            </a:r>
            <a:r>
              <a:rPr lang="en-US" b="1" dirty="0">
                <a:latin typeface="Corbel"/>
                <a:cs typeface="Corbel"/>
              </a:rPr>
              <a:t>; </a:t>
            </a:r>
            <a:r>
              <a:rPr lang="en-US" b="1" dirty="0" smtClean="0">
                <a:latin typeface="Corbel"/>
                <a:cs typeface="Corbel"/>
              </a:rPr>
              <a:t>35.15</a:t>
            </a:r>
            <a:r>
              <a:rPr lang="en-US" b="1" dirty="0">
                <a:latin typeface="Corbel"/>
                <a:cs typeface="Corbel"/>
              </a:rPr>
              <a:t>; </a:t>
            </a:r>
            <a:r>
              <a:rPr lang="en-US" b="1" dirty="0" smtClean="0">
                <a:latin typeface="Corbel"/>
                <a:cs typeface="Corbel"/>
              </a:rPr>
              <a:t>15.27</a:t>
            </a:r>
            <a:r>
              <a:rPr lang="en-US" b="1" dirty="0">
                <a:latin typeface="Corbel"/>
                <a:cs typeface="Corbel"/>
              </a:rPr>
              <a:t>-</a:t>
            </a:r>
            <a:r>
              <a:rPr lang="en-US" b="1" dirty="0" smtClean="0">
                <a:latin typeface="Corbel"/>
                <a:cs typeface="Corbel"/>
              </a:rPr>
              <a:t>31</a:t>
            </a:r>
            <a:endParaRPr lang="en-US" b="1" dirty="0">
              <a:latin typeface="Corbel"/>
              <a:cs typeface="Corbel"/>
            </a:endParaRPr>
          </a:p>
        </p:txBody>
      </p:sp>
    </p:spTree>
    <p:extLst>
      <p:ext uri="{BB962C8B-B14F-4D97-AF65-F5344CB8AC3E}">
        <p14:creationId xmlns:p14="http://schemas.microsoft.com/office/powerpoint/2010/main" val="74521161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0000"/>
                </a:solidFill>
                <a:latin typeface="Corbel"/>
                <a:cs typeface="Corbel"/>
              </a:rPr>
              <a:t>It Left Them Accountable</a:t>
            </a:r>
          </a:p>
        </p:txBody>
      </p:sp>
      <p:sp>
        <p:nvSpPr>
          <p:cNvPr id="3" name="Content Placeholder 2"/>
          <p:cNvSpPr>
            <a:spLocks noGrp="1"/>
          </p:cNvSpPr>
          <p:nvPr>
            <p:ph idx="1"/>
          </p:nvPr>
        </p:nvSpPr>
        <p:spPr/>
        <p:txBody>
          <a:bodyPr>
            <a:noAutofit/>
          </a:bodyPr>
          <a:lstStyle/>
          <a:p>
            <a:pPr marL="0" indent="0">
              <a:spcBef>
                <a:spcPts val="0"/>
              </a:spcBef>
              <a:buNone/>
            </a:pPr>
            <a:r>
              <a:rPr lang="en-US" sz="2800" b="1" dirty="0" smtClean="0">
                <a:latin typeface="Corbel"/>
                <a:cs typeface="Corbel"/>
              </a:rPr>
              <a:t>Jonah </a:t>
            </a:r>
            <a:r>
              <a:rPr lang="en-US" sz="2800" b="1" dirty="0">
                <a:latin typeface="Corbel"/>
                <a:cs typeface="Corbel"/>
              </a:rPr>
              <a:t>preached to the Gentiles: Jonah </a:t>
            </a:r>
            <a:r>
              <a:rPr lang="en-US" sz="2800" b="1" dirty="0" smtClean="0">
                <a:latin typeface="Corbel"/>
                <a:cs typeface="Corbel"/>
              </a:rPr>
              <a:t>1.2</a:t>
            </a:r>
            <a:r>
              <a:rPr lang="en-US" sz="2800" b="1" dirty="0">
                <a:latin typeface="Corbel"/>
                <a:cs typeface="Corbel"/>
              </a:rPr>
              <a:t>, </a:t>
            </a:r>
            <a:r>
              <a:rPr lang="en-US" sz="2800" b="1" dirty="0" smtClean="0">
                <a:latin typeface="Corbel"/>
                <a:cs typeface="Corbel"/>
              </a:rPr>
              <a:t>3.2-10, 4.2</a:t>
            </a:r>
            <a:r>
              <a:rPr lang="en-US" sz="2800" b="1" dirty="0">
                <a:latin typeface="Corbel"/>
                <a:cs typeface="Corbel"/>
              </a:rPr>
              <a:t>, 11</a:t>
            </a:r>
          </a:p>
          <a:p>
            <a:pPr marL="0" indent="0">
              <a:spcBef>
                <a:spcPts val="0"/>
              </a:spcBef>
              <a:buNone/>
            </a:pPr>
            <a:endParaRPr lang="en-US" sz="2800" b="1" dirty="0" smtClean="0">
              <a:latin typeface="Corbel"/>
              <a:cs typeface="Corbel"/>
            </a:endParaRPr>
          </a:p>
          <a:p>
            <a:pPr marL="0" indent="0">
              <a:spcBef>
                <a:spcPts val="0"/>
              </a:spcBef>
              <a:buNone/>
            </a:pPr>
            <a:r>
              <a:rPr lang="en-US" sz="2800" b="1" dirty="0" smtClean="0">
                <a:latin typeface="Corbel"/>
                <a:cs typeface="Corbel"/>
              </a:rPr>
              <a:t>Daniel </a:t>
            </a:r>
            <a:r>
              <a:rPr lang="en-US" sz="2800" b="1" dirty="0">
                <a:latin typeface="Corbel"/>
                <a:cs typeface="Corbel"/>
              </a:rPr>
              <a:t>urges Nebuchadnezzar to repent: Dan. </a:t>
            </a:r>
            <a:r>
              <a:rPr lang="en-US" sz="2800" b="1" dirty="0" smtClean="0">
                <a:latin typeface="Corbel"/>
                <a:cs typeface="Corbel"/>
              </a:rPr>
              <a:t>4.24</a:t>
            </a:r>
            <a:r>
              <a:rPr lang="en-US" sz="2800" b="1" dirty="0">
                <a:latin typeface="Corbel"/>
                <a:cs typeface="Corbel"/>
              </a:rPr>
              <a:t>-</a:t>
            </a:r>
            <a:r>
              <a:rPr lang="en-US" sz="2800" b="1" dirty="0" smtClean="0">
                <a:latin typeface="Corbel"/>
                <a:cs typeface="Corbel"/>
              </a:rPr>
              <a:t>27</a:t>
            </a:r>
            <a:endParaRPr lang="en-US" sz="2800" b="1" dirty="0">
              <a:latin typeface="Corbel"/>
              <a:cs typeface="Corbel"/>
            </a:endParaRPr>
          </a:p>
        </p:txBody>
      </p:sp>
    </p:spTree>
    <p:extLst>
      <p:ext uri="{BB962C8B-B14F-4D97-AF65-F5344CB8AC3E}">
        <p14:creationId xmlns:p14="http://schemas.microsoft.com/office/powerpoint/2010/main" val="421081359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0000"/>
                </a:solidFill>
                <a:latin typeface="Corbel"/>
                <a:cs typeface="Corbel"/>
              </a:rPr>
              <a:t>It Left Them Accountable</a:t>
            </a:r>
          </a:p>
        </p:txBody>
      </p:sp>
      <p:sp>
        <p:nvSpPr>
          <p:cNvPr id="3" name="Content Placeholder 2"/>
          <p:cNvSpPr>
            <a:spLocks noGrp="1"/>
          </p:cNvSpPr>
          <p:nvPr>
            <p:ph idx="1"/>
          </p:nvPr>
        </p:nvSpPr>
        <p:spPr/>
        <p:txBody>
          <a:bodyPr>
            <a:noAutofit/>
          </a:bodyPr>
          <a:lstStyle/>
          <a:p>
            <a:pPr marL="0" indent="0">
              <a:spcBef>
                <a:spcPts val="0"/>
              </a:spcBef>
              <a:buNone/>
            </a:pPr>
            <a:r>
              <a:rPr lang="en-US" sz="2800" b="1" dirty="0" smtClean="0">
                <a:latin typeface="Corbel"/>
                <a:cs typeface="Corbel"/>
              </a:rPr>
              <a:t>Nations were accountable to God: cf. Amos 1; Jer. 46-51</a:t>
            </a:r>
          </a:p>
          <a:p>
            <a:pPr marL="0" indent="0">
              <a:spcBef>
                <a:spcPts val="0"/>
              </a:spcBef>
              <a:buNone/>
            </a:pPr>
            <a:endParaRPr lang="en-US" sz="2800" b="1" dirty="0" smtClean="0">
              <a:latin typeface="Corbel"/>
              <a:cs typeface="Corbel"/>
            </a:endParaRPr>
          </a:p>
          <a:p>
            <a:pPr marL="0" indent="0">
              <a:spcBef>
                <a:spcPts val="0"/>
              </a:spcBef>
              <a:buNone/>
            </a:pPr>
            <a:r>
              <a:rPr lang="en-US" sz="2800" b="1" dirty="0" smtClean="0">
                <a:latin typeface="Corbel"/>
                <a:cs typeface="Corbel"/>
              </a:rPr>
              <a:t>The prophets spoke about the Gentiles and their salvation: Gen. 17.4; 22.18; Psalm 2.8; Isaiah 42.1, 6; 49.6; Amos 9.11-12; cf. Acts 15.16-17</a:t>
            </a:r>
          </a:p>
        </p:txBody>
      </p:sp>
    </p:spTree>
    <p:extLst>
      <p:ext uri="{BB962C8B-B14F-4D97-AF65-F5344CB8AC3E}">
        <p14:creationId xmlns:p14="http://schemas.microsoft.com/office/powerpoint/2010/main" val="240070654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0000"/>
                </a:solidFill>
                <a:latin typeface="Corbel"/>
                <a:cs typeface="Corbel"/>
              </a:rPr>
              <a:t>It Left Them Accountable</a:t>
            </a:r>
          </a:p>
        </p:txBody>
      </p:sp>
      <p:sp>
        <p:nvSpPr>
          <p:cNvPr id="3" name="Content Placeholder 2"/>
          <p:cNvSpPr>
            <a:spLocks noGrp="1"/>
          </p:cNvSpPr>
          <p:nvPr>
            <p:ph idx="1"/>
          </p:nvPr>
        </p:nvSpPr>
        <p:spPr/>
        <p:txBody>
          <a:bodyPr>
            <a:normAutofit/>
          </a:bodyPr>
          <a:lstStyle/>
          <a:p>
            <a:pPr marL="0" indent="0">
              <a:spcBef>
                <a:spcPts val="0"/>
              </a:spcBef>
              <a:buNone/>
            </a:pPr>
            <a:r>
              <a:rPr lang="en-US" b="1" dirty="0" smtClean="0">
                <a:latin typeface="Corbel"/>
                <a:cs typeface="Corbel"/>
              </a:rPr>
              <a:t>Jethro </a:t>
            </a:r>
            <a:r>
              <a:rPr lang="en-US" b="1" dirty="0">
                <a:latin typeface="Corbel"/>
                <a:cs typeface="Corbel"/>
              </a:rPr>
              <a:t>was a priest and offered </a:t>
            </a:r>
            <a:r>
              <a:rPr lang="en-US" b="1" dirty="0" smtClean="0">
                <a:latin typeface="Corbel"/>
                <a:cs typeface="Corbel"/>
              </a:rPr>
              <a:t>sacrifices: </a:t>
            </a:r>
            <a:r>
              <a:rPr lang="en-US" b="1" dirty="0">
                <a:latin typeface="Corbel"/>
                <a:cs typeface="Corbel"/>
              </a:rPr>
              <a:t>Exo. </a:t>
            </a:r>
            <a:r>
              <a:rPr lang="en-US" b="1" dirty="0" smtClean="0">
                <a:latin typeface="Corbel"/>
                <a:cs typeface="Corbel"/>
              </a:rPr>
              <a:t>18.1, 12</a:t>
            </a:r>
            <a:endParaRPr lang="en-US" b="1" dirty="0">
              <a:latin typeface="Corbel"/>
              <a:cs typeface="Corbel"/>
            </a:endParaRPr>
          </a:p>
          <a:p>
            <a:pPr marL="0" indent="0">
              <a:spcBef>
                <a:spcPts val="0"/>
              </a:spcBef>
              <a:buNone/>
            </a:pPr>
            <a:endParaRPr lang="en-US" b="1" dirty="0" smtClean="0">
              <a:latin typeface="Corbel"/>
              <a:cs typeface="Corbel"/>
            </a:endParaRPr>
          </a:p>
          <a:p>
            <a:pPr marL="0" indent="0">
              <a:spcBef>
                <a:spcPts val="0"/>
              </a:spcBef>
              <a:buNone/>
            </a:pPr>
            <a:r>
              <a:rPr lang="en-US" b="1" dirty="0" smtClean="0">
                <a:latin typeface="Corbel"/>
                <a:cs typeface="Corbel"/>
              </a:rPr>
              <a:t>Balaam </a:t>
            </a:r>
            <a:r>
              <a:rPr lang="en-US" b="1" dirty="0">
                <a:latin typeface="Corbel"/>
                <a:cs typeface="Corbel"/>
              </a:rPr>
              <a:t>was a prophet of Median: Num. 22-24</a:t>
            </a:r>
          </a:p>
          <a:p>
            <a:pPr marL="0" indent="0">
              <a:spcBef>
                <a:spcPts val="0"/>
              </a:spcBef>
              <a:buNone/>
            </a:pPr>
            <a:endParaRPr lang="en-US" b="1" dirty="0" smtClean="0">
              <a:latin typeface="Corbel"/>
              <a:cs typeface="Corbel"/>
            </a:endParaRPr>
          </a:p>
          <a:p>
            <a:pPr marL="0" indent="0">
              <a:spcBef>
                <a:spcPts val="0"/>
              </a:spcBef>
              <a:buNone/>
            </a:pPr>
            <a:r>
              <a:rPr lang="en-US" b="1" dirty="0" smtClean="0">
                <a:latin typeface="Corbel"/>
                <a:cs typeface="Corbel"/>
              </a:rPr>
              <a:t>Melchizedek </a:t>
            </a:r>
            <a:r>
              <a:rPr lang="en-US" b="1" dirty="0">
                <a:latin typeface="Corbel"/>
                <a:cs typeface="Corbel"/>
              </a:rPr>
              <a:t>was a priest of the High </a:t>
            </a:r>
            <a:r>
              <a:rPr lang="en-US" b="1" dirty="0" smtClean="0">
                <a:latin typeface="Corbel"/>
                <a:cs typeface="Corbel"/>
              </a:rPr>
              <a:t>God: Gen. 14.18</a:t>
            </a:r>
            <a:endParaRPr lang="en-US" b="1" dirty="0">
              <a:latin typeface="Corbel"/>
              <a:cs typeface="Corbel"/>
            </a:endParaRPr>
          </a:p>
        </p:txBody>
      </p:sp>
    </p:spTree>
    <p:extLst>
      <p:ext uri="{BB962C8B-B14F-4D97-AF65-F5344CB8AC3E}">
        <p14:creationId xmlns:p14="http://schemas.microsoft.com/office/powerpoint/2010/main" val="31311870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0000"/>
                </a:solidFill>
                <a:latin typeface="Corbel"/>
                <a:cs typeface="Corbel"/>
              </a:rPr>
              <a:t>It Left Them Accountable</a:t>
            </a:r>
          </a:p>
        </p:txBody>
      </p:sp>
      <p:sp>
        <p:nvSpPr>
          <p:cNvPr id="3" name="Content Placeholder 2"/>
          <p:cNvSpPr>
            <a:spLocks noGrp="1"/>
          </p:cNvSpPr>
          <p:nvPr>
            <p:ph idx="1"/>
          </p:nvPr>
        </p:nvSpPr>
        <p:spPr/>
        <p:txBody>
          <a:bodyPr>
            <a:normAutofit/>
          </a:bodyPr>
          <a:lstStyle/>
          <a:p>
            <a:pPr marL="0" indent="0">
              <a:spcBef>
                <a:spcPts val="0"/>
              </a:spcBef>
              <a:buNone/>
            </a:pPr>
            <a:r>
              <a:rPr lang="en-US" b="1" dirty="0" smtClean="0">
                <a:latin typeface="Corbel"/>
                <a:cs typeface="Corbel"/>
              </a:rPr>
              <a:t>Two </a:t>
            </a:r>
            <a:r>
              <a:rPr lang="en-US" b="1" dirty="0">
                <a:latin typeface="Corbel"/>
                <a:cs typeface="Corbel"/>
              </a:rPr>
              <a:t>Gentile women helped to bring about the Messiah: </a:t>
            </a:r>
            <a:r>
              <a:rPr lang="en-US" b="1" dirty="0" err="1">
                <a:latin typeface="Corbel"/>
                <a:cs typeface="Corbel"/>
              </a:rPr>
              <a:t>Rahab</a:t>
            </a:r>
            <a:r>
              <a:rPr lang="en-US" b="1" dirty="0">
                <a:latin typeface="Corbel"/>
                <a:cs typeface="Corbel"/>
              </a:rPr>
              <a:t> &amp; Ruth: Matt. </a:t>
            </a:r>
            <a:r>
              <a:rPr lang="en-US" b="1" dirty="0" smtClean="0">
                <a:latin typeface="Corbel"/>
                <a:cs typeface="Corbel"/>
              </a:rPr>
              <a:t>1.5</a:t>
            </a:r>
            <a:r>
              <a:rPr lang="en-US" b="1" dirty="0">
                <a:latin typeface="Corbel"/>
                <a:cs typeface="Corbel"/>
              </a:rPr>
              <a:t>-</a:t>
            </a:r>
            <a:r>
              <a:rPr lang="en-US" b="1" dirty="0" smtClean="0">
                <a:latin typeface="Corbel"/>
                <a:cs typeface="Corbel"/>
              </a:rPr>
              <a:t>6</a:t>
            </a:r>
          </a:p>
          <a:p>
            <a:pPr marL="0" indent="0">
              <a:spcBef>
                <a:spcPts val="0"/>
              </a:spcBef>
              <a:buNone/>
            </a:pPr>
            <a:r>
              <a:rPr lang="en-US" b="1" dirty="0">
                <a:latin typeface="Corbel"/>
                <a:cs typeface="Corbel"/>
              </a:rPr>
              <a:t>		</a:t>
            </a:r>
            <a:endParaRPr lang="en-US" b="1" dirty="0" smtClean="0">
              <a:latin typeface="Corbel"/>
              <a:cs typeface="Corbel"/>
            </a:endParaRPr>
          </a:p>
          <a:p>
            <a:pPr marL="0" indent="0">
              <a:spcBef>
                <a:spcPts val="0"/>
              </a:spcBef>
              <a:buNone/>
            </a:pPr>
            <a:r>
              <a:rPr lang="en-US" b="1" dirty="0" smtClean="0">
                <a:latin typeface="Corbel"/>
                <a:cs typeface="Corbel"/>
              </a:rPr>
              <a:t>Books </a:t>
            </a:r>
            <a:r>
              <a:rPr lang="en-US" b="1" dirty="0">
                <a:latin typeface="Corbel"/>
                <a:cs typeface="Corbel"/>
              </a:rPr>
              <a:t>dedicated to non-Hebrews</a:t>
            </a:r>
            <a:r>
              <a:rPr lang="en-US" b="1" dirty="0" smtClean="0">
                <a:latin typeface="Corbel"/>
                <a:cs typeface="Corbel"/>
              </a:rPr>
              <a:t>: Job &amp; Ruth</a:t>
            </a:r>
            <a:endParaRPr lang="en-US" b="1" dirty="0">
              <a:latin typeface="Corbel"/>
              <a:cs typeface="Corbel"/>
            </a:endParaRPr>
          </a:p>
        </p:txBody>
      </p:sp>
    </p:spTree>
    <p:extLst>
      <p:ext uri="{BB962C8B-B14F-4D97-AF65-F5344CB8AC3E}">
        <p14:creationId xmlns:p14="http://schemas.microsoft.com/office/powerpoint/2010/main" val="75472367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06397" y="1922738"/>
            <a:ext cx="7131206" cy="3012524"/>
          </a:xfrm>
        </p:spPr>
        <p:txBody>
          <a:bodyPr>
            <a:noAutofit/>
          </a:bodyPr>
          <a:lstStyle/>
          <a:p>
            <a:pPr marL="0" indent="0" algn="ctr">
              <a:lnSpc>
                <a:spcPct val="110000"/>
              </a:lnSpc>
              <a:spcBef>
                <a:spcPts val="0"/>
              </a:spcBef>
              <a:buNone/>
            </a:pPr>
            <a:r>
              <a:rPr lang="en-US" sz="5400" b="1" dirty="0" smtClean="0">
                <a:solidFill>
                  <a:srgbClr val="000000"/>
                </a:solidFill>
                <a:latin typeface="Corbel"/>
                <a:cs typeface="Corbel"/>
              </a:rPr>
              <a:t>He was working among the Gentiles and looking out for them!</a:t>
            </a:r>
          </a:p>
        </p:txBody>
      </p:sp>
    </p:spTree>
    <p:extLst>
      <p:ext uri="{BB962C8B-B14F-4D97-AF65-F5344CB8AC3E}">
        <p14:creationId xmlns:p14="http://schemas.microsoft.com/office/powerpoint/2010/main" val="251887951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solidFill>
                  <a:srgbClr val="000000"/>
                </a:solidFill>
                <a:latin typeface="Corbel"/>
                <a:cs typeface="Corbel"/>
              </a:rPr>
              <a:t>It Left Them Without Excuse</a:t>
            </a:r>
            <a:endParaRPr lang="en-US" dirty="0"/>
          </a:p>
        </p:txBody>
      </p:sp>
      <p:sp>
        <p:nvSpPr>
          <p:cNvPr id="5" name="Text Placeholder 4"/>
          <p:cNvSpPr>
            <a:spLocks noGrp="1"/>
          </p:cNvSpPr>
          <p:nvPr>
            <p:ph type="body" idx="1"/>
          </p:nvPr>
        </p:nvSpPr>
        <p:spPr/>
        <p:txBody>
          <a:bodyPr/>
          <a:lstStyle/>
          <a:p>
            <a:r>
              <a:rPr lang="en-US" dirty="0" smtClean="0"/>
              <a:t>God Shows No Partiality</a:t>
            </a:r>
            <a:endParaRPr lang="en-US" dirty="0"/>
          </a:p>
        </p:txBody>
      </p:sp>
    </p:spTree>
    <p:extLst>
      <p:ext uri="{BB962C8B-B14F-4D97-AF65-F5344CB8AC3E}">
        <p14:creationId xmlns:p14="http://schemas.microsoft.com/office/powerpoint/2010/main" val="3578235275"/>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rgbClr val="000000"/>
                </a:solidFill>
                <a:latin typeface="Corbel"/>
                <a:cs typeface="Corbel"/>
              </a:rPr>
              <a:t>It Left Them Without Excuse</a:t>
            </a:r>
            <a:endParaRPr lang="en-US" b="1" dirty="0">
              <a:solidFill>
                <a:srgbClr val="000000"/>
              </a:solidFill>
              <a:latin typeface="Corbel"/>
              <a:cs typeface="Corbel"/>
            </a:endParaRPr>
          </a:p>
        </p:txBody>
      </p:sp>
      <p:sp>
        <p:nvSpPr>
          <p:cNvPr id="3" name="Content Placeholder 2"/>
          <p:cNvSpPr>
            <a:spLocks noGrp="1"/>
          </p:cNvSpPr>
          <p:nvPr>
            <p:ph idx="1"/>
          </p:nvPr>
        </p:nvSpPr>
        <p:spPr/>
        <p:txBody>
          <a:bodyPr>
            <a:normAutofit/>
          </a:bodyPr>
          <a:lstStyle/>
          <a:p>
            <a:pPr marL="0" indent="0">
              <a:spcBef>
                <a:spcPts val="0"/>
              </a:spcBef>
              <a:buNone/>
            </a:pPr>
            <a:r>
              <a:rPr lang="en-US" b="1" dirty="0" smtClean="0">
                <a:latin typeface="Corbel"/>
                <a:cs typeface="Corbel"/>
              </a:rPr>
              <a:t>How </a:t>
            </a:r>
            <a:r>
              <a:rPr lang="en-US" b="1" dirty="0">
                <a:latin typeface="Corbel"/>
                <a:cs typeface="Corbel"/>
              </a:rPr>
              <a:t>so? All men are without excuse</a:t>
            </a:r>
            <a:r>
              <a:rPr lang="en-US" b="1" dirty="0" smtClean="0">
                <a:latin typeface="Corbel"/>
                <a:cs typeface="Corbel"/>
              </a:rPr>
              <a:t>:</a:t>
            </a:r>
          </a:p>
          <a:p>
            <a:pPr marL="0" indent="0">
              <a:spcBef>
                <a:spcPts val="0"/>
              </a:spcBef>
              <a:buNone/>
            </a:pPr>
            <a:endParaRPr lang="en-US" b="1" dirty="0" smtClean="0">
              <a:latin typeface="Corbel"/>
              <a:cs typeface="Corbel"/>
            </a:endParaRPr>
          </a:p>
          <a:p>
            <a:pPr marL="0" indent="0">
              <a:spcBef>
                <a:spcPts val="0"/>
              </a:spcBef>
              <a:buNone/>
            </a:pPr>
            <a:r>
              <a:rPr lang="en-US" b="1" dirty="0" smtClean="0">
                <a:latin typeface="Corbel"/>
                <a:cs typeface="Corbel"/>
              </a:rPr>
              <a:t>For his invisible attributes, namely, his eternal power and divine nature, have been clearly perceived, ever since the creation of the world in the things that have been made. So they are without excuse. Rom. 1.20</a:t>
            </a:r>
            <a:endParaRPr lang="en-US" b="1" dirty="0">
              <a:latin typeface="Corbel"/>
              <a:cs typeface="Corbel"/>
            </a:endParaRPr>
          </a:p>
        </p:txBody>
      </p:sp>
    </p:spTree>
    <p:extLst>
      <p:ext uri="{BB962C8B-B14F-4D97-AF65-F5344CB8AC3E}">
        <p14:creationId xmlns:p14="http://schemas.microsoft.com/office/powerpoint/2010/main" val="349952750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rgbClr val="000000"/>
                </a:solidFill>
                <a:latin typeface="Corbel"/>
                <a:cs typeface="Corbel"/>
              </a:rPr>
              <a:t>It Left Them Without Excuse</a:t>
            </a:r>
            <a:endParaRPr lang="en-US" b="1" dirty="0">
              <a:solidFill>
                <a:srgbClr val="000000"/>
              </a:solidFill>
              <a:latin typeface="Corbel"/>
              <a:cs typeface="Corbel"/>
            </a:endParaRPr>
          </a:p>
        </p:txBody>
      </p:sp>
      <p:sp>
        <p:nvSpPr>
          <p:cNvPr id="3" name="Content Placeholder 2"/>
          <p:cNvSpPr>
            <a:spLocks noGrp="1"/>
          </p:cNvSpPr>
          <p:nvPr>
            <p:ph idx="1"/>
          </p:nvPr>
        </p:nvSpPr>
        <p:spPr/>
        <p:txBody>
          <a:bodyPr>
            <a:normAutofit/>
          </a:bodyPr>
          <a:lstStyle/>
          <a:p>
            <a:pPr marL="0" indent="0">
              <a:spcBef>
                <a:spcPts val="0"/>
              </a:spcBef>
              <a:buNone/>
            </a:pPr>
            <a:r>
              <a:rPr lang="en-US" b="1" dirty="0" smtClean="0">
                <a:latin typeface="Corbel"/>
                <a:cs typeface="Corbel"/>
              </a:rPr>
              <a:t>How </a:t>
            </a:r>
            <a:r>
              <a:rPr lang="en-US" b="1" dirty="0">
                <a:latin typeface="Corbel"/>
                <a:cs typeface="Corbel"/>
              </a:rPr>
              <a:t>so? All men are without excuse</a:t>
            </a:r>
            <a:r>
              <a:rPr lang="en-US" b="1" dirty="0" smtClean="0">
                <a:latin typeface="Corbel"/>
                <a:cs typeface="Corbel"/>
              </a:rPr>
              <a:t>:</a:t>
            </a:r>
          </a:p>
          <a:p>
            <a:pPr marL="0" indent="0">
              <a:spcBef>
                <a:spcPts val="0"/>
              </a:spcBef>
              <a:buNone/>
            </a:pPr>
            <a:endParaRPr lang="en-US" b="1" dirty="0" smtClean="0">
              <a:latin typeface="Corbel"/>
              <a:cs typeface="Corbel"/>
            </a:endParaRPr>
          </a:p>
          <a:p>
            <a:pPr marL="0" indent="0">
              <a:spcBef>
                <a:spcPts val="0"/>
              </a:spcBef>
              <a:buNone/>
            </a:pPr>
            <a:r>
              <a:rPr lang="en-US" b="1" dirty="0" smtClean="0">
                <a:latin typeface="Corbel"/>
                <a:cs typeface="Corbel"/>
              </a:rPr>
              <a:t>Therefore you have no excuse, O man, every one of you who judges. For in passing judgment on another you condemn yourself, because you, the judge, practice the very same things. Rom. 2.1</a:t>
            </a:r>
            <a:endParaRPr lang="en-US" b="1" dirty="0">
              <a:latin typeface="Corbel"/>
              <a:cs typeface="Corbel"/>
            </a:endParaRPr>
          </a:p>
        </p:txBody>
      </p:sp>
    </p:spTree>
    <p:extLst>
      <p:ext uri="{BB962C8B-B14F-4D97-AF65-F5344CB8AC3E}">
        <p14:creationId xmlns:p14="http://schemas.microsoft.com/office/powerpoint/2010/main" val="2085541006"/>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rgbClr val="000000"/>
                </a:solidFill>
                <a:latin typeface="Corbel"/>
                <a:cs typeface="Corbel"/>
              </a:rPr>
              <a:t>It Left Them Without Excuse</a:t>
            </a:r>
            <a:endParaRPr lang="en-US" b="1" dirty="0">
              <a:solidFill>
                <a:srgbClr val="000000"/>
              </a:solidFill>
              <a:latin typeface="Corbel"/>
              <a:cs typeface="Corbel"/>
            </a:endParaRPr>
          </a:p>
        </p:txBody>
      </p:sp>
      <p:sp>
        <p:nvSpPr>
          <p:cNvPr id="3" name="Content Placeholder 2"/>
          <p:cNvSpPr>
            <a:spLocks noGrp="1"/>
          </p:cNvSpPr>
          <p:nvPr>
            <p:ph idx="1"/>
          </p:nvPr>
        </p:nvSpPr>
        <p:spPr/>
        <p:txBody>
          <a:bodyPr>
            <a:normAutofit/>
          </a:bodyPr>
          <a:lstStyle/>
          <a:p>
            <a:pPr marL="0" indent="0">
              <a:spcBef>
                <a:spcPts val="0"/>
              </a:spcBef>
              <a:buNone/>
            </a:pPr>
            <a:r>
              <a:rPr lang="en-US" b="1" dirty="0" smtClean="0">
                <a:latin typeface="Corbel"/>
                <a:cs typeface="Corbel"/>
              </a:rPr>
              <a:t>How </a:t>
            </a:r>
            <a:r>
              <a:rPr lang="en-US" b="1" dirty="0">
                <a:latin typeface="Corbel"/>
                <a:cs typeface="Corbel"/>
              </a:rPr>
              <a:t>so? All men are without excuse</a:t>
            </a:r>
            <a:r>
              <a:rPr lang="en-US" b="1" dirty="0" smtClean="0">
                <a:latin typeface="Corbel"/>
                <a:cs typeface="Corbel"/>
              </a:rPr>
              <a:t>:</a:t>
            </a:r>
          </a:p>
          <a:p>
            <a:pPr marL="0" indent="0">
              <a:spcBef>
                <a:spcPts val="0"/>
              </a:spcBef>
              <a:buNone/>
            </a:pPr>
            <a:endParaRPr lang="en-US" b="1" dirty="0" smtClean="0">
              <a:latin typeface="Corbel"/>
              <a:cs typeface="Corbel"/>
            </a:endParaRPr>
          </a:p>
          <a:p>
            <a:pPr marL="0" indent="0">
              <a:spcBef>
                <a:spcPts val="0"/>
              </a:spcBef>
              <a:buNone/>
            </a:pPr>
            <a:r>
              <a:rPr lang="en-US" b="1" dirty="0" smtClean="0">
                <a:latin typeface="Corbel"/>
                <a:cs typeface="Corbel"/>
              </a:rPr>
              <a:t>What then? Are we Jews any better off? No, not at all. For we have already charged that all, both Jews and Greeks, are under sin… Rom. 3.9</a:t>
            </a:r>
            <a:endParaRPr lang="en-US" b="1" dirty="0">
              <a:latin typeface="Corbel"/>
              <a:cs typeface="Corbel"/>
            </a:endParaRPr>
          </a:p>
        </p:txBody>
      </p:sp>
    </p:spTree>
    <p:extLst>
      <p:ext uri="{BB962C8B-B14F-4D97-AF65-F5344CB8AC3E}">
        <p14:creationId xmlns:p14="http://schemas.microsoft.com/office/powerpoint/2010/main" val="776323728"/>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rgbClr val="000000"/>
                </a:solidFill>
                <a:latin typeface="Corbel"/>
                <a:cs typeface="Corbel"/>
              </a:rPr>
              <a:t>It Left Them Without Excuse</a:t>
            </a:r>
            <a:endParaRPr lang="en-US" b="1" dirty="0">
              <a:solidFill>
                <a:srgbClr val="000000"/>
              </a:solidFill>
              <a:latin typeface="Corbel"/>
              <a:cs typeface="Corbel"/>
            </a:endParaRPr>
          </a:p>
        </p:txBody>
      </p:sp>
      <p:sp>
        <p:nvSpPr>
          <p:cNvPr id="3" name="Content Placeholder 2"/>
          <p:cNvSpPr>
            <a:spLocks noGrp="1"/>
          </p:cNvSpPr>
          <p:nvPr>
            <p:ph idx="1"/>
          </p:nvPr>
        </p:nvSpPr>
        <p:spPr/>
        <p:txBody>
          <a:bodyPr>
            <a:normAutofit/>
          </a:bodyPr>
          <a:lstStyle/>
          <a:p>
            <a:pPr marL="0" indent="0">
              <a:spcBef>
                <a:spcPts val="0"/>
              </a:spcBef>
              <a:buNone/>
            </a:pPr>
            <a:r>
              <a:rPr lang="en-US" b="1" dirty="0" smtClean="0">
                <a:solidFill>
                  <a:srgbClr val="000000"/>
                </a:solidFill>
                <a:latin typeface="Corbel"/>
                <a:cs typeface="Corbel"/>
              </a:rPr>
              <a:t>All are charged </a:t>
            </a:r>
            <a:r>
              <a:rPr lang="en-US" b="1" dirty="0">
                <a:solidFill>
                  <a:srgbClr val="000000"/>
                </a:solidFill>
                <a:latin typeface="Corbel"/>
                <a:cs typeface="Corbel"/>
              </a:rPr>
              <a:t>as sinners: Rom. </a:t>
            </a:r>
            <a:r>
              <a:rPr lang="en-US" b="1" dirty="0" smtClean="0">
                <a:solidFill>
                  <a:srgbClr val="000000"/>
                </a:solidFill>
                <a:latin typeface="Corbel"/>
                <a:cs typeface="Corbel"/>
              </a:rPr>
              <a:t>3.23</a:t>
            </a:r>
            <a:endParaRPr lang="en-US" b="1" dirty="0">
              <a:solidFill>
                <a:srgbClr val="000000"/>
              </a:solidFill>
              <a:latin typeface="Corbel"/>
              <a:cs typeface="Corbel"/>
            </a:endParaRPr>
          </a:p>
          <a:p>
            <a:pPr marL="0" indent="0">
              <a:spcBef>
                <a:spcPts val="0"/>
              </a:spcBef>
              <a:buNone/>
            </a:pPr>
            <a:endParaRPr lang="en-US" b="1" dirty="0" smtClean="0">
              <a:solidFill>
                <a:srgbClr val="000000"/>
              </a:solidFill>
              <a:latin typeface="Corbel"/>
              <a:cs typeface="Corbel"/>
            </a:endParaRPr>
          </a:p>
          <a:p>
            <a:pPr marL="0" indent="0">
              <a:spcBef>
                <a:spcPts val="0"/>
              </a:spcBef>
              <a:buNone/>
            </a:pPr>
            <a:r>
              <a:rPr lang="en-US" b="1" dirty="0" smtClean="0">
                <a:solidFill>
                  <a:srgbClr val="000000"/>
                </a:solidFill>
                <a:latin typeface="Corbel"/>
                <a:cs typeface="Corbel"/>
              </a:rPr>
              <a:t>Sin </a:t>
            </a:r>
            <a:r>
              <a:rPr lang="en-US" b="1" dirty="0">
                <a:solidFill>
                  <a:srgbClr val="000000"/>
                </a:solidFill>
                <a:latin typeface="Corbel"/>
                <a:cs typeface="Corbel"/>
              </a:rPr>
              <a:t>is a transgression of law: 1 John </a:t>
            </a:r>
            <a:r>
              <a:rPr lang="en-US" b="1" dirty="0" smtClean="0">
                <a:solidFill>
                  <a:srgbClr val="000000"/>
                </a:solidFill>
                <a:latin typeface="Corbel"/>
                <a:cs typeface="Corbel"/>
              </a:rPr>
              <a:t>3.4</a:t>
            </a:r>
            <a:endParaRPr lang="en-US" b="1" dirty="0">
              <a:solidFill>
                <a:srgbClr val="000000"/>
              </a:solidFill>
              <a:latin typeface="Corbel"/>
              <a:cs typeface="Corbel"/>
            </a:endParaRPr>
          </a:p>
        </p:txBody>
      </p:sp>
    </p:spTree>
    <p:extLst>
      <p:ext uri="{BB962C8B-B14F-4D97-AF65-F5344CB8AC3E}">
        <p14:creationId xmlns:p14="http://schemas.microsoft.com/office/powerpoint/2010/main" val="428853622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rgbClr val="000000"/>
                </a:solidFill>
                <a:latin typeface="Corbel"/>
                <a:cs typeface="Corbel"/>
              </a:rPr>
              <a:t>It Left Them Without Excuse</a:t>
            </a:r>
            <a:endParaRPr lang="en-US" b="1" dirty="0">
              <a:solidFill>
                <a:srgbClr val="000000"/>
              </a:solidFill>
              <a:latin typeface="Corbel"/>
              <a:cs typeface="Corbel"/>
            </a:endParaRPr>
          </a:p>
        </p:txBody>
      </p:sp>
      <p:sp>
        <p:nvSpPr>
          <p:cNvPr id="3" name="Content Placeholder 2"/>
          <p:cNvSpPr>
            <a:spLocks noGrp="1"/>
          </p:cNvSpPr>
          <p:nvPr>
            <p:ph idx="1"/>
          </p:nvPr>
        </p:nvSpPr>
        <p:spPr/>
        <p:txBody>
          <a:bodyPr>
            <a:normAutofit fontScale="92500" lnSpcReduction="20000"/>
          </a:bodyPr>
          <a:lstStyle/>
          <a:p>
            <a:pPr marL="0" indent="0">
              <a:spcBef>
                <a:spcPts val="0"/>
              </a:spcBef>
              <a:buNone/>
            </a:pPr>
            <a:r>
              <a:rPr lang="en-US" b="1" dirty="0" smtClean="0">
                <a:solidFill>
                  <a:srgbClr val="000000"/>
                </a:solidFill>
                <a:latin typeface="Corbel"/>
                <a:cs typeface="Corbel"/>
              </a:rPr>
              <a:t>Where there is no law, there is no sin:</a:t>
            </a:r>
          </a:p>
          <a:p>
            <a:pPr marL="0" indent="0">
              <a:spcBef>
                <a:spcPts val="0"/>
              </a:spcBef>
              <a:buNone/>
            </a:pPr>
            <a:endParaRPr lang="en-US" b="1" dirty="0" smtClean="0">
              <a:solidFill>
                <a:srgbClr val="000000"/>
              </a:solidFill>
              <a:latin typeface="Corbel"/>
              <a:cs typeface="Corbel"/>
            </a:endParaRPr>
          </a:p>
          <a:p>
            <a:pPr marL="0" indent="0">
              <a:spcBef>
                <a:spcPts val="0"/>
              </a:spcBef>
              <a:buNone/>
            </a:pPr>
            <a:r>
              <a:rPr lang="en-US" b="1" dirty="0" smtClean="0">
                <a:solidFill>
                  <a:srgbClr val="000000"/>
                </a:solidFill>
                <a:latin typeface="Corbel"/>
                <a:cs typeface="Corbel"/>
              </a:rPr>
              <a:t>For the law brings wrath, but where there is no law there is no transgression. Rom. 4.15</a:t>
            </a:r>
          </a:p>
          <a:p>
            <a:pPr marL="0" indent="0">
              <a:spcBef>
                <a:spcPts val="0"/>
              </a:spcBef>
              <a:buNone/>
            </a:pPr>
            <a:endParaRPr lang="en-US" b="1" dirty="0">
              <a:solidFill>
                <a:srgbClr val="000000"/>
              </a:solidFill>
              <a:latin typeface="Corbel"/>
              <a:cs typeface="Corbel"/>
            </a:endParaRPr>
          </a:p>
          <a:p>
            <a:pPr marL="0" indent="0">
              <a:spcBef>
                <a:spcPts val="0"/>
              </a:spcBef>
              <a:buNone/>
            </a:pPr>
            <a:r>
              <a:rPr lang="en-US" b="1" dirty="0" smtClean="0">
                <a:solidFill>
                  <a:srgbClr val="000000"/>
                </a:solidFill>
                <a:latin typeface="Corbel"/>
                <a:cs typeface="Corbel"/>
              </a:rPr>
              <a:t>Therefore, just as sin came into the world through one man, and death through sin, and so death spread to all men because all sinned— </a:t>
            </a:r>
            <a:r>
              <a:rPr lang="en-US" b="1" u="sng" dirty="0" smtClean="0">
                <a:solidFill>
                  <a:srgbClr val="000000"/>
                </a:solidFill>
                <a:latin typeface="Corbel"/>
                <a:cs typeface="Corbel"/>
              </a:rPr>
              <a:t>for sin indeed was in the world before the law [LOM] was given, but sin is not counted where there is no law</a:t>
            </a:r>
            <a:r>
              <a:rPr lang="en-US" b="1" dirty="0" smtClean="0">
                <a:solidFill>
                  <a:srgbClr val="000000"/>
                </a:solidFill>
                <a:latin typeface="Corbel"/>
                <a:cs typeface="Corbel"/>
              </a:rPr>
              <a:t>. Rom. 5.12-13</a:t>
            </a:r>
          </a:p>
        </p:txBody>
      </p:sp>
    </p:spTree>
    <p:extLst>
      <p:ext uri="{BB962C8B-B14F-4D97-AF65-F5344CB8AC3E}">
        <p14:creationId xmlns:p14="http://schemas.microsoft.com/office/powerpoint/2010/main" val="195530544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0000"/>
                </a:solidFill>
                <a:latin typeface="Corbel"/>
                <a:cs typeface="Corbel"/>
              </a:rPr>
              <a:t>It Left Them Without Excuse</a:t>
            </a:r>
            <a:endParaRPr lang="en-US" dirty="0">
              <a:latin typeface="Corbel"/>
              <a:cs typeface="Corbel"/>
            </a:endParaRPr>
          </a:p>
        </p:txBody>
      </p:sp>
      <p:sp>
        <p:nvSpPr>
          <p:cNvPr id="3" name="Content Placeholder 2"/>
          <p:cNvSpPr>
            <a:spLocks noGrp="1"/>
          </p:cNvSpPr>
          <p:nvPr>
            <p:ph idx="1"/>
          </p:nvPr>
        </p:nvSpPr>
        <p:spPr/>
        <p:txBody>
          <a:bodyPr>
            <a:normAutofit fontScale="92500" lnSpcReduction="10000"/>
          </a:bodyPr>
          <a:lstStyle/>
          <a:p>
            <a:pPr marL="0" indent="0">
              <a:buNone/>
            </a:pPr>
            <a:r>
              <a:rPr lang="en-US" b="1" dirty="0" smtClean="0">
                <a:solidFill>
                  <a:srgbClr val="000000"/>
                </a:solidFill>
                <a:latin typeface="Corbel"/>
                <a:cs typeface="Corbel"/>
              </a:rPr>
              <a:t>God imparted His moral expectations:</a:t>
            </a:r>
          </a:p>
          <a:p>
            <a:pPr marL="0" indent="0">
              <a:buNone/>
            </a:pPr>
            <a:endParaRPr lang="en-US" b="1" dirty="0" smtClean="0">
              <a:solidFill>
                <a:srgbClr val="000000"/>
              </a:solidFill>
              <a:latin typeface="Corbel"/>
              <a:cs typeface="Corbel"/>
            </a:endParaRPr>
          </a:p>
          <a:p>
            <a:pPr marL="0" indent="0">
              <a:buNone/>
            </a:pPr>
            <a:r>
              <a:rPr lang="en-US" b="1" dirty="0" smtClean="0">
                <a:solidFill>
                  <a:srgbClr val="000000"/>
                </a:solidFill>
                <a:latin typeface="Corbel"/>
                <a:cs typeface="Corbel"/>
              </a:rPr>
              <a:t>Abel: Gen. 4.3-5; Heb. 11.4; Rom. 10.17</a:t>
            </a:r>
          </a:p>
          <a:p>
            <a:pPr marL="0" indent="0">
              <a:buNone/>
            </a:pPr>
            <a:r>
              <a:rPr lang="en-US" b="1" dirty="0" smtClean="0">
                <a:solidFill>
                  <a:srgbClr val="000000"/>
                </a:solidFill>
                <a:latin typeface="Corbel"/>
                <a:cs typeface="Corbel"/>
              </a:rPr>
              <a:t>Enoch: Gen. 5.24; Heb. 11.5</a:t>
            </a:r>
          </a:p>
          <a:p>
            <a:pPr marL="0" indent="0">
              <a:buNone/>
            </a:pPr>
            <a:r>
              <a:rPr lang="en-US" b="1" dirty="0" smtClean="0">
                <a:latin typeface="Corbel"/>
                <a:cs typeface="Corbel"/>
              </a:rPr>
              <a:t>Abimelech: Gen. 20.1-8</a:t>
            </a:r>
            <a:endParaRPr lang="en-US" b="1" dirty="0" smtClean="0">
              <a:solidFill>
                <a:srgbClr val="000000"/>
              </a:solidFill>
              <a:latin typeface="Corbel"/>
              <a:cs typeface="Corbel"/>
            </a:endParaRPr>
          </a:p>
          <a:p>
            <a:pPr marL="0" indent="0">
              <a:buNone/>
            </a:pPr>
            <a:r>
              <a:rPr lang="en-US" b="1" dirty="0" smtClean="0">
                <a:solidFill>
                  <a:srgbClr val="000000"/>
                </a:solidFill>
                <a:latin typeface="Corbel"/>
                <a:cs typeface="Corbel"/>
              </a:rPr>
              <a:t>Job: Job 31.1-4, 9-12</a:t>
            </a:r>
          </a:p>
          <a:p>
            <a:pPr marL="0" indent="0">
              <a:buNone/>
            </a:pPr>
            <a:endParaRPr lang="en-US" b="1" dirty="0">
              <a:solidFill>
                <a:srgbClr val="000000"/>
              </a:solidFill>
              <a:latin typeface="Corbel"/>
              <a:cs typeface="Corbel"/>
            </a:endParaRPr>
          </a:p>
          <a:p>
            <a:pPr marL="0" indent="0">
              <a:buNone/>
            </a:pPr>
            <a:r>
              <a:rPr lang="en-US" b="1" dirty="0" smtClean="0">
                <a:solidFill>
                  <a:srgbClr val="000000"/>
                </a:solidFill>
                <a:latin typeface="Corbel"/>
                <a:cs typeface="Corbel"/>
              </a:rPr>
              <a:t>If God had not revealed His law, how were they righteous?</a:t>
            </a:r>
          </a:p>
        </p:txBody>
      </p:sp>
    </p:spTree>
    <p:extLst>
      <p:ext uri="{BB962C8B-B14F-4D97-AF65-F5344CB8AC3E}">
        <p14:creationId xmlns:p14="http://schemas.microsoft.com/office/powerpoint/2010/main" val="183010832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fade">
                                      <p:cBhvr>
                                        <p:cTn id="3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0000"/>
                </a:solidFill>
                <a:latin typeface="Corbel"/>
                <a:cs typeface="Corbel"/>
              </a:rPr>
              <a:t>It Left Them Without Excuse</a:t>
            </a:r>
            <a:endParaRPr lang="en-US" dirty="0">
              <a:latin typeface="Corbel"/>
              <a:cs typeface="Corbel"/>
            </a:endParaRPr>
          </a:p>
        </p:txBody>
      </p:sp>
      <p:sp>
        <p:nvSpPr>
          <p:cNvPr id="3" name="Content Placeholder 2"/>
          <p:cNvSpPr>
            <a:spLocks noGrp="1"/>
          </p:cNvSpPr>
          <p:nvPr>
            <p:ph idx="1"/>
          </p:nvPr>
        </p:nvSpPr>
        <p:spPr/>
        <p:txBody>
          <a:bodyPr>
            <a:normAutofit fontScale="92500" lnSpcReduction="10000"/>
          </a:bodyPr>
          <a:lstStyle/>
          <a:p>
            <a:pPr marL="0" indent="0">
              <a:buNone/>
            </a:pPr>
            <a:r>
              <a:rPr lang="en-US" b="1" dirty="0" smtClean="0">
                <a:solidFill>
                  <a:srgbClr val="000000"/>
                </a:solidFill>
                <a:latin typeface="Corbel"/>
                <a:cs typeface="Corbel"/>
              </a:rPr>
              <a:t>God imparted His moral expectations:</a:t>
            </a:r>
          </a:p>
          <a:p>
            <a:pPr marL="0" indent="0">
              <a:buNone/>
            </a:pPr>
            <a:endParaRPr lang="en-US" b="1" dirty="0" smtClean="0">
              <a:solidFill>
                <a:srgbClr val="000000"/>
              </a:solidFill>
              <a:latin typeface="Corbel"/>
              <a:cs typeface="Corbel"/>
            </a:endParaRPr>
          </a:p>
          <a:p>
            <a:pPr marL="0" indent="0">
              <a:buNone/>
            </a:pPr>
            <a:r>
              <a:rPr lang="en-US" b="1" dirty="0" smtClean="0">
                <a:solidFill>
                  <a:srgbClr val="000000"/>
                </a:solidFill>
                <a:latin typeface="Corbel"/>
                <a:cs typeface="Corbel"/>
              </a:rPr>
              <a:t>Adam: Gen. 2.16-17; 3.17; cf. Hosea 6.7</a:t>
            </a:r>
          </a:p>
          <a:p>
            <a:pPr marL="0" indent="0">
              <a:buNone/>
            </a:pPr>
            <a:r>
              <a:rPr lang="en-US" b="1" dirty="0" smtClean="0">
                <a:solidFill>
                  <a:srgbClr val="000000"/>
                </a:solidFill>
                <a:latin typeface="Corbel"/>
                <a:cs typeface="Corbel"/>
              </a:rPr>
              <a:t>Cain: 1 John 3.11-12</a:t>
            </a:r>
          </a:p>
          <a:p>
            <a:pPr marL="0" indent="0">
              <a:buNone/>
            </a:pPr>
            <a:r>
              <a:rPr lang="en-US" b="1" dirty="0" smtClean="0">
                <a:solidFill>
                  <a:srgbClr val="000000"/>
                </a:solidFill>
                <a:latin typeface="Corbel"/>
                <a:cs typeface="Corbel"/>
              </a:rPr>
              <a:t>Men of Noah's day: Gen. 6.5, 9</a:t>
            </a:r>
          </a:p>
          <a:p>
            <a:pPr marL="0" indent="0">
              <a:buNone/>
            </a:pPr>
            <a:r>
              <a:rPr lang="en-US" b="1" dirty="0" smtClean="0">
                <a:solidFill>
                  <a:srgbClr val="000000"/>
                </a:solidFill>
                <a:latin typeface="Corbel"/>
                <a:cs typeface="Corbel"/>
              </a:rPr>
              <a:t>Sodom &amp; Gomorrah: Jude 7</a:t>
            </a:r>
          </a:p>
          <a:p>
            <a:pPr marL="0" indent="0">
              <a:buNone/>
            </a:pPr>
            <a:endParaRPr lang="en-US" b="1" dirty="0">
              <a:solidFill>
                <a:srgbClr val="000000"/>
              </a:solidFill>
              <a:latin typeface="Corbel"/>
              <a:cs typeface="Corbel"/>
            </a:endParaRPr>
          </a:p>
          <a:p>
            <a:pPr marL="0" indent="0">
              <a:buNone/>
            </a:pPr>
            <a:r>
              <a:rPr lang="en-US" b="1" dirty="0" smtClean="0">
                <a:solidFill>
                  <a:srgbClr val="000000"/>
                </a:solidFill>
                <a:latin typeface="Corbel"/>
                <a:cs typeface="Corbel"/>
              </a:rPr>
              <a:t>If God had not revealed His law, how were they disobedient to Him?</a:t>
            </a:r>
          </a:p>
        </p:txBody>
      </p:sp>
    </p:spTree>
    <p:extLst>
      <p:ext uri="{BB962C8B-B14F-4D97-AF65-F5344CB8AC3E}">
        <p14:creationId xmlns:p14="http://schemas.microsoft.com/office/powerpoint/2010/main" val="21625948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fade">
                                      <p:cBhvr>
                                        <p:cTn id="3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431</TotalTime>
  <Words>770</Words>
  <Application>Microsoft Macintosh PowerPoint</Application>
  <PresentationFormat>On-screen Show (4:3)</PresentationFormat>
  <Paragraphs>84</Paragraphs>
  <Slides>18</Slides>
  <Notes>2</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God Shows No Partiality</vt:lpstr>
      <vt:lpstr>It Left Them Without Excuse</vt:lpstr>
      <vt:lpstr>It Left Them Without Excuse</vt:lpstr>
      <vt:lpstr>It Left Them Without Excuse</vt:lpstr>
      <vt:lpstr>It Left Them Without Excuse</vt:lpstr>
      <vt:lpstr>It Left Them Without Excuse</vt:lpstr>
      <vt:lpstr>It Left Them Without Excuse</vt:lpstr>
      <vt:lpstr>It Left Them Without Excuse</vt:lpstr>
      <vt:lpstr>It Left Them Without Excuse</vt:lpstr>
      <vt:lpstr>It Left Them Without Excuse</vt:lpstr>
      <vt:lpstr>It Left Them Accountable</vt:lpstr>
      <vt:lpstr>It Left Them Accountable</vt:lpstr>
      <vt:lpstr>It Left Them Accountable</vt:lpstr>
      <vt:lpstr>It Left Them Accountable</vt:lpstr>
      <vt:lpstr>It Left Them Accountable</vt:lpstr>
      <vt:lpstr>It Left Them Accountable</vt:lpstr>
      <vt:lpstr>It Left Them Accountable</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Bryan Garlock</dc:creator>
  <cp:lastModifiedBy>Bryan Garlock</cp:lastModifiedBy>
  <cp:revision>126</cp:revision>
  <dcterms:created xsi:type="dcterms:W3CDTF">2015-08-23T00:40:35Z</dcterms:created>
  <dcterms:modified xsi:type="dcterms:W3CDTF">2015-08-30T05:29:52Z</dcterms:modified>
</cp:coreProperties>
</file>