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8"/>
  </p:notesMasterIdLst>
  <p:sldIdLst>
    <p:sldId id="256" r:id="rId3"/>
    <p:sldId id="276" r:id="rId4"/>
    <p:sldId id="259" r:id="rId5"/>
    <p:sldId id="278" r:id="rId6"/>
    <p:sldId id="279" r:id="rId7"/>
    <p:sldId id="260" r:id="rId8"/>
    <p:sldId id="280" r:id="rId9"/>
    <p:sldId id="258" r:id="rId10"/>
    <p:sldId id="281" r:id="rId11"/>
    <p:sldId id="261" r:id="rId12"/>
    <p:sldId id="262" r:id="rId13"/>
    <p:sldId id="264" r:id="rId14"/>
    <p:sldId id="265" r:id="rId15"/>
    <p:sldId id="263" r:id="rId16"/>
    <p:sldId id="277" r:id="rId17"/>
    <p:sldId id="271" r:id="rId18"/>
    <p:sldId id="272" r:id="rId19"/>
    <p:sldId id="273" r:id="rId20"/>
    <p:sldId id="274" r:id="rId21"/>
    <p:sldId id="275" r:id="rId22"/>
    <p:sldId id="266" r:id="rId23"/>
    <p:sldId id="267" r:id="rId24"/>
    <p:sldId id="268" r:id="rId25"/>
    <p:sldId id="269" r:id="rId26"/>
    <p:sldId id="27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0889" autoAdjust="0"/>
  </p:normalViewPr>
  <p:slideViewPr>
    <p:cSldViewPr snapToGrid="0" snapToObjects="1">
      <p:cViewPr varScale="1">
        <p:scale>
          <a:sx n="71" d="100"/>
          <a:sy n="71" d="100"/>
        </p:scale>
        <p:origin x="-1800" y="-104"/>
      </p:cViewPr>
      <p:guideLst>
        <p:guide orient="horz" pos="2160"/>
        <p:guide pos="2880"/>
      </p:guideLst>
    </p:cSldViewPr>
  </p:slideViewPr>
  <p:outlineViewPr>
    <p:cViewPr>
      <p:scale>
        <a:sx n="33" d="100"/>
        <a:sy n="33" d="100"/>
      </p:scale>
      <p:origin x="0" y="6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8627F-EED7-FE44-B15E-BC680DBF5D55}" type="datetimeFigureOut">
              <a:rPr lang="en-US" smtClean="0"/>
              <a:t>8/9/15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7C3992-D79D-F440-85FB-ED8987A13502}" type="slidenum">
              <a:rPr lang="en-US" smtClean="0"/>
              <a:t>‹#›</a:t>
            </a:fld>
            <a:endParaRPr lang="en-US"/>
          </a:p>
        </p:txBody>
      </p:sp>
    </p:spTree>
    <p:extLst>
      <p:ext uri="{BB962C8B-B14F-4D97-AF65-F5344CB8AC3E}">
        <p14:creationId xmlns:p14="http://schemas.microsoft.com/office/powerpoint/2010/main" val="31478369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a:t>
            </a:r>
            <a:r>
              <a:rPr lang="en-US" baseline="0" dirty="0" smtClean="0"/>
              <a:t> help with this </a:t>
            </a:r>
            <a:r>
              <a:rPr lang="en-US" baseline="0" smtClean="0"/>
              <a:t>lesson from </a:t>
            </a:r>
            <a:r>
              <a:rPr lang="en-US" smtClean="0"/>
              <a:t>Bob </a:t>
            </a:r>
            <a:r>
              <a:rPr lang="en-US" dirty="0" smtClean="0"/>
              <a:t>Myhan</a:t>
            </a:r>
            <a:endParaRPr lang="en-US" dirty="0"/>
          </a:p>
        </p:txBody>
      </p:sp>
      <p:sp>
        <p:nvSpPr>
          <p:cNvPr id="4" name="Slide Number Placeholder 3"/>
          <p:cNvSpPr>
            <a:spLocks noGrp="1"/>
          </p:cNvSpPr>
          <p:nvPr>
            <p:ph type="sldNum" sz="quarter" idx="10"/>
          </p:nvPr>
        </p:nvSpPr>
        <p:spPr/>
        <p:txBody>
          <a:bodyPr/>
          <a:lstStyle/>
          <a:p>
            <a:fld id="{477C3992-D79D-F440-85FB-ED8987A13502}" type="slidenum">
              <a:rPr lang="en-US" smtClean="0"/>
              <a:t>1</a:t>
            </a:fld>
            <a:endParaRPr lang="en-US"/>
          </a:p>
        </p:txBody>
      </p:sp>
    </p:spTree>
    <p:extLst>
      <p:ext uri="{BB962C8B-B14F-4D97-AF65-F5344CB8AC3E}">
        <p14:creationId xmlns:p14="http://schemas.microsoft.com/office/powerpoint/2010/main" val="2919252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A5B700-FBC8-D94D-AF19-97BADEB8C633}" type="datetimeFigureOut">
              <a:rPr lang="en-US" smtClean="0"/>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4240552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5B700-FBC8-D94D-AF19-97BADEB8C633}" type="datetimeFigureOut">
              <a:rPr lang="en-US" smtClean="0"/>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271249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5B700-FBC8-D94D-AF19-97BADEB8C633}" type="datetimeFigureOut">
              <a:rPr lang="en-US" smtClean="0"/>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3847450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pPr/>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624161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pPr/>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269866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48216-268B-5440-B1F0-80A993E3B9D4}" type="datetimeFigureOut">
              <a:rPr lang="en-US" smtClean="0"/>
              <a:pPr/>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2186166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348216-268B-5440-B1F0-80A993E3B9D4}" type="datetimeFigureOut">
              <a:rPr lang="en-US" smtClean="0"/>
              <a:pPr/>
              <a:t>8/7/15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2328840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348216-268B-5440-B1F0-80A993E3B9D4}" type="datetimeFigureOut">
              <a:rPr lang="en-US" smtClean="0"/>
              <a:pPr/>
              <a:t>8/7/15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4089406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348216-268B-5440-B1F0-80A993E3B9D4}" type="datetimeFigureOut">
              <a:rPr lang="en-US" smtClean="0"/>
              <a:pPr/>
              <a:t>8/7/15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2573759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48216-268B-5440-B1F0-80A993E3B9D4}" type="datetimeFigureOut">
              <a:rPr lang="en-US" smtClean="0"/>
              <a:pPr/>
              <a:t>8/7/15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1189847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48216-268B-5440-B1F0-80A993E3B9D4}" type="datetimeFigureOut">
              <a:rPr lang="en-US" smtClean="0"/>
              <a:pPr/>
              <a:t>8/7/15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84487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5B700-FBC8-D94D-AF19-97BADEB8C633}" type="datetimeFigureOut">
              <a:rPr lang="en-US" smtClean="0"/>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4088110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48216-268B-5440-B1F0-80A993E3B9D4}" type="datetimeFigureOut">
              <a:rPr lang="en-US" smtClean="0"/>
              <a:pPr/>
              <a:t>8/7/15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703672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pPr/>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40136877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pPr/>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pPr/>
              <a:t>‹#›</a:t>
            </a:fld>
            <a:endParaRPr lang="en-US"/>
          </a:p>
        </p:txBody>
      </p:sp>
    </p:spTree>
    <p:extLst>
      <p:ext uri="{BB962C8B-B14F-4D97-AF65-F5344CB8AC3E}">
        <p14:creationId xmlns:p14="http://schemas.microsoft.com/office/powerpoint/2010/main" val="292670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A5B700-FBC8-D94D-AF19-97BADEB8C633}" type="datetimeFigureOut">
              <a:rPr lang="en-US" smtClean="0"/>
              <a:t>8/7/15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90391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A5B700-FBC8-D94D-AF19-97BADEB8C633}" type="datetimeFigureOut">
              <a:rPr lang="en-US" smtClean="0"/>
              <a:t>8/7/15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307310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A5B700-FBC8-D94D-AF19-97BADEB8C633}" type="datetimeFigureOut">
              <a:rPr lang="en-US" smtClean="0"/>
              <a:t>8/7/15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412060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A5B700-FBC8-D94D-AF19-97BADEB8C633}" type="datetimeFigureOut">
              <a:rPr lang="en-US" smtClean="0"/>
              <a:t>8/7/15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161140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5B700-FBC8-D94D-AF19-97BADEB8C633}" type="datetimeFigureOut">
              <a:rPr lang="en-US" smtClean="0"/>
              <a:t>8/7/15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382016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5B700-FBC8-D94D-AF19-97BADEB8C633}" type="datetimeFigureOut">
              <a:rPr lang="en-US" smtClean="0"/>
              <a:t>8/7/15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359822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5B700-FBC8-D94D-AF19-97BADEB8C633}" type="datetimeFigureOut">
              <a:rPr lang="en-US" smtClean="0"/>
              <a:t>8/7/15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48DC5-9EFE-A049-89DF-9C4BD0BE0508}" type="slidenum">
              <a:rPr lang="en-US" smtClean="0"/>
              <a:t>‹#›</a:t>
            </a:fld>
            <a:endParaRPr lang="en-US"/>
          </a:p>
        </p:txBody>
      </p:sp>
    </p:spTree>
    <p:extLst>
      <p:ext uri="{BB962C8B-B14F-4D97-AF65-F5344CB8AC3E}">
        <p14:creationId xmlns:p14="http://schemas.microsoft.com/office/powerpoint/2010/main" val="35191305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5B700-FBC8-D94D-AF19-97BADEB8C633}" type="datetimeFigureOut">
              <a:rPr lang="en-US" smtClean="0"/>
              <a:t>8/7/15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48DC5-9EFE-A049-89DF-9C4BD0BE0508}" type="slidenum">
              <a:rPr lang="en-US" smtClean="0"/>
              <a:t>‹#›</a:t>
            </a:fld>
            <a:endParaRPr lang="en-US"/>
          </a:p>
        </p:txBody>
      </p:sp>
    </p:spTree>
    <p:extLst>
      <p:ext uri="{BB962C8B-B14F-4D97-AF65-F5344CB8AC3E}">
        <p14:creationId xmlns:p14="http://schemas.microsoft.com/office/powerpoint/2010/main" val="1979104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i="0">
                <a:solidFill>
                  <a:srgbClr val="FFFFFF"/>
                </a:solidFill>
                <a:latin typeface="Helvetica Neue"/>
                <a:cs typeface="Helvetica Neue"/>
              </a:defRPr>
            </a:lvl1pPr>
          </a:lstStyle>
          <a:p>
            <a:fld id="{7D348216-268B-5440-B1F0-80A993E3B9D4}" type="datetimeFigureOut">
              <a:rPr lang="en-US" smtClean="0"/>
              <a:pPr/>
              <a:t>8/7/15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0" i="0">
                <a:solidFill>
                  <a:srgbClr val="FFFFFF"/>
                </a:solidFill>
                <a:latin typeface="Helvetica Neue"/>
                <a:cs typeface="Helvetica Neue"/>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i="0">
                <a:solidFill>
                  <a:srgbClr val="FFFFFF"/>
                </a:solidFill>
                <a:latin typeface="Helvetica Neue"/>
                <a:cs typeface="Helvetica Neue"/>
              </a:defRPr>
            </a:lvl1pPr>
          </a:lstStyle>
          <a:p>
            <a:fld id="{78762630-BC61-1041-AC0D-BC15C46702D6}" type="slidenum">
              <a:rPr lang="en-US" smtClean="0"/>
              <a:pPr/>
              <a:t>‹#›</a:t>
            </a:fld>
            <a:endParaRPr lang="en-US"/>
          </a:p>
        </p:txBody>
      </p:sp>
    </p:spTree>
    <p:extLst>
      <p:ext uri="{BB962C8B-B14F-4D97-AF65-F5344CB8AC3E}">
        <p14:creationId xmlns:p14="http://schemas.microsoft.com/office/powerpoint/2010/main" val="3523961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0" i="0" kern="1200">
          <a:solidFill>
            <a:srgbClr val="FFFFFF"/>
          </a:solidFill>
          <a:latin typeface="Helvetica Neue"/>
          <a:ea typeface="+mj-ea"/>
          <a:cs typeface="Helvetica Neue"/>
        </a:defRPr>
      </a:lvl1pPr>
    </p:titleStyle>
    <p:bodyStyle>
      <a:lvl1pPr marL="342900" indent="-342900" algn="l" defTabSz="457200" rtl="0" eaLnBrk="1" latinLnBrk="0" hangingPunct="1">
        <a:spcBef>
          <a:spcPct val="20000"/>
        </a:spcBef>
        <a:buFont typeface="Arial"/>
        <a:buChar char="•"/>
        <a:defRPr sz="3200" b="0" i="0" kern="1200">
          <a:solidFill>
            <a:srgbClr val="FFFFFF"/>
          </a:solidFill>
          <a:latin typeface="Helvetica Neue"/>
          <a:ea typeface="+mn-ea"/>
          <a:cs typeface="Helvetica Neue"/>
        </a:defRPr>
      </a:lvl1pPr>
      <a:lvl2pPr marL="742950" indent="-285750" algn="l" defTabSz="457200" rtl="0" eaLnBrk="1" latinLnBrk="0" hangingPunct="1">
        <a:spcBef>
          <a:spcPct val="20000"/>
        </a:spcBef>
        <a:buFont typeface="Arial"/>
        <a:buChar char="–"/>
        <a:defRPr sz="2800" b="0" i="0" kern="1200">
          <a:solidFill>
            <a:srgbClr val="FFFFFF"/>
          </a:solidFill>
          <a:latin typeface="Helvetica Neue"/>
          <a:ea typeface="+mn-ea"/>
          <a:cs typeface="Helvetica Neue"/>
        </a:defRPr>
      </a:lvl2pPr>
      <a:lvl3pPr marL="1143000" indent="-228600" algn="l" defTabSz="457200" rtl="0" eaLnBrk="1" latinLnBrk="0" hangingPunct="1">
        <a:spcBef>
          <a:spcPct val="20000"/>
        </a:spcBef>
        <a:buFont typeface="Arial"/>
        <a:buChar char="•"/>
        <a:defRPr sz="2400" b="0" i="0" kern="1200">
          <a:solidFill>
            <a:srgbClr val="FFFFFF"/>
          </a:solidFill>
          <a:latin typeface="Helvetica Neue"/>
          <a:ea typeface="+mn-ea"/>
          <a:cs typeface="Helvetica Neue"/>
        </a:defRPr>
      </a:lvl3pPr>
      <a:lvl4pPr marL="1600200" indent="-228600" algn="l" defTabSz="457200" rtl="0" eaLnBrk="1" latinLnBrk="0" hangingPunct="1">
        <a:spcBef>
          <a:spcPct val="20000"/>
        </a:spcBef>
        <a:buFont typeface="Arial"/>
        <a:buChar char="–"/>
        <a:defRPr sz="2000" b="0" i="0" kern="1200">
          <a:solidFill>
            <a:srgbClr val="FFFFFF"/>
          </a:solidFill>
          <a:latin typeface="Helvetica Neue"/>
          <a:ea typeface="+mn-ea"/>
          <a:cs typeface="Helvetica Neue"/>
        </a:defRPr>
      </a:lvl4pPr>
      <a:lvl5pPr marL="2057400" indent="-228600" algn="l" defTabSz="457200" rtl="0" eaLnBrk="1" latinLnBrk="0" hangingPunct="1">
        <a:spcBef>
          <a:spcPct val="20000"/>
        </a:spcBef>
        <a:buFont typeface="Arial"/>
        <a:buChar char="»"/>
        <a:defRPr sz="2000" b="0" i="0" kern="1200">
          <a:solidFill>
            <a:srgbClr val="FFFFFF"/>
          </a:solidFill>
          <a:latin typeface="Helvetica Neue"/>
          <a:ea typeface="+mn-ea"/>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12877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VOLITIONAL (free will) in nature</a:t>
            </a:r>
            <a:r>
              <a:rPr lang="en-US" dirty="0">
                <a:latin typeface="Corbel"/>
                <a:cs typeface="Corbel"/>
              </a:rPr>
              <a:t>:</a:t>
            </a:r>
            <a:endParaRPr lang="en-US" dirty="0" smtClean="0">
              <a:latin typeface="Corbel"/>
              <a:cs typeface="Corbel"/>
            </a:endParaRP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We </a:t>
            </a:r>
            <a:r>
              <a:rPr lang="en-US" dirty="0">
                <a:latin typeface="Corbel"/>
                <a:cs typeface="Corbel"/>
              </a:rPr>
              <a:t>obey from the </a:t>
            </a:r>
            <a:r>
              <a:rPr lang="en-US" dirty="0" smtClean="0">
                <a:latin typeface="Corbel"/>
                <a:cs typeface="Corbel"/>
              </a:rPr>
              <a:t>heart:</a:t>
            </a:r>
          </a:p>
          <a:p>
            <a:pPr marL="0" indent="0">
              <a:spcBef>
                <a:spcPts val="0"/>
              </a:spcBef>
              <a:buNone/>
            </a:pPr>
            <a:endParaRPr lang="en-US" dirty="0">
              <a:latin typeface="Corbel"/>
              <a:cs typeface="Corbel"/>
            </a:endParaRPr>
          </a:p>
          <a:p>
            <a:pPr marL="0" indent="0">
              <a:spcBef>
                <a:spcPts val="0"/>
              </a:spcBef>
              <a:buNone/>
            </a:pPr>
            <a:r>
              <a:rPr lang="en-US" dirty="0">
                <a:latin typeface="Corbel"/>
                <a:cs typeface="Corbel"/>
              </a:rPr>
              <a:t>“But thanks be to God, that you who were once slaves of sin have become obedient from the heart to the standard of teaching to which you were </a:t>
            </a:r>
            <a:r>
              <a:rPr lang="en-US" dirty="0" smtClean="0">
                <a:latin typeface="Corbel"/>
                <a:cs typeface="Corbel"/>
              </a:rPr>
              <a:t>committed…” Rom</a:t>
            </a:r>
            <a:r>
              <a:rPr lang="en-US" dirty="0">
                <a:latin typeface="Corbel"/>
                <a:cs typeface="Corbel"/>
              </a:rPr>
              <a:t>. </a:t>
            </a:r>
            <a:r>
              <a:rPr lang="en-US" dirty="0" smtClean="0">
                <a:latin typeface="Corbel"/>
                <a:cs typeface="Corbel"/>
              </a:rPr>
              <a:t>6.17</a:t>
            </a:r>
            <a:endParaRPr lang="en-US" dirty="0">
              <a:latin typeface="Corbel"/>
              <a:cs typeface="Corbel"/>
            </a:endParaRPr>
          </a:p>
        </p:txBody>
      </p:sp>
    </p:spTree>
    <p:extLst>
      <p:ext uri="{BB962C8B-B14F-4D97-AF65-F5344CB8AC3E}">
        <p14:creationId xmlns:p14="http://schemas.microsoft.com/office/powerpoint/2010/main" val="34376988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How the Heart Is Changed</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buNone/>
            </a:pPr>
            <a:r>
              <a:rPr lang="en-US" dirty="0" smtClean="0">
                <a:latin typeface="Corbel"/>
                <a:cs typeface="Corbel"/>
              </a:rPr>
              <a:t>Intellectually</a:t>
            </a:r>
            <a:r>
              <a:rPr lang="en-US" dirty="0">
                <a:latin typeface="Corbel"/>
                <a:cs typeface="Corbel"/>
              </a:rPr>
              <a:t>, the heart is changed by means of the </a:t>
            </a:r>
            <a:r>
              <a:rPr lang="en-US" dirty="0" smtClean="0">
                <a:latin typeface="Corbel"/>
                <a:cs typeface="Corbel"/>
              </a:rPr>
              <a:t>WORD of God: Luke 8.5-15; cf. </a:t>
            </a:r>
            <a:r>
              <a:rPr lang="en-US" dirty="0" smtClean="0">
                <a:solidFill>
                  <a:schemeClr val="bg1"/>
                </a:solidFill>
                <a:latin typeface="Corbel"/>
                <a:cs typeface="Corbel"/>
              </a:rPr>
              <a:t>Heb</a:t>
            </a:r>
            <a:r>
              <a:rPr lang="en-US" dirty="0">
                <a:solidFill>
                  <a:schemeClr val="bg1"/>
                </a:solidFill>
                <a:latin typeface="Corbel"/>
                <a:cs typeface="Corbel"/>
              </a:rPr>
              <a:t>. 3.7-</a:t>
            </a:r>
            <a:r>
              <a:rPr lang="en-US" dirty="0" smtClean="0">
                <a:solidFill>
                  <a:schemeClr val="bg1"/>
                </a:solidFill>
                <a:latin typeface="Corbel"/>
                <a:cs typeface="Corbel"/>
              </a:rPr>
              <a:t>13; </a:t>
            </a:r>
            <a:r>
              <a:rPr lang="en-US" dirty="0">
                <a:solidFill>
                  <a:schemeClr val="bg1"/>
                </a:solidFill>
                <a:latin typeface="Corbel"/>
                <a:cs typeface="Corbel"/>
              </a:rPr>
              <a:t>Acts 16.14-15; James 1.21-25; Isaiah 55.11</a:t>
            </a:r>
          </a:p>
          <a:p>
            <a:pPr marL="0" indent="0">
              <a:buNone/>
            </a:pPr>
            <a:endParaRPr lang="en-US" dirty="0">
              <a:latin typeface="Corbel"/>
              <a:cs typeface="Corbel"/>
            </a:endParaRPr>
          </a:p>
        </p:txBody>
      </p:sp>
    </p:spTree>
    <p:extLst>
      <p:ext uri="{BB962C8B-B14F-4D97-AF65-F5344CB8AC3E}">
        <p14:creationId xmlns:p14="http://schemas.microsoft.com/office/powerpoint/2010/main" val="14008861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How the Heart Is Changed</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buNone/>
            </a:pPr>
            <a:r>
              <a:rPr lang="en-US" dirty="0" smtClean="0">
                <a:latin typeface="Corbel"/>
                <a:cs typeface="Corbel"/>
              </a:rPr>
              <a:t>Emotionally</a:t>
            </a:r>
            <a:r>
              <a:rPr lang="en-US" dirty="0">
                <a:latin typeface="Corbel"/>
                <a:cs typeface="Corbel"/>
              </a:rPr>
              <a:t>, the heart is changed by means of the </a:t>
            </a:r>
            <a:r>
              <a:rPr lang="en-US" dirty="0" smtClean="0">
                <a:latin typeface="Corbel"/>
                <a:cs typeface="Corbel"/>
              </a:rPr>
              <a:t>LOVE of God: John 3.16; John </a:t>
            </a:r>
            <a:r>
              <a:rPr lang="en-US" dirty="0">
                <a:latin typeface="Corbel"/>
                <a:cs typeface="Corbel"/>
              </a:rPr>
              <a:t>15.13; 1 John </a:t>
            </a:r>
            <a:r>
              <a:rPr lang="en-US" dirty="0" smtClean="0">
                <a:latin typeface="Corbel"/>
                <a:cs typeface="Corbel"/>
              </a:rPr>
              <a:t>3.16; 4.19</a:t>
            </a:r>
          </a:p>
        </p:txBody>
      </p:sp>
    </p:spTree>
    <p:extLst>
      <p:ext uri="{BB962C8B-B14F-4D97-AF65-F5344CB8AC3E}">
        <p14:creationId xmlns:p14="http://schemas.microsoft.com/office/powerpoint/2010/main" val="427758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How the Heart Is Changed</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buNone/>
            </a:pPr>
            <a:r>
              <a:rPr lang="en-US" dirty="0" smtClean="0">
                <a:latin typeface="Corbel"/>
                <a:cs typeface="Corbel"/>
              </a:rPr>
              <a:t>Ethically</a:t>
            </a:r>
            <a:r>
              <a:rPr lang="en-US" dirty="0">
                <a:latin typeface="Corbel"/>
                <a:cs typeface="Corbel"/>
              </a:rPr>
              <a:t>, the heart is changed by means of the </a:t>
            </a:r>
            <a:r>
              <a:rPr lang="en-US" dirty="0" smtClean="0">
                <a:latin typeface="Corbel"/>
                <a:cs typeface="Corbel"/>
              </a:rPr>
              <a:t>AUTHORITY of God: </a:t>
            </a:r>
          </a:p>
          <a:p>
            <a:pPr marL="0" indent="0">
              <a:buNone/>
            </a:pPr>
            <a:endParaRPr lang="en-US" dirty="0" smtClean="0">
              <a:latin typeface="Corbel"/>
              <a:cs typeface="Corbel"/>
            </a:endParaRPr>
          </a:p>
          <a:p>
            <a:pPr marL="0" indent="0">
              <a:buNone/>
            </a:pPr>
            <a:r>
              <a:rPr lang="en-US" dirty="0" smtClean="0">
                <a:latin typeface="Corbel"/>
                <a:cs typeface="Corbel"/>
              </a:rPr>
              <a:t>Paul’s conscience: Acts 23.1; 24.16; 26.9; 22.6-10</a:t>
            </a:r>
          </a:p>
        </p:txBody>
      </p:sp>
    </p:spTree>
    <p:extLst>
      <p:ext uri="{BB962C8B-B14F-4D97-AF65-F5344CB8AC3E}">
        <p14:creationId xmlns:p14="http://schemas.microsoft.com/office/powerpoint/2010/main" val="2228114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How the Heart Is Changed</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buNone/>
            </a:pPr>
            <a:r>
              <a:rPr lang="en-US" dirty="0" smtClean="0">
                <a:latin typeface="Corbel"/>
                <a:cs typeface="Corbel"/>
              </a:rPr>
              <a:t>Volitionally</a:t>
            </a:r>
            <a:r>
              <a:rPr lang="en-US" dirty="0">
                <a:latin typeface="Corbel"/>
                <a:cs typeface="Corbel"/>
              </a:rPr>
              <a:t>, the heart is changed by means of the </a:t>
            </a:r>
            <a:r>
              <a:rPr lang="en-US" dirty="0" smtClean="0">
                <a:latin typeface="Corbel"/>
                <a:cs typeface="Corbel"/>
              </a:rPr>
              <a:t>PROMISES of God:</a:t>
            </a:r>
          </a:p>
          <a:p>
            <a:pPr marL="0" indent="0">
              <a:buNone/>
            </a:pPr>
            <a:endParaRPr lang="en-US" dirty="0">
              <a:latin typeface="Corbel"/>
              <a:cs typeface="Corbel"/>
            </a:endParaRPr>
          </a:p>
          <a:p>
            <a:pPr marL="0" indent="0">
              <a:buNone/>
            </a:pPr>
            <a:r>
              <a:rPr lang="en-US" dirty="0" smtClean="0">
                <a:latin typeface="Corbel"/>
                <a:cs typeface="Corbel"/>
              </a:rPr>
              <a:t>God’s </a:t>
            </a:r>
            <a:r>
              <a:rPr lang="en-US" dirty="0">
                <a:latin typeface="Corbel"/>
                <a:cs typeface="Corbel"/>
              </a:rPr>
              <a:t>goodness </a:t>
            </a:r>
            <a:r>
              <a:rPr lang="en-US" dirty="0" smtClean="0">
                <a:latin typeface="Corbel"/>
                <a:cs typeface="Corbel"/>
              </a:rPr>
              <a:t>motivates us: </a:t>
            </a:r>
            <a:r>
              <a:rPr lang="en-US" dirty="0">
                <a:latin typeface="Corbel"/>
                <a:cs typeface="Corbel"/>
              </a:rPr>
              <a:t>Rom. </a:t>
            </a:r>
            <a:r>
              <a:rPr lang="en-US" dirty="0" smtClean="0">
                <a:latin typeface="Corbel"/>
                <a:cs typeface="Corbel"/>
              </a:rPr>
              <a:t>2.4</a:t>
            </a:r>
            <a:endParaRPr lang="en-US" dirty="0">
              <a:latin typeface="Corbel"/>
              <a:cs typeface="Corbel"/>
            </a:endParaRPr>
          </a:p>
          <a:p>
            <a:pPr marL="0" indent="0">
              <a:buNone/>
            </a:pPr>
            <a:r>
              <a:rPr lang="en-US" dirty="0" smtClean="0">
                <a:latin typeface="Corbel"/>
                <a:cs typeface="Corbel"/>
              </a:rPr>
              <a:t>God’s </a:t>
            </a:r>
            <a:r>
              <a:rPr lang="en-US" dirty="0">
                <a:latin typeface="Corbel"/>
                <a:cs typeface="Corbel"/>
              </a:rPr>
              <a:t>severity </a:t>
            </a:r>
            <a:r>
              <a:rPr lang="en-US" dirty="0" smtClean="0">
                <a:latin typeface="Corbel"/>
                <a:cs typeface="Corbel"/>
              </a:rPr>
              <a:t>motivates us: </a:t>
            </a:r>
            <a:r>
              <a:rPr lang="en-US" dirty="0">
                <a:latin typeface="Corbel"/>
                <a:cs typeface="Corbel"/>
              </a:rPr>
              <a:t>Rom. 11.19-22</a:t>
            </a:r>
          </a:p>
        </p:txBody>
      </p:sp>
    </p:spTree>
    <p:extLst>
      <p:ext uri="{BB962C8B-B14F-4D97-AF65-F5344CB8AC3E}">
        <p14:creationId xmlns:p14="http://schemas.microsoft.com/office/powerpoint/2010/main" val="3137493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How the Heart Is Changed</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r>
              <a:rPr lang="en-US" sz="4400" dirty="0" smtClean="0">
                <a:latin typeface="Corbel"/>
                <a:cs typeface="Corbel"/>
              </a:rPr>
              <a:t>And </a:t>
            </a:r>
            <a:r>
              <a:rPr lang="en-US" sz="4400" dirty="0">
                <a:latin typeface="Corbel"/>
                <a:cs typeface="Corbel"/>
              </a:rPr>
              <a:t>you shall love the Lord your God with all your </a:t>
            </a:r>
            <a:r>
              <a:rPr lang="en-US" sz="4400" dirty="0" smtClean="0">
                <a:latin typeface="Corbel"/>
                <a:cs typeface="Corbel"/>
              </a:rPr>
              <a:t>heart [emotion] </a:t>
            </a:r>
            <a:r>
              <a:rPr lang="en-US" sz="4400" dirty="0">
                <a:latin typeface="Corbel"/>
                <a:cs typeface="Corbel"/>
              </a:rPr>
              <a:t>and with all your soul </a:t>
            </a:r>
            <a:r>
              <a:rPr lang="en-US" sz="4400" dirty="0" smtClean="0">
                <a:latin typeface="Corbel"/>
                <a:cs typeface="Corbel"/>
              </a:rPr>
              <a:t>[conscience] and </a:t>
            </a:r>
            <a:r>
              <a:rPr lang="en-US" sz="4400" dirty="0">
                <a:latin typeface="Corbel"/>
                <a:cs typeface="Corbel"/>
              </a:rPr>
              <a:t>with all your mind </a:t>
            </a:r>
            <a:r>
              <a:rPr lang="en-US" sz="4400" dirty="0" smtClean="0">
                <a:latin typeface="Corbel"/>
                <a:cs typeface="Corbel"/>
              </a:rPr>
              <a:t>[intellect] and </a:t>
            </a:r>
            <a:r>
              <a:rPr lang="en-US" sz="4400" dirty="0">
                <a:latin typeface="Corbel"/>
                <a:cs typeface="Corbel"/>
              </a:rPr>
              <a:t>with all your </a:t>
            </a:r>
            <a:r>
              <a:rPr lang="en-US" sz="4400" dirty="0" smtClean="0">
                <a:latin typeface="Corbel"/>
                <a:cs typeface="Corbel"/>
              </a:rPr>
              <a:t>strength [will]. </a:t>
            </a:r>
            <a:r>
              <a:rPr lang="en-US" sz="4400" dirty="0">
                <a:latin typeface="Corbel"/>
                <a:cs typeface="Corbel"/>
              </a:rPr>
              <a:t>Mark </a:t>
            </a:r>
            <a:r>
              <a:rPr lang="en-US" sz="4400" dirty="0" smtClean="0">
                <a:latin typeface="Corbel"/>
                <a:cs typeface="Corbel"/>
              </a:rPr>
              <a:t>12.30</a:t>
            </a:r>
            <a:endParaRPr lang="en-US" sz="4400" dirty="0">
              <a:latin typeface="Corbel"/>
              <a:cs typeface="Corbel"/>
            </a:endParaRPr>
          </a:p>
        </p:txBody>
      </p:sp>
    </p:spTree>
    <p:extLst>
      <p:ext uri="{BB962C8B-B14F-4D97-AF65-F5344CB8AC3E}">
        <p14:creationId xmlns:p14="http://schemas.microsoft.com/office/powerpoint/2010/main" val="2788843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Examples </a:t>
            </a:r>
            <a:r>
              <a:rPr lang="en-US" dirty="0">
                <a:latin typeface="Corbel"/>
                <a:cs typeface="Corbel"/>
              </a:rPr>
              <a:t>o</a:t>
            </a:r>
            <a:r>
              <a:rPr lang="en-US" dirty="0" smtClean="0">
                <a:latin typeface="Corbel"/>
                <a:cs typeface="Corbel"/>
              </a:rPr>
              <a:t>f </a:t>
            </a:r>
            <a:r>
              <a:rPr lang="en-US" dirty="0">
                <a:latin typeface="Corbel"/>
                <a:cs typeface="Corbel"/>
              </a:rPr>
              <a:t>t</a:t>
            </a:r>
            <a:r>
              <a:rPr lang="en-US" dirty="0" smtClean="0">
                <a:latin typeface="Corbel"/>
                <a:cs typeface="Corbel"/>
              </a:rPr>
              <a:t>he Heart Changing</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endParaRPr lang="en-US" dirty="0" smtClean="0">
              <a:latin typeface="Corbel"/>
              <a:cs typeface="Corbel"/>
            </a:endParaRPr>
          </a:p>
          <a:p>
            <a:pPr marL="0" indent="0" algn="ctr">
              <a:buNone/>
            </a:pPr>
            <a:endParaRPr lang="en-US" dirty="0">
              <a:latin typeface="Corbel"/>
              <a:cs typeface="Corbel"/>
            </a:endParaRPr>
          </a:p>
          <a:p>
            <a:pPr marL="0" indent="0" algn="ctr">
              <a:buNone/>
            </a:pPr>
            <a:r>
              <a:rPr lang="en-US" dirty="0" smtClean="0">
                <a:latin typeface="Corbel"/>
                <a:cs typeface="Corbel"/>
              </a:rPr>
              <a:t>The MIND: What </a:t>
            </a:r>
            <a:r>
              <a:rPr lang="en-US" dirty="0">
                <a:latin typeface="Corbel"/>
                <a:cs typeface="Corbel"/>
              </a:rPr>
              <a:t>we think</a:t>
            </a:r>
          </a:p>
          <a:p>
            <a:pPr marL="0" indent="0" algn="ctr">
              <a:buNone/>
            </a:pPr>
            <a:r>
              <a:rPr lang="en-US" dirty="0">
                <a:latin typeface="Corbel"/>
                <a:cs typeface="Corbel"/>
              </a:rPr>
              <a:t>The </a:t>
            </a:r>
            <a:r>
              <a:rPr lang="en-US" dirty="0" smtClean="0">
                <a:latin typeface="Corbel"/>
                <a:cs typeface="Corbel"/>
              </a:rPr>
              <a:t>EMOTIONS: How </a:t>
            </a:r>
            <a:r>
              <a:rPr lang="en-US" dirty="0">
                <a:latin typeface="Corbel"/>
                <a:cs typeface="Corbel"/>
              </a:rPr>
              <a:t>we feel</a:t>
            </a:r>
          </a:p>
          <a:p>
            <a:pPr marL="0" indent="0" algn="ctr">
              <a:buNone/>
            </a:pPr>
            <a:r>
              <a:rPr lang="en-US" dirty="0">
                <a:latin typeface="Corbel"/>
                <a:cs typeface="Corbel"/>
              </a:rPr>
              <a:t>The </a:t>
            </a:r>
            <a:r>
              <a:rPr lang="en-US" dirty="0" smtClean="0">
                <a:latin typeface="Corbel"/>
                <a:cs typeface="Corbel"/>
              </a:rPr>
              <a:t>WILL: What </a:t>
            </a:r>
            <a:r>
              <a:rPr lang="en-US" dirty="0">
                <a:latin typeface="Corbel"/>
                <a:cs typeface="Corbel"/>
              </a:rPr>
              <a:t>we do</a:t>
            </a:r>
          </a:p>
        </p:txBody>
      </p:sp>
    </p:spTree>
    <p:extLst>
      <p:ext uri="{BB962C8B-B14F-4D97-AF65-F5344CB8AC3E}">
        <p14:creationId xmlns:p14="http://schemas.microsoft.com/office/powerpoint/2010/main" val="1581608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Examples of </a:t>
            </a:r>
            <a:r>
              <a:rPr lang="en-US" dirty="0">
                <a:latin typeface="Corbel"/>
                <a:cs typeface="Corbel"/>
              </a:rPr>
              <a:t>t</a:t>
            </a:r>
            <a:r>
              <a:rPr lang="en-US" dirty="0" smtClean="0">
                <a:latin typeface="Corbel"/>
                <a:cs typeface="Corbel"/>
              </a:rPr>
              <a:t>he Heart Changing</a:t>
            </a:r>
            <a:endParaRPr lang="en-US" dirty="0">
              <a:latin typeface="Corbel"/>
              <a:cs typeface="Corbel"/>
            </a:endParaRPr>
          </a:p>
        </p:txBody>
      </p:sp>
      <p:sp>
        <p:nvSpPr>
          <p:cNvPr id="3" name="Content Placeholder 2"/>
          <p:cNvSpPr>
            <a:spLocks noGrp="1"/>
          </p:cNvSpPr>
          <p:nvPr>
            <p:ph idx="1"/>
          </p:nvPr>
        </p:nvSpPr>
        <p:spPr>
          <a:xfrm>
            <a:off x="457200" y="1600200"/>
            <a:ext cx="8229600" cy="5075463"/>
          </a:xfrm>
        </p:spPr>
        <p:txBody>
          <a:bodyPr>
            <a:normAutofit/>
          </a:bodyPr>
          <a:lstStyle/>
          <a:p>
            <a:pPr marL="0" indent="0">
              <a:buNone/>
            </a:pPr>
            <a:r>
              <a:rPr lang="en-US" dirty="0">
                <a:latin typeface="Corbel"/>
                <a:cs typeface="Corbel"/>
              </a:rPr>
              <a:t>Only fear the Lord and serve him faithfully with all your heart. For consider what great things he has done for </a:t>
            </a:r>
            <a:r>
              <a:rPr lang="en-US" dirty="0" smtClean="0">
                <a:latin typeface="Corbel"/>
                <a:cs typeface="Corbel"/>
              </a:rPr>
              <a:t>you. 1 Sam. 12.24</a:t>
            </a:r>
          </a:p>
          <a:p>
            <a:pPr marL="0" indent="0">
              <a:buNone/>
            </a:pPr>
            <a:endParaRPr lang="en-US" dirty="0">
              <a:latin typeface="Corbel"/>
              <a:cs typeface="Corbel"/>
            </a:endParaRPr>
          </a:p>
          <a:p>
            <a:pPr marL="0" indent="0">
              <a:buNone/>
            </a:pPr>
            <a:r>
              <a:rPr lang="en-US" dirty="0">
                <a:latin typeface="Corbel"/>
                <a:cs typeface="Corbel"/>
              </a:rPr>
              <a:t>The Mind: “For consider what great things he has done for you”</a:t>
            </a:r>
          </a:p>
          <a:p>
            <a:pPr marL="0" indent="0">
              <a:buNone/>
            </a:pPr>
            <a:r>
              <a:rPr lang="en-US" dirty="0">
                <a:latin typeface="Corbel"/>
                <a:cs typeface="Corbel"/>
              </a:rPr>
              <a:t>The Emotions: </a:t>
            </a:r>
            <a:r>
              <a:rPr lang="en-US" dirty="0" smtClean="0">
                <a:latin typeface="Corbel"/>
                <a:cs typeface="Corbel"/>
              </a:rPr>
              <a:t>“</a:t>
            </a:r>
            <a:r>
              <a:rPr lang="en-US" dirty="0">
                <a:latin typeface="Corbel"/>
                <a:cs typeface="Corbel"/>
              </a:rPr>
              <a:t>fear the </a:t>
            </a:r>
            <a:r>
              <a:rPr lang="en-US" dirty="0" smtClean="0">
                <a:latin typeface="Corbel"/>
                <a:cs typeface="Corbel"/>
              </a:rPr>
              <a:t>Lord”</a:t>
            </a:r>
            <a:endParaRPr lang="en-US" dirty="0">
              <a:latin typeface="Corbel"/>
              <a:cs typeface="Corbel"/>
            </a:endParaRPr>
          </a:p>
          <a:p>
            <a:pPr marL="0" indent="0">
              <a:buNone/>
            </a:pPr>
            <a:r>
              <a:rPr lang="en-US" dirty="0">
                <a:latin typeface="Corbel"/>
                <a:cs typeface="Corbel"/>
              </a:rPr>
              <a:t>The Will: “serve him faithfully with all your heart”</a:t>
            </a:r>
          </a:p>
        </p:txBody>
      </p:sp>
    </p:spTree>
    <p:extLst>
      <p:ext uri="{BB962C8B-B14F-4D97-AF65-F5344CB8AC3E}">
        <p14:creationId xmlns:p14="http://schemas.microsoft.com/office/powerpoint/2010/main" val="7197376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Examples of the Heart Changing</a:t>
            </a:r>
            <a:endParaRPr lang="en-US" dirty="0">
              <a:latin typeface="Corbel"/>
              <a:cs typeface="Corbel"/>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Corbel"/>
                <a:cs typeface="Corbel"/>
              </a:rPr>
              <a:t>Now therefore fear the Lord and serve him in sincerity and in faithfulness. Put away the gods that your fathers served beyond the River and in Egypt, and serve the Lord. </a:t>
            </a:r>
            <a:r>
              <a:rPr lang="en-US" dirty="0" smtClean="0">
                <a:latin typeface="Corbel"/>
                <a:cs typeface="Corbel"/>
              </a:rPr>
              <a:t>Josh. 24.14</a:t>
            </a:r>
            <a:endParaRPr lang="en-US" dirty="0">
              <a:latin typeface="Corbel"/>
              <a:cs typeface="Corbel"/>
            </a:endParaRPr>
          </a:p>
          <a:p>
            <a:pPr marL="0" indent="0">
              <a:buNone/>
            </a:pPr>
            <a:endParaRPr lang="en-US" dirty="0">
              <a:latin typeface="Corbel"/>
              <a:cs typeface="Corbel"/>
            </a:endParaRPr>
          </a:p>
          <a:p>
            <a:pPr marL="0" indent="0">
              <a:buNone/>
            </a:pPr>
            <a:r>
              <a:rPr lang="en-US" dirty="0">
                <a:latin typeface="Corbel"/>
                <a:cs typeface="Corbel"/>
              </a:rPr>
              <a:t>The Mind: </a:t>
            </a:r>
            <a:r>
              <a:rPr lang="en-US" dirty="0" smtClean="0">
                <a:latin typeface="Corbel"/>
                <a:cs typeface="Corbel"/>
              </a:rPr>
              <a:t>“therefore” vv.1-13</a:t>
            </a:r>
            <a:endParaRPr lang="en-US" dirty="0">
              <a:latin typeface="Corbel"/>
              <a:cs typeface="Corbel"/>
            </a:endParaRPr>
          </a:p>
          <a:p>
            <a:pPr marL="0" indent="0">
              <a:buNone/>
            </a:pPr>
            <a:r>
              <a:rPr lang="en-US" dirty="0">
                <a:latin typeface="Corbel"/>
                <a:cs typeface="Corbel"/>
              </a:rPr>
              <a:t>The Emotions: </a:t>
            </a:r>
            <a:r>
              <a:rPr lang="en-US" dirty="0" smtClean="0">
                <a:latin typeface="Corbel"/>
                <a:cs typeface="Corbel"/>
              </a:rPr>
              <a:t>“</a:t>
            </a:r>
            <a:r>
              <a:rPr lang="en-US" dirty="0">
                <a:latin typeface="Corbel"/>
                <a:cs typeface="Corbel"/>
              </a:rPr>
              <a:t>fear </a:t>
            </a:r>
            <a:r>
              <a:rPr lang="en-US" dirty="0" smtClean="0">
                <a:latin typeface="Corbel"/>
                <a:cs typeface="Corbel"/>
              </a:rPr>
              <a:t>the Lord”</a:t>
            </a:r>
            <a:endParaRPr lang="en-US" dirty="0">
              <a:latin typeface="Corbel"/>
              <a:cs typeface="Corbel"/>
            </a:endParaRPr>
          </a:p>
          <a:p>
            <a:pPr marL="0" indent="0">
              <a:buNone/>
            </a:pPr>
            <a:r>
              <a:rPr lang="en-US" dirty="0">
                <a:latin typeface="Corbel"/>
                <a:cs typeface="Corbel"/>
              </a:rPr>
              <a:t>The Will: </a:t>
            </a:r>
            <a:r>
              <a:rPr lang="en-US" dirty="0" smtClean="0">
                <a:latin typeface="Corbel"/>
                <a:cs typeface="Corbel"/>
              </a:rPr>
              <a:t>“</a:t>
            </a:r>
            <a:r>
              <a:rPr lang="en-US" dirty="0">
                <a:latin typeface="Corbel"/>
                <a:cs typeface="Corbel"/>
              </a:rPr>
              <a:t>serve him in sincerity and in </a:t>
            </a:r>
            <a:r>
              <a:rPr lang="en-US" dirty="0" smtClean="0">
                <a:latin typeface="Corbel"/>
                <a:cs typeface="Corbel"/>
              </a:rPr>
              <a:t>faithfulness…”</a:t>
            </a:r>
            <a:endParaRPr lang="en-US" dirty="0">
              <a:latin typeface="Corbel"/>
              <a:cs typeface="Corbel"/>
            </a:endParaRPr>
          </a:p>
        </p:txBody>
      </p:sp>
    </p:spTree>
    <p:extLst>
      <p:ext uri="{BB962C8B-B14F-4D97-AF65-F5344CB8AC3E}">
        <p14:creationId xmlns:p14="http://schemas.microsoft.com/office/powerpoint/2010/main" val="38003994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Examples of the Heart Changing</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endParaRPr lang="en-US" dirty="0" smtClean="0">
              <a:latin typeface="Corbel"/>
              <a:cs typeface="Corbel"/>
            </a:endParaRPr>
          </a:p>
          <a:p>
            <a:pPr marL="0" indent="0" algn="ctr">
              <a:buNone/>
            </a:pPr>
            <a:endParaRPr lang="en-US" dirty="0">
              <a:latin typeface="Corbel"/>
              <a:cs typeface="Corbel"/>
            </a:endParaRPr>
          </a:p>
          <a:p>
            <a:pPr marL="0" indent="0" algn="ctr">
              <a:buNone/>
            </a:pPr>
            <a:r>
              <a:rPr lang="en-US" dirty="0" smtClean="0">
                <a:latin typeface="Corbel"/>
                <a:cs typeface="Corbel"/>
              </a:rPr>
              <a:t>Acts 2.36: </a:t>
            </a:r>
            <a:r>
              <a:rPr lang="en-US" dirty="0">
                <a:latin typeface="Corbel"/>
                <a:cs typeface="Corbel"/>
              </a:rPr>
              <a:t>what they thought</a:t>
            </a:r>
          </a:p>
          <a:p>
            <a:pPr marL="0" indent="0" algn="ctr">
              <a:buNone/>
            </a:pPr>
            <a:r>
              <a:rPr lang="en-US" dirty="0">
                <a:latin typeface="Corbel"/>
                <a:cs typeface="Corbel"/>
              </a:rPr>
              <a:t>Acts </a:t>
            </a:r>
            <a:r>
              <a:rPr lang="en-US" dirty="0" smtClean="0">
                <a:latin typeface="Corbel"/>
                <a:cs typeface="Corbel"/>
              </a:rPr>
              <a:t>2.37: </a:t>
            </a:r>
            <a:r>
              <a:rPr lang="en-US" dirty="0">
                <a:latin typeface="Corbel"/>
                <a:cs typeface="Corbel"/>
              </a:rPr>
              <a:t>how they felt</a:t>
            </a:r>
          </a:p>
          <a:p>
            <a:pPr marL="0" indent="0" algn="ctr">
              <a:buNone/>
            </a:pPr>
            <a:r>
              <a:rPr lang="en-US" dirty="0">
                <a:latin typeface="Corbel"/>
                <a:cs typeface="Corbel"/>
              </a:rPr>
              <a:t>Acts 2.41–</a:t>
            </a:r>
            <a:r>
              <a:rPr lang="en-US" dirty="0" smtClean="0">
                <a:latin typeface="Corbel"/>
                <a:cs typeface="Corbel"/>
              </a:rPr>
              <a:t>42: </a:t>
            </a:r>
            <a:r>
              <a:rPr lang="en-US" dirty="0">
                <a:latin typeface="Corbel"/>
                <a:cs typeface="Corbel"/>
              </a:rPr>
              <a:t>what they did</a:t>
            </a:r>
          </a:p>
        </p:txBody>
      </p:sp>
    </p:spTree>
    <p:extLst>
      <p:ext uri="{BB962C8B-B14F-4D97-AF65-F5344CB8AC3E}">
        <p14:creationId xmlns:p14="http://schemas.microsoft.com/office/powerpoint/2010/main" val="22567375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516261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Examples of </a:t>
            </a:r>
            <a:r>
              <a:rPr lang="en-US" dirty="0">
                <a:latin typeface="Corbel"/>
                <a:cs typeface="Corbel"/>
              </a:rPr>
              <a:t>t</a:t>
            </a:r>
            <a:r>
              <a:rPr lang="en-US" dirty="0" smtClean="0">
                <a:latin typeface="Corbel"/>
                <a:cs typeface="Corbel"/>
              </a:rPr>
              <a:t>he Heart Changing</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buNone/>
            </a:pPr>
            <a:r>
              <a:rPr lang="en-US" dirty="0">
                <a:latin typeface="Corbel"/>
                <a:cs typeface="Corbel"/>
              </a:rPr>
              <a:t>In each case the word, love, promises, power and authority of God changed </a:t>
            </a:r>
            <a:r>
              <a:rPr lang="en-US" dirty="0" smtClean="0">
                <a:latin typeface="Corbel"/>
                <a:cs typeface="Corbel"/>
              </a:rPr>
              <a:t>their hearts!</a:t>
            </a:r>
          </a:p>
          <a:p>
            <a:pPr marL="0" indent="0">
              <a:buNone/>
            </a:pPr>
            <a:endParaRPr lang="en-US" dirty="0">
              <a:latin typeface="Corbel"/>
              <a:cs typeface="Corbel"/>
            </a:endParaRPr>
          </a:p>
          <a:p>
            <a:pPr marL="0" indent="0">
              <a:buNone/>
            </a:pPr>
            <a:r>
              <a:rPr lang="en-US" dirty="0">
                <a:latin typeface="Corbel"/>
                <a:cs typeface="Corbel"/>
              </a:rPr>
              <a:t>Something that makes us </a:t>
            </a:r>
            <a:r>
              <a:rPr lang="en-US" dirty="0" smtClean="0">
                <a:latin typeface="Corbel"/>
                <a:cs typeface="Corbel"/>
              </a:rPr>
              <a:t>THINK can </a:t>
            </a:r>
            <a:r>
              <a:rPr lang="en-US" dirty="0">
                <a:latin typeface="Corbel"/>
                <a:cs typeface="Corbel"/>
              </a:rPr>
              <a:t>change the way we </a:t>
            </a:r>
            <a:r>
              <a:rPr lang="en-US" dirty="0" smtClean="0">
                <a:latin typeface="Corbel"/>
                <a:cs typeface="Corbel"/>
              </a:rPr>
              <a:t>FEEL </a:t>
            </a:r>
            <a:r>
              <a:rPr lang="en-US" dirty="0">
                <a:latin typeface="Corbel"/>
                <a:cs typeface="Corbel"/>
              </a:rPr>
              <a:t>which motivates us to </a:t>
            </a:r>
            <a:r>
              <a:rPr lang="en-US" dirty="0" smtClean="0">
                <a:latin typeface="Corbel"/>
                <a:cs typeface="Corbel"/>
              </a:rPr>
              <a:t>ACT.</a:t>
            </a:r>
          </a:p>
          <a:p>
            <a:pPr marL="0" indent="0">
              <a:buNone/>
            </a:pPr>
            <a:endParaRPr lang="en-US" dirty="0">
              <a:latin typeface="Corbel"/>
              <a:cs typeface="Corbel"/>
            </a:endParaRPr>
          </a:p>
          <a:p>
            <a:pPr marL="0" indent="0">
              <a:buNone/>
            </a:pPr>
            <a:r>
              <a:rPr lang="en-US" dirty="0">
                <a:latin typeface="Corbel"/>
                <a:cs typeface="Corbel"/>
              </a:rPr>
              <a:t>If we aren’t thinking about these things daily, are we acting in accordance to God’s will</a:t>
            </a:r>
            <a:r>
              <a:rPr lang="en-US" dirty="0" smtClean="0">
                <a:latin typeface="Corbel"/>
                <a:cs typeface="Corbel"/>
              </a:rPr>
              <a:t>?</a:t>
            </a:r>
            <a:endParaRPr lang="en-US" dirty="0">
              <a:latin typeface="Corbel"/>
              <a:cs typeface="Corbel"/>
            </a:endParaRPr>
          </a:p>
        </p:txBody>
      </p:sp>
    </p:spTree>
    <p:extLst>
      <p:ext uri="{BB962C8B-B14F-4D97-AF65-F5344CB8AC3E}">
        <p14:creationId xmlns:p14="http://schemas.microsoft.com/office/powerpoint/2010/main" val="26903635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How the Heart Initially Changes</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buNone/>
            </a:pPr>
            <a:r>
              <a:rPr lang="en-US" dirty="0" smtClean="0">
                <a:latin typeface="Corbel"/>
                <a:cs typeface="Corbel"/>
              </a:rPr>
              <a:t>One’s heart is changed when he is BORN AGAIN: John 3.3, 5</a:t>
            </a:r>
            <a:endParaRPr lang="en-US" dirty="0">
              <a:latin typeface="Corbel"/>
              <a:cs typeface="Corbel"/>
            </a:endParaRPr>
          </a:p>
          <a:p>
            <a:pPr marL="0" indent="0">
              <a:buNone/>
            </a:pPr>
            <a:endParaRPr lang="en-US" dirty="0">
              <a:latin typeface="Corbel"/>
              <a:cs typeface="Corbel"/>
            </a:endParaRPr>
          </a:p>
          <a:p>
            <a:pPr marL="0" indent="0">
              <a:buNone/>
            </a:pPr>
            <a:r>
              <a:rPr lang="en-US" dirty="0" smtClean="0">
                <a:latin typeface="Corbel"/>
                <a:cs typeface="Corbel"/>
              </a:rPr>
              <a:t>Believes </a:t>
            </a:r>
            <a:r>
              <a:rPr lang="en-US" dirty="0">
                <a:latin typeface="Corbel"/>
                <a:cs typeface="Corbel"/>
              </a:rPr>
              <a:t>that Jesus is the Son of God: John </a:t>
            </a:r>
            <a:r>
              <a:rPr lang="en-US" dirty="0" smtClean="0">
                <a:latin typeface="Corbel"/>
                <a:cs typeface="Corbel"/>
              </a:rPr>
              <a:t>8.24</a:t>
            </a:r>
            <a:endParaRPr lang="en-US" dirty="0">
              <a:latin typeface="Corbel"/>
              <a:cs typeface="Corbel"/>
            </a:endParaRPr>
          </a:p>
          <a:p>
            <a:pPr marL="0" indent="0">
              <a:buNone/>
            </a:pPr>
            <a:r>
              <a:rPr lang="en-US" dirty="0" smtClean="0">
                <a:latin typeface="Corbel"/>
                <a:cs typeface="Corbel"/>
              </a:rPr>
              <a:t>Repents</a:t>
            </a:r>
            <a:r>
              <a:rPr lang="en-US" dirty="0">
                <a:latin typeface="Corbel"/>
                <a:cs typeface="Corbel"/>
              </a:rPr>
              <a:t>: Luke 24.46-47; Acts 17.30</a:t>
            </a:r>
          </a:p>
          <a:p>
            <a:pPr marL="0" indent="0">
              <a:buNone/>
            </a:pPr>
            <a:r>
              <a:rPr lang="en-US" dirty="0" smtClean="0">
                <a:latin typeface="Corbel"/>
                <a:cs typeface="Corbel"/>
              </a:rPr>
              <a:t>Confesses </a:t>
            </a:r>
            <a:r>
              <a:rPr lang="en-US" dirty="0">
                <a:latin typeface="Corbel"/>
                <a:cs typeface="Corbel"/>
              </a:rPr>
              <a:t>his faith: Rom. 10.9-10</a:t>
            </a:r>
          </a:p>
          <a:p>
            <a:pPr marL="0" indent="0">
              <a:buNone/>
            </a:pPr>
            <a:r>
              <a:rPr lang="en-US" dirty="0" smtClean="0">
                <a:latin typeface="Corbel"/>
                <a:cs typeface="Corbel"/>
              </a:rPr>
              <a:t>And </a:t>
            </a:r>
            <a:r>
              <a:rPr lang="en-US" dirty="0">
                <a:latin typeface="Corbel"/>
                <a:cs typeface="Corbel"/>
              </a:rPr>
              <a:t>is baptized for the remission of sins: Mark 16.15-16; Acts 2.38-41; </a:t>
            </a:r>
            <a:r>
              <a:rPr lang="en-US" dirty="0" smtClean="0">
                <a:latin typeface="Corbel"/>
                <a:cs typeface="Corbel"/>
              </a:rPr>
              <a:t>22.16</a:t>
            </a:r>
            <a:endParaRPr lang="en-US" dirty="0">
              <a:latin typeface="Corbel"/>
              <a:cs typeface="Corbel"/>
            </a:endParaRPr>
          </a:p>
        </p:txBody>
      </p:sp>
    </p:spTree>
    <p:extLst>
      <p:ext uri="{BB962C8B-B14F-4D97-AF65-F5344CB8AC3E}">
        <p14:creationId xmlns:p14="http://schemas.microsoft.com/office/powerpoint/2010/main" val="295166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Heart Continues to Change</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of the </a:t>
            </a:r>
            <a:r>
              <a:rPr lang="en-US" dirty="0" smtClean="0">
                <a:latin typeface="Corbel"/>
                <a:cs typeface="Corbel"/>
              </a:rPr>
              <a:t>believer is ever changing for better or for worse:</a:t>
            </a: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Our heart is HARDENED by not </a:t>
            </a:r>
            <a:r>
              <a:rPr lang="en-US" dirty="0">
                <a:latin typeface="Corbel"/>
                <a:cs typeface="Corbel"/>
              </a:rPr>
              <a:t>heeding and yielding to the word of God: Heb. 3.12-13; Rom. </a:t>
            </a:r>
            <a:r>
              <a:rPr lang="en-US" dirty="0" smtClean="0">
                <a:latin typeface="Corbel"/>
                <a:cs typeface="Corbel"/>
              </a:rPr>
              <a:t>1.21</a:t>
            </a:r>
            <a:r>
              <a:rPr lang="en-US" dirty="0">
                <a:latin typeface="Corbel"/>
                <a:cs typeface="Corbel"/>
              </a:rPr>
              <a:t>; James 1.21-25</a:t>
            </a:r>
          </a:p>
        </p:txBody>
      </p:sp>
    </p:spTree>
    <p:extLst>
      <p:ext uri="{BB962C8B-B14F-4D97-AF65-F5344CB8AC3E}">
        <p14:creationId xmlns:p14="http://schemas.microsoft.com/office/powerpoint/2010/main" val="351048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Heart Continues to Change</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a:latin typeface="Corbel"/>
                <a:cs typeface="Corbel"/>
              </a:rPr>
              <a:t>The heart of the believer is ever changing for better or for worse:</a:t>
            </a: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Our heart </a:t>
            </a:r>
            <a:r>
              <a:rPr lang="en-US" dirty="0">
                <a:latin typeface="Corbel"/>
                <a:cs typeface="Corbel"/>
              </a:rPr>
              <a:t>continues to change intellectually as </a:t>
            </a:r>
            <a:r>
              <a:rPr lang="en-US" dirty="0" smtClean="0">
                <a:latin typeface="Corbel"/>
                <a:cs typeface="Corbel"/>
              </a:rPr>
              <a:t>we continue </a:t>
            </a:r>
            <a:r>
              <a:rPr lang="en-US" dirty="0">
                <a:latin typeface="Corbel"/>
                <a:cs typeface="Corbel"/>
              </a:rPr>
              <a:t>to </a:t>
            </a:r>
            <a:r>
              <a:rPr lang="en-US" dirty="0" smtClean="0">
                <a:latin typeface="Corbel"/>
                <a:cs typeface="Corbel"/>
              </a:rPr>
              <a:t>LEARN more </a:t>
            </a:r>
            <a:r>
              <a:rPr lang="en-US" dirty="0">
                <a:latin typeface="Corbel"/>
                <a:cs typeface="Corbel"/>
              </a:rPr>
              <a:t>and more of God’s word.</a:t>
            </a: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Our </a:t>
            </a:r>
            <a:r>
              <a:rPr lang="en-US" dirty="0">
                <a:latin typeface="Corbel"/>
                <a:cs typeface="Corbel"/>
              </a:rPr>
              <a:t>heart continues to change emotionally as </a:t>
            </a:r>
            <a:r>
              <a:rPr lang="en-US" dirty="0" smtClean="0">
                <a:latin typeface="Corbel"/>
                <a:cs typeface="Corbel"/>
              </a:rPr>
              <a:t>we GROW in our </a:t>
            </a:r>
            <a:r>
              <a:rPr lang="en-US" dirty="0">
                <a:latin typeface="Corbel"/>
                <a:cs typeface="Corbel"/>
              </a:rPr>
              <a:t>love for God and others</a:t>
            </a:r>
            <a:r>
              <a:rPr lang="en-US" dirty="0" smtClean="0">
                <a:latin typeface="Corbel"/>
                <a:cs typeface="Corbel"/>
              </a:rPr>
              <a:t>.</a:t>
            </a:r>
            <a:endParaRPr lang="en-US" dirty="0">
              <a:latin typeface="Corbel"/>
              <a:cs typeface="Corbel"/>
            </a:endParaRPr>
          </a:p>
        </p:txBody>
      </p:sp>
    </p:spTree>
    <p:extLst>
      <p:ext uri="{BB962C8B-B14F-4D97-AF65-F5344CB8AC3E}">
        <p14:creationId xmlns:p14="http://schemas.microsoft.com/office/powerpoint/2010/main" val="1505903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Heart Continues to Change</a:t>
            </a:r>
            <a:endParaRPr lang="en-US" dirty="0">
              <a:latin typeface="Corbel"/>
              <a:cs typeface="Corbel"/>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pPr marL="0" indent="0">
              <a:lnSpc>
                <a:spcPct val="110000"/>
              </a:lnSpc>
              <a:spcBef>
                <a:spcPts val="0"/>
              </a:spcBef>
              <a:buNone/>
            </a:pPr>
            <a:r>
              <a:rPr lang="en-US" dirty="0">
                <a:latin typeface="Corbel"/>
                <a:cs typeface="Corbel"/>
              </a:rPr>
              <a:t>The heart of the believer is ever changing for better or for worse:</a:t>
            </a:r>
          </a:p>
          <a:p>
            <a:pPr marL="0" indent="0">
              <a:lnSpc>
                <a:spcPct val="110000"/>
              </a:lnSpc>
              <a:spcBef>
                <a:spcPts val="0"/>
              </a:spcBef>
              <a:buNone/>
            </a:pPr>
            <a:endParaRPr lang="en-US" dirty="0" smtClean="0">
              <a:latin typeface="Corbel"/>
              <a:cs typeface="Corbel"/>
            </a:endParaRPr>
          </a:p>
          <a:p>
            <a:pPr marL="0" indent="0">
              <a:lnSpc>
                <a:spcPct val="110000"/>
              </a:lnSpc>
              <a:spcBef>
                <a:spcPts val="0"/>
              </a:spcBef>
              <a:buNone/>
            </a:pPr>
            <a:r>
              <a:rPr lang="en-US" dirty="0" smtClean="0">
                <a:latin typeface="Corbel"/>
                <a:cs typeface="Corbel"/>
              </a:rPr>
              <a:t>Our </a:t>
            </a:r>
            <a:r>
              <a:rPr lang="en-US" dirty="0">
                <a:latin typeface="Corbel"/>
                <a:cs typeface="Corbel"/>
              </a:rPr>
              <a:t>heart continues to change ethically as </a:t>
            </a:r>
            <a:r>
              <a:rPr lang="en-US" dirty="0" smtClean="0">
                <a:latin typeface="Corbel"/>
                <a:cs typeface="Corbel"/>
              </a:rPr>
              <a:t>we heed </a:t>
            </a:r>
            <a:r>
              <a:rPr lang="en-US" dirty="0">
                <a:latin typeface="Corbel"/>
                <a:cs typeface="Corbel"/>
              </a:rPr>
              <a:t>the voice of </a:t>
            </a:r>
            <a:r>
              <a:rPr lang="en-US" dirty="0" smtClean="0">
                <a:latin typeface="Corbel"/>
                <a:cs typeface="Corbel"/>
              </a:rPr>
              <a:t>our properly TRAINED conscience</a:t>
            </a:r>
            <a:r>
              <a:rPr lang="en-US" dirty="0">
                <a:latin typeface="Corbel"/>
                <a:cs typeface="Corbel"/>
              </a:rPr>
              <a:t>.</a:t>
            </a:r>
          </a:p>
          <a:p>
            <a:pPr marL="0" indent="0">
              <a:lnSpc>
                <a:spcPct val="110000"/>
              </a:lnSpc>
              <a:spcBef>
                <a:spcPts val="0"/>
              </a:spcBef>
              <a:buNone/>
            </a:pPr>
            <a:endParaRPr lang="en-US" dirty="0" smtClean="0">
              <a:latin typeface="Corbel"/>
              <a:cs typeface="Corbel"/>
            </a:endParaRPr>
          </a:p>
          <a:p>
            <a:pPr marL="0" indent="0">
              <a:lnSpc>
                <a:spcPct val="110000"/>
              </a:lnSpc>
              <a:spcBef>
                <a:spcPts val="0"/>
              </a:spcBef>
              <a:buNone/>
            </a:pPr>
            <a:r>
              <a:rPr lang="en-US" dirty="0" smtClean="0">
                <a:latin typeface="Corbel"/>
                <a:cs typeface="Corbel"/>
              </a:rPr>
              <a:t>Our </a:t>
            </a:r>
            <a:r>
              <a:rPr lang="en-US" dirty="0">
                <a:latin typeface="Corbel"/>
                <a:cs typeface="Corbel"/>
              </a:rPr>
              <a:t>heart continues to change volitionally as </a:t>
            </a:r>
            <a:r>
              <a:rPr lang="en-US" dirty="0" smtClean="0">
                <a:latin typeface="Corbel"/>
                <a:cs typeface="Corbel"/>
              </a:rPr>
              <a:t>we bring our </a:t>
            </a:r>
            <a:r>
              <a:rPr lang="en-US" dirty="0">
                <a:latin typeface="Corbel"/>
                <a:cs typeface="Corbel"/>
              </a:rPr>
              <a:t>life into greater </a:t>
            </a:r>
            <a:r>
              <a:rPr lang="en-US" dirty="0" smtClean="0">
                <a:latin typeface="Corbel"/>
                <a:cs typeface="Corbel"/>
              </a:rPr>
              <a:t>HARMONY with </a:t>
            </a:r>
            <a:r>
              <a:rPr lang="en-US" dirty="0">
                <a:latin typeface="Corbel"/>
                <a:cs typeface="Corbel"/>
              </a:rPr>
              <a:t>the will of God.</a:t>
            </a:r>
          </a:p>
        </p:txBody>
      </p:sp>
    </p:spTree>
    <p:extLst>
      <p:ext uri="{BB962C8B-B14F-4D97-AF65-F5344CB8AC3E}">
        <p14:creationId xmlns:p14="http://schemas.microsoft.com/office/powerpoint/2010/main" val="508306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spcBef>
                <a:spcPts val="0"/>
              </a:spcBef>
              <a:buNone/>
            </a:pPr>
            <a:r>
              <a:rPr lang="en-US" sz="3600" b="1" dirty="0">
                <a:latin typeface="Corbel"/>
                <a:cs typeface="Corbel"/>
              </a:rPr>
              <a:t>Has your heart been sufficiently changed that you have been born again</a:t>
            </a:r>
            <a:r>
              <a:rPr lang="en-US" sz="3600" b="1" dirty="0" smtClean="0">
                <a:latin typeface="Corbel"/>
                <a:cs typeface="Corbel"/>
              </a:rPr>
              <a:t>?</a:t>
            </a:r>
          </a:p>
          <a:p>
            <a:pPr marL="0" indent="0" algn="ctr">
              <a:spcBef>
                <a:spcPts val="0"/>
              </a:spcBef>
              <a:buNone/>
            </a:pPr>
            <a:endParaRPr lang="en-US" sz="3600" b="1" dirty="0">
              <a:latin typeface="Corbel"/>
              <a:cs typeface="Corbel"/>
            </a:endParaRPr>
          </a:p>
          <a:p>
            <a:pPr marL="0" indent="0" algn="ctr">
              <a:spcBef>
                <a:spcPts val="0"/>
              </a:spcBef>
              <a:buNone/>
            </a:pPr>
            <a:r>
              <a:rPr lang="en-US" sz="3600" b="1" dirty="0" smtClean="0">
                <a:latin typeface="Corbel"/>
                <a:cs typeface="Corbel"/>
              </a:rPr>
              <a:t>If </a:t>
            </a:r>
            <a:r>
              <a:rPr lang="en-US" sz="3600" b="1" dirty="0">
                <a:latin typeface="Corbel"/>
                <a:cs typeface="Corbel"/>
              </a:rPr>
              <a:t>so, has it continued to change for the better since that time?</a:t>
            </a:r>
          </a:p>
        </p:txBody>
      </p:sp>
    </p:spTree>
    <p:extLst>
      <p:ext uri="{BB962C8B-B14F-4D97-AF65-F5344CB8AC3E}">
        <p14:creationId xmlns:p14="http://schemas.microsoft.com/office/powerpoint/2010/main" val="1923965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a:xfrm>
            <a:off x="457200" y="1600200"/>
            <a:ext cx="8229600" cy="5257800"/>
          </a:xfrm>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INTELLECTUAL in nature:</a:t>
            </a: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We </a:t>
            </a:r>
            <a:r>
              <a:rPr lang="en-US" dirty="0">
                <a:latin typeface="Corbel"/>
                <a:cs typeface="Corbel"/>
              </a:rPr>
              <a:t>think in the heart: </a:t>
            </a:r>
            <a:endParaRPr lang="en-US" dirty="0" smtClean="0">
              <a:latin typeface="Corbel"/>
              <a:cs typeface="Corbel"/>
            </a:endParaRP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“But </a:t>
            </a:r>
            <a:r>
              <a:rPr lang="en-US" dirty="0">
                <a:latin typeface="Corbel"/>
                <a:cs typeface="Corbel"/>
              </a:rPr>
              <a:t>Jesus, </a:t>
            </a:r>
            <a:r>
              <a:rPr lang="en-US" u="sng" dirty="0" smtClean="0">
                <a:latin typeface="Corbel"/>
                <a:cs typeface="Corbel"/>
              </a:rPr>
              <a:t>knowing </a:t>
            </a:r>
            <a:r>
              <a:rPr lang="en-US" u="sng" dirty="0">
                <a:latin typeface="Corbel"/>
                <a:cs typeface="Corbel"/>
              </a:rPr>
              <a:t>their thoughts</a:t>
            </a:r>
            <a:r>
              <a:rPr lang="en-US" dirty="0">
                <a:latin typeface="Corbel"/>
                <a:cs typeface="Corbel"/>
              </a:rPr>
              <a:t>, said, </a:t>
            </a:r>
            <a:r>
              <a:rPr lang="en-US" dirty="0" smtClean="0">
                <a:latin typeface="Corbel"/>
                <a:cs typeface="Corbel"/>
              </a:rPr>
              <a:t>‘Why </a:t>
            </a:r>
            <a:r>
              <a:rPr lang="en-US" dirty="0">
                <a:latin typeface="Corbel"/>
                <a:cs typeface="Corbel"/>
              </a:rPr>
              <a:t>do you </a:t>
            </a:r>
            <a:r>
              <a:rPr lang="en-US" u="sng" dirty="0">
                <a:latin typeface="Corbel"/>
                <a:cs typeface="Corbel"/>
              </a:rPr>
              <a:t>think evil in your hearts</a:t>
            </a:r>
            <a:r>
              <a:rPr lang="en-US" dirty="0" smtClean="0">
                <a:latin typeface="Corbel"/>
                <a:cs typeface="Corbel"/>
              </a:rPr>
              <a:t>?’” </a:t>
            </a:r>
            <a:r>
              <a:rPr lang="en-US" dirty="0">
                <a:latin typeface="Corbel"/>
                <a:cs typeface="Corbel"/>
              </a:rPr>
              <a:t>Matt. </a:t>
            </a:r>
            <a:r>
              <a:rPr lang="en-US" dirty="0" smtClean="0">
                <a:latin typeface="Corbel"/>
                <a:cs typeface="Corbel"/>
              </a:rPr>
              <a:t>9.4</a:t>
            </a:r>
            <a:endParaRPr lang="en-US" dirty="0">
              <a:latin typeface="Corbel"/>
              <a:cs typeface="Corbel"/>
            </a:endParaRPr>
          </a:p>
        </p:txBody>
      </p:sp>
    </p:spTree>
    <p:extLst>
      <p:ext uri="{BB962C8B-B14F-4D97-AF65-F5344CB8AC3E}">
        <p14:creationId xmlns:p14="http://schemas.microsoft.com/office/powerpoint/2010/main" val="520504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a:xfrm>
            <a:off x="457200" y="1600200"/>
            <a:ext cx="8229600" cy="5257800"/>
          </a:xfrm>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INTELLECTUAL in nature:</a:t>
            </a: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We </a:t>
            </a:r>
            <a:r>
              <a:rPr lang="en-US" dirty="0">
                <a:latin typeface="Corbel"/>
                <a:cs typeface="Corbel"/>
              </a:rPr>
              <a:t>reason in the heart: </a:t>
            </a:r>
            <a:endParaRPr lang="en-US" dirty="0" smtClean="0">
              <a:latin typeface="Corbel"/>
              <a:cs typeface="Corbel"/>
            </a:endParaRPr>
          </a:p>
          <a:p>
            <a:pPr marL="0" indent="0">
              <a:spcBef>
                <a:spcPts val="0"/>
              </a:spcBef>
              <a:buNone/>
            </a:pPr>
            <a:endParaRPr lang="en-US" dirty="0">
              <a:latin typeface="Corbel"/>
              <a:cs typeface="Corbel"/>
            </a:endParaRPr>
          </a:p>
          <a:p>
            <a:pPr marL="0" indent="0">
              <a:spcBef>
                <a:spcPts val="0"/>
              </a:spcBef>
              <a:buNone/>
            </a:pPr>
            <a:r>
              <a:rPr lang="en-US" dirty="0" smtClean="0">
                <a:latin typeface="Corbel"/>
                <a:cs typeface="Corbel"/>
              </a:rPr>
              <a:t>“And </a:t>
            </a:r>
            <a:r>
              <a:rPr lang="en-US" dirty="0">
                <a:latin typeface="Corbel"/>
                <a:cs typeface="Corbel"/>
              </a:rPr>
              <a:t>immediately Jesus, perceiving in his spirit </a:t>
            </a:r>
            <a:r>
              <a:rPr lang="en-US" dirty="0" smtClean="0">
                <a:latin typeface="Corbel"/>
                <a:cs typeface="Corbel"/>
              </a:rPr>
              <a:t>that </a:t>
            </a:r>
            <a:r>
              <a:rPr lang="en-US" dirty="0">
                <a:latin typeface="Corbel"/>
                <a:cs typeface="Corbel"/>
              </a:rPr>
              <a:t>they thus </a:t>
            </a:r>
            <a:r>
              <a:rPr lang="en-US" u="sng" dirty="0">
                <a:latin typeface="Corbel"/>
                <a:cs typeface="Corbel"/>
              </a:rPr>
              <a:t>questioned within themselves</a:t>
            </a:r>
            <a:r>
              <a:rPr lang="en-US" dirty="0">
                <a:latin typeface="Corbel"/>
                <a:cs typeface="Corbel"/>
              </a:rPr>
              <a:t>, said to them, </a:t>
            </a:r>
            <a:r>
              <a:rPr lang="en-US" dirty="0" smtClean="0">
                <a:latin typeface="Corbel"/>
                <a:cs typeface="Corbel"/>
              </a:rPr>
              <a:t>‘</a:t>
            </a:r>
            <a:r>
              <a:rPr lang="en-US" u="sng" dirty="0" smtClean="0">
                <a:latin typeface="Corbel"/>
                <a:cs typeface="Corbel"/>
              </a:rPr>
              <a:t>Why </a:t>
            </a:r>
            <a:r>
              <a:rPr lang="en-US" u="sng" dirty="0">
                <a:latin typeface="Corbel"/>
                <a:cs typeface="Corbel"/>
              </a:rPr>
              <a:t>do you question these things in your hearts</a:t>
            </a:r>
            <a:r>
              <a:rPr lang="en-US" dirty="0" smtClean="0">
                <a:latin typeface="Corbel"/>
                <a:cs typeface="Corbel"/>
              </a:rPr>
              <a:t>?’” </a:t>
            </a:r>
            <a:r>
              <a:rPr lang="en-US" dirty="0">
                <a:latin typeface="Corbel"/>
                <a:cs typeface="Corbel"/>
              </a:rPr>
              <a:t>Mark </a:t>
            </a:r>
            <a:r>
              <a:rPr lang="en-US" dirty="0" smtClean="0">
                <a:latin typeface="Corbel"/>
                <a:cs typeface="Corbel"/>
              </a:rPr>
              <a:t>2.8</a:t>
            </a:r>
            <a:endParaRPr lang="en-US" dirty="0">
              <a:latin typeface="Corbel"/>
              <a:cs typeface="Corbel"/>
            </a:endParaRPr>
          </a:p>
        </p:txBody>
      </p:sp>
    </p:spTree>
    <p:extLst>
      <p:ext uri="{BB962C8B-B14F-4D97-AF65-F5344CB8AC3E}">
        <p14:creationId xmlns:p14="http://schemas.microsoft.com/office/powerpoint/2010/main" val="357279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a:xfrm>
            <a:off x="457200" y="1600200"/>
            <a:ext cx="8229600" cy="5257800"/>
          </a:xfrm>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INTELLECTUAL in nature:</a:t>
            </a: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We </a:t>
            </a:r>
            <a:r>
              <a:rPr lang="en-US" dirty="0">
                <a:latin typeface="Corbel"/>
                <a:cs typeface="Corbel"/>
              </a:rPr>
              <a:t>understand with the heart</a:t>
            </a:r>
            <a:r>
              <a:rPr lang="en-US" dirty="0" smtClean="0">
                <a:latin typeface="Corbel"/>
                <a:cs typeface="Corbel"/>
              </a:rPr>
              <a:t>:</a:t>
            </a:r>
          </a:p>
          <a:p>
            <a:pPr marL="0" indent="0">
              <a:spcBef>
                <a:spcPts val="0"/>
              </a:spcBef>
              <a:buNone/>
            </a:pPr>
            <a:endParaRPr lang="en-US" dirty="0">
              <a:latin typeface="Corbel"/>
              <a:cs typeface="Corbel"/>
            </a:endParaRPr>
          </a:p>
          <a:p>
            <a:pPr marL="0" indent="0">
              <a:spcBef>
                <a:spcPts val="0"/>
              </a:spcBef>
              <a:buNone/>
            </a:pPr>
            <a:r>
              <a:rPr lang="en-US" dirty="0" smtClean="0">
                <a:latin typeface="Corbel"/>
                <a:cs typeface="Corbel"/>
              </a:rPr>
              <a:t>“For </a:t>
            </a:r>
            <a:r>
              <a:rPr lang="en-US" dirty="0">
                <a:latin typeface="Corbel"/>
                <a:cs typeface="Corbel"/>
              </a:rPr>
              <a:t>this people's heart has grown dull</a:t>
            </a:r>
            <a:r>
              <a:rPr lang="en-US" dirty="0" smtClean="0">
                <a:latin typeface="Corbel"/>
                <a:cs typeface="Corbel"/>
              </a:rPr>
              <a:t>, and </a:t>
            </a:r>
            <a:r>
              <a:rPr lang="en-US" dirty="0">
                <a:latin typeface="Corbel"/>
                <a:cs typeface="Corbel"/>
              </a:rPr>
              <a:t>with their ears they can barely hear</a:t>
            </a:r>
            <a:r>
              <a:rPr lang="en-US" dirty="0" smtClean="0">
                <a:latin typeface="Corbel"/>
                <a:cs typeface="Corbel"/>
              </a:rPr>
              <a:t>, and </a:t>
            </a:r>
            <a:r>
              <a:rPr lang="en-US" dirty="0">
                <a:latin typeface="Corbel"/>
                <a:cs typeface="Corbel"/>
              </a:rPr>
              <a:t>their eyes they have closed</a:t>
            </a:r>
            <a:r>
              <a:rPr lang="en-US" dirty="0" smtClean="0">
                <a:latin typeface="Corbel"/>
                <a:cs typeface="Corbel"/>
              </a:rPr>
              <a:t>, lest </a:t>
            </a:r>
            <a:r>
              <a:rPr lang="en-US" dirty="0">
                <a:latin typeface="Corbel"/>
                <a:cs typeface="Corbel"/>
              </a:rPr>
              <a:t>they should see with their </a:t>
            </a:r>
            <a:r>
              <a:rPr lang="en-US" dirty="0" smtClean="0">
                <a:latin typeface="Corbel"/>
                <a:cs typeface="Corbel"/>
              </a:rPr>
              <a:t>eyes and </a:t>
            </a:r>
            <a:r>
              <a:rPr lang="en-US" dirty="0">
                <a:latin typeface="Corbel"/>
                <a:cs typeface="Corbel"/>
              </a:rPr>
              <a:t>hear with their </a:t>
            </a:r>
            <a:r>
              <a:rPr lang="en-US" dirty="0" smtClean="0">
                <a:latin typeface="Corbel"/>
                <a:cs typeface="Corbel"/>
              </a:rPr>
              <a:t>ears and </a:t>
            </a:r>
            <a:r>
              <a:rPr lang="en-US" u="sng" dirty="0">
                <a:latin typeface="Corbel"/>
                <a:cs typeface="Corbel"/>
              </a:rPr>
              <a:t>understand with their </a:t>
            </a:r>
            <a:r>
              <a:rPr lang="en-US" u="sng" dirty="0" smtClean="0">
                <a:latin typeface="Corbel"/>
                <a:cs typeface="Corbel"/>
              </a:rPr>
              <a:t>heart and </a:t>
            </a:r>
            <a:r>
              <a:rPr lang="en-US" u="sng" dirty="0">
                <a:latin typeface="Corbel"/>
                <a:cs typeface="Corbel"/>
              </a:rPr>
              <a:t>turn</a:t>
            </a:r>
            <a:r>
              <a:rPr lang="en-US" dirty="0">
                <a:latin typeface="Corbel"/>
                <a:cs typeface="Corbel"/>
              </a:rPr>
              <a:t>, and I would heal them</a:t>
            </a:r>
            <a:r>
              <a:rPr lang="en-US" dirty="0" smtClean="0">
                <a:latin typeface="Corbel"/>
                <a:cs typeface="Corbel"/>
              </a:rPr>
              <a:t>.” Matt. 13.15</a:t>
            </a:r>
            <a:endParaRPr lang="en-US" dirty="0">
              <a:latin typeface="Corbel"/>
              <a:cs typeface="Corbel"/>
            </a:endParaRPr>
          </a:p>
        </p:txBody>
      </p:sp>
    </p:spTree>
    <p:extLst>
      <p:ext uri="{BB962C8B-B14F-4D97-AF65-F5344CB8AC3E}">
        <p14:creationId xmlns:p14="http://schemas.microsoft.com/office/powerpoint/2010/main" val="3711899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EMOTIONAL in nature:</a:t>
            </a:r>
            <a:endParaRPr lang="en-US" dirty="0">
              <a:latin typeface="Corbel"/>
              <a:cs typeface="Corbel"/>
            </a:endParaRP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Hate </a:t>
            </a:r>
            <a:r>
              <a:rPr lang="en-US" dirty="0">
                <a:latin typeface="Corbel"/>
                <a:cs typeface="Corbel"/>
              </a:rPr>
              <a:t>occurs in the heart</a:t>
            </a:r>
            <a:r>
              <a:rPr lang="en-US" dirty="0" smtClean="0">
                <a:latin typeface="Corbel"/>
                <a:cs typeface="Corbel"/>
              </a:rPr>
              <a:t>:</a:t>
            </a:r>
          </a:p>
          <a:p>
            <a:pPr marL="0" indent="0">
              <a:spcBef>
                <a:spcPts val="0"/>
              </a:spcBef>
              <a:buNone/>
            </a:pPr>
            <a:endParaRPr lang="en-US" dirty="0">
              <a:latin typeface="Corbel"/>
              <a:cs typeface="Corbel"/>
            </a:endParaRPr>
          </a:p>
          <a:p>
            <a:pPr marL="0" indent="0">
              <a:spcBef>
                <a:spcPts val="0"/>
              </a:spcBef>
              <a:buNone/>
            </a:pPr>
            <a:r>
              <a:rPr lang="en-US" dirty="0" smtClean="0">
                <a:latin typeface="Corbel"/>
                <a:cs typeface="Corbel"/>
              </a:rPr>
              <a:t>“</a:t>
            </a:r>
            <a:r>
              <a:rPr lang="en-US" dirty="0">
                <a:latin typeface="Corbel"/>
                <a:cs typeface="Corbel"/>
              </a:rPr>
              <a:t>You shall not hate your brother in your </a:t>
            </a:r>
            <a:r>
              <a:rPr lang="en-US" dirty="0" smtClean="0">
                <a:latin typeface="Corbel"/>
                <a:cs typeface="Corbel"/>
              </a:rPr>
              <a:t>heart…” Lev. 19.17</a:t>
            </a:r>
          </a:p>
        </p:txBody>
      </p:sp>
    </p:spTree>
    <p:extLst>
      <p:ext uri="{BB962C8B-B14F-4D97-AF65-F5344CB8AC3E}">
        <p14:creationId xmlns:p14="http://schemas.microsoft.com/office/powerpoint/2010/main" val="38112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EMOTIONAL in nature:</a:t>
            </a:r>
            <a:endParaRPr lang="en-US" dirty="0">
              <a:latin typeface="Corbel"/>
              <a:cs typeface="Corbel"/>
            </a:endParaRP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We </a:t>
            </a:r>
            <a:r>
              <a:rPr lang="en-US" dirty="0">
                <a:latin typeface="Corbel"/>
                <a:cs typeface="Corbel"/>
              </a:rPr>
              <a:t>love with the heart</a:t>
            </a:r>
            <a:r>
              <a:rPr lang="en-US" dirty="0" smtClean="0">
                <a:latin typeface="Corbel"/>
                <a:cs typeface="Corbel"/>
              </a:rPr>
              <a:t>:</a:t>
            </a:r>
          </a:p>
          <a:p>
            <a:pPr marL="0" indent="0">
              <a:spcBef>
                <a:spcPts val="0"/>
              </a:spcBef>
              <a:buNone/>
            </a:pPr>
            <a:endParaRPr lang="en-US" dirty="0">
              <a:latin typeface="Corbel"/>
              <a:cs typeface="Corbel"/>
            </a:endParaRPr>
          </a:p>
          <a:p>
            <a:pPr marL="0" indent="0">
              <a:spcBef>
                <a:spcPts val="0"/>
              </a:spcBef>
              <a:buNone/>
            </a:pPr>
            <a:r>
              <a:rPr lang="en-US" dirty="0" smtClean="0">
                <a:latin typeface="Corbel"/>
                <a:cs typeface="Corbel"/>
              </a:rPr>
              <a:t>“Having </a:t>
            </a:r>
            <a:r>
              <a:rPr lang="en-US" dirty="0">
                <a:latin typeface="Corbel"/>
                <a:cs typeface="Corbel"/>
              </a:rPr>
              <a:t>purified your souls by your obedience to the truth for a sincere brotherly love, love one another earnestly from a pure </a:t>
            </a:r>
            <a:r>
              <a:rPr lang="en-US" dirty="0" smtClean="0">
                <a:latin typeface="Corbel"/>
                <a:cs typeface="Corbel"/>
              </a:rPr>
              <a:t>heart…” 1 Peter 1.22</a:t>
            </a:r>
            <a:endParaRPr lang="en-US" dirty="0">
              <a:latin typeface="Corbel"/>
              <a:cs typeface="Corbel"/>
            </a:endParaRPr>
          </a:p>
        </p:txBody>
      </p:sp>
    </p:spTree>
    <p:extLst>
      <p:ext uri="{BB962C8B-B14F-4D97-AF65-F5344CB8AC3E}">
        <p14:creationId xmlns:p14="http://schemas.microsoft.com/office/powerpoint/2010/main" val="6303906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ETHICAL in nature:</a:t>
            </a:r>
          </a:p>
          <a:p>
            <a:pPr marL="0" indent="0">
              <a:spcBef>
                <a:spcPts val="0"/>
              </a:spcBef>
              <a:buNone/>
            </a:pPr>
            <a:endParaRPr lang="en-US" dirty="0">
              <a:latin typeface="Corbel"/>
              <a:cs typeface="Corbel"/>
            </a:endParaRPr>
          </a:p>
          <a:p>
            <a:pPr marL="0" indent="0">
              <a:spcBef>
                <a:spcPts val="0"/>
              </a:spcBef>
              <a:buNone/>
            </a:pPr>
            <a:r>
              <a:rPr lang="en-US" dirty="0" smtClean="0">
                <a:latin typeface="Corbel"/>
                <a:cs typeface="Corbel"/>
              </a:rPr>
              <a:t>Our </a:t>
            </a:r>
            <a:r>
              <a:rPr lang="en-US" dirty="0">
                <a:latin typeface="Corbel"/>
                <a:cs typeface="Corbel"/>
              </a:rPr>
              <a:t>hearts condemn us: 1 John </a:t>
            </a:r>
            <a:r>
              <a:rPr lang="en-US" dirty="0" smtClean="0">
                <a:latin typeface="Corbel"/>
                <a:cs typeface="Corbel"/>
              </a:rPr>
              <a:t>3.19-21</a:t>
            </a:r>
          </a:p>
          <a:p>
            <a:pPr marL="0" indent="0">
              <a:spcBef>
                <a:spcPts val="0"/>
              </a:spcBef>
              <a:buNone/>
            </a:pPr>
            <a:r>
              <a:rPr lang="en-US" dirty="0" smtClean="0">
                <a:latin typeface="Corbel"/>
                <a:cs typeface="Corbel"/>
              </a:rPr>
              <a:t>The </a:t>
            </a:r>
            <a:r>
              <a:rPr lang="en-US" dirty="0">
                <a:latin typeface="Corbel"/>
                <a:cs typeface="Corbel"/>
              </a:rPr>
              <a:t>working of the conscience takes place in the </a:t>
            </a:r>
            <a:r>
              <a:rPr lang="en-US" dirty="0" smtClean="0">
                <a:latin typeface="Corbel"/>
                <a:cs typeface="Corbel"/>
              </a:rPr>
              <a:t>heart: </a:t>
            </a:r>
            <a:r>
              <a:rPr lang="en-US" dirty="0">
                <a:latin typeface="Corbel"/>
                <a:cs typeface="Corbel"/>
              </a:rPr>
              <a:t>Rom. </a:t>
            </a:r>
            <a:r>
              <a:rPr lang="en-US" dirty="0" smtClean="0">
                <a:latin typeface="Corbel"/>
                <a:cs typeface="Corbel"/>
              </a:rPr>
              <a:t>2.12-</a:t>
            </a:r>
            <a:r>
              <a:rPr lang="en-US" dirty="0">
                <a:latin typeface="Corbel"/>
                <a:cs typeface="Corbel"/>
              </a:rPr>
              <a:t>15</a:t>
            </a:r>
          </a:p>
          <a:p>
            <a:pPr marL="0" indent="0">
              <a:spcBef>
                <a:spcPts val="0"/>
              </a:spcBef>
              <a:buNone/>
            </a:pPr>
            <a:r>
              <a:rPr lang="en-US" dirty="0" smtClean="0">
                <a:latin typeface="Corbel"/>
                <a:cs typeface="Corbel"/>
              </a:rPr>
              <a:t>The </a:t>
            </a:r>
            <a:r>
              <a:rPr lang="en-US" dirty="0">
                <a:latin typeface="Corbel"/>
                <a:cs typeface="Corbel"/>
              </a:rPr>
              <a:t>conscience convicts us of sin: John </a:t>
            </a:r>
            <a:r>
              <a:rPr lang="en-US" dirty="0" smtClean="0">
                <a:latin typeface="Corbel"/>
                <a:cs typeface="Corbel"/>
              </a:rPr>
              <a:t>8.9</a:t>
            </a:r>
          </a:p>
        </p:txBody>
      </p:sp>
    </p:spTree>
    <p:extLst>
      <p:ext uri="{BB962C8B-B14F-4D97-AF65-F5344CB8AC3E}">
        <p14:creationId xmlns:p14="http://schemas.microsoft.com/office/powerpoint/2010/main" val="1129549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rbel"/>
                <a:cs typeface="Corbel"/>
              </a:rPr>
              <a:t>The Fourfold Nature of </a:t>
            </a:r>
            <a:r>
              <a:rPr lang="en-US" dirty="0">
                <a:latin typeface="Corbel"/>
                <a:cs typeface="Corbel"/>
              </a:rPr>
              <a:t>t</a:t>
            </a:r>
            <a:r>
              <a:rPr lang="en-US" dirty="0" smtClean="0">
                <a:latin typeface="Corbel"/>
                <a:cs typeface="Corbel"/>
              </a:rPr>
              <a:t>he Heart</a:t>
            </a:r>
            <a:endParaRPr lang="en-US"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latin typeface="Corbel"/>
                <a:cs typeface="Corbel"/>
              </a:rPr>
              <a:t>The </a:t>
            </a:r>
            <a:r>
              <a:rPr lang="en-US" dirty="0">
                <a:latin typeface="Corbel"/>
                <a:cs typeface="Corbel"/>
              </a:rPr>
              <a:t>heart is </a:t>
            </a:r>
            <a:r>
              <a:rPr lang="en-US" dirty="0" smtClean="0">
                <a:latin typeface="Corbel"/>
                <a:cs typeface="Corbel"/>
              </a:rPr>
              <a:t>VOLITIONAL (free will) in nature</a:t>
            </a:r>
            <a:r>
              <a:rPr lang="en-US" dirty="0">
                <a:latin typeface="Corbel"/>
                <a:cs typeface="Corbel"/>
              </a:rPr>
              <a:t>:</a:t>
            </a:r>
            <a:endParaRPr lang="en-US" dirty="0" smtClean="0">
              <a:latin typeface="Corbel"/>
              <a:cs typeface="Corbel"/>
            </a:endParaRPr>
          </a:p>
          <a:p>
            <a:pPr marL="0" indent="0">
              <a:spcBef>
                <a:spcPts val="0"/>
              </a:spcBef>
              <a:buNone/>
            </a:pPr>
            <a:endParaRPr lang="en-US" dirty="0" smtClean="0">
              <a:latin typeface="Corbel"/>
              <a:cs typeface="Corbel"/>
            </a:endParaRPr>
          </a:p>
          <a:p>
            <a:pPr marL="0" indent="0">
              <a:spcBef>
                <a:spcPts val="0"/>
              </a:spcBef>
              <a:buNone/>
            </a:pPr>
            <a:r>
              <a:rPr lang="en-US" dirty="0" smtClean="0">
                <a:latin typeface="Corbel"/>
                <a:cs typeface="Corbel"/>
              </a:rPr>
              <a:t>We </a:t>
            </a:r>
            <a:r>
              <a:rPr lang="en-US" dirty="0">
                <a:latin typeface="Corbel"/>
                <a:cs typeface="Corbel"/>
              </a:rPr>
              <a:t>purpose in our hearts</a:t>
            </a:r>
            <a:r>
              <a:rPr lang="en-US" dirty="0" smtClean="0">
                <a:latin typeface="Corbel"/>
                <a:cs typeface="Corbel"/>
              </a:rPr>
              <a:t>:</a:t>
            </a:r>
          </a:p>
          <a:p>
            <a:pPr marL="0" indent="0">
              <a:spcBef>
                <a:spcPts val="0"/>
              </a:spcBef>
              <a:buNone/>
            </a:pPr>
            <a:endParaRPr lang="en-US" dirty="0">
              <a:latin typeface="Corbel"/>
              <a:cs typeface="Corbel"/>
            </a:endParaRPr>
          </a:p>
          <a:p>
            <a:pPr marL="0" indent="0">
              <a:spcBef>
                <a:spcPts val="0"/>
              </a:spcBef>
              <a:buNone/>
            </a:pPr>
            <a:r>
              <a:rPr lang="en-US" dirty="0">
                <a:latin typeface="Corbel"/>
                <a:cs typeface="Corbel"/>
              </a:rPr>
              <a:t>“Each one must give as he has decided in his heart, not reluctantly or under compulsion, for God loves a cheerful giver</a:t>
            </a:r>
            <a:r>
              <a:rPr lang="en-US" dirty="0" smtClean="0">
                <a:latin typeface="Corbel"/>
                <a:cs typeface="Corbel"/>
              </a:rPr>
              <a:t>.” 2 </a:t>
            </a:r>
            <a:r>
              <a:rPr lang="en-US" dirty="0">
                <a:latin typeface="Corbel"/>
                <a:cs typeface="Corbel"/>
              </a:rPr>
              <a:t>Cor. </a:t>
            </a:r>
            <a:r>
              <a:rPr lang="en-US" dirty="0" smtClean="0">
                <a:latin typeface="Corbel"/>
                <a:cs typeface="Corbel"/>
              </a:rPr>
              <a:t>9.7</a:t>
            </a:r>
            <a:endParaRPr lang="en-US" dirty="0">
              <a:latin typeface="Corbel"/>
              <a:cs typeface="Corbel"/>
            </a:endParaRPr>
          </a:p>
        </p:txBody>
      </p:sp>
    </p:spTree>
    <p:extLst>
      <p:ext uri="{BB962C8B-B14F-4D97-AF65-F5344CB8AC3E}">
        <p14:creationId xmlns:p14="http://schemas.microsoft.com/office/powerpoint/2010/main" val="23224395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2340</TotalTime>
  <Words>1118</Words>
  <Application>Microsoft Macintosh PowerPoint</Application>
  <PresentationFormat>On-screen Show (4:3)</PresentationFormat>
  <Paragraphs>121</Paragraphs>
  <Slides>25</Slides>
  <Notes>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1_Office Theme</vt:lpstr>
      <vt:lpstr>PowerPoint Presentation</vt:lpstr>
      <vt:lpstr>PowerPoint Presentation</vt:lpstr>
      <vt:lpstr>The Fourfold Nature of the Heart</vt:lpstr>
      <vt:lpstr>The Fourfold Nature of the Heart</vt:lpstr>
      <vt:lpstr>The Fourfold Nature of the Heart</vt:lpstr>
      <vt:lpstr>The Fourfold Nature of the Heart</vt:lpstr>
      <vt:lpstr>The Fourfold Nature of the Heart</vt:lpstr>
      <vt:lpstr>The Fourfold Nature of the Heart</vt:lpstr>
      <vt:lpstr>The Fourfold Nature of the Heart</vt:lpstr>
      <vt:lpstr>The Fourfold Nature of the Heart</vt:lpstr>
      <vt:lpstr>How the Heart Is Changed</vt:lpstr>
      <vt:lpstr>How the Heart Is Changed</vt:lpstr>
      <vt:lpstr>How the Heart Is Changed</vt:lpstr>
      <vt:lpstr>How the Heart Is Changed</vt:lpstr>
      <vt:lpstr>How the Heart Is Changed</vt:lpstr>
      <vt:lpstr>Examples of the Heart Changing</vt:lpstr>
      <vt:lpstr>Examples of the Heart Changing</vt:lpstr>
      <vt:lpstr>Examples of the Heart Changing</vt:lpstr>
      <vt:lpstr>Examples of the Heart Changing</vt:lpstr>
      <vt:lpstr>Examples of the Heart Changing</vt:lpstr>
      <vt:lpstr>How the Heart Initially Changes</vt:lpstr>
      <vt:lpstr>The Heart Continues to Change</vt:lpstr>
      <vt:lpstr>The Heart Continues to Change</vt:lpstr>
      <vt:lpstr>The Heart Continues to Change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102</cp:revision>
  <dcterms:created xsi:type="dcterms:W3CDTF">2015-08-08T01:13:24Z</dcterms:created>
  <dcterms:modified xsi:type="dcterms:W3CDTF">2015-08-09T16:13:48Z</dcterms:modified>
</cp:coreProperties>
</file>