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4" r:id="rId3"/>
    <p:sldMasterId id="2147483696" r:id="rId4"/>
  </p:sldMasterIdLst>
  <p:sldIdLst>
    <p:sldId id="292" r:id="rId5"/>
    <p:sldId id="256" r:id="rId6"/>
    <p:sldId id="258" r:id="rId7"/>
    <p:sldId id="294" r:id="rId8"/>
    <p:sldId id="293" r:id="rId9"/>
    <p:sldId id="296" r:id="rId10"/>
    <p:sldId id="297" r:id="rId11"/>
    <p:sldId id="298" r:id="rId12"/>
    <p:sldId id="299" r:id="rId13"/>
    <p:sldId id="330" r:id="rId14"/>
    <p:sldId id="300" r:id="rId15"/>
    <p:sldId id="301" r:id="rId16"/>
    <p:sldId id="302" r:id="rId17"/>
    <p:sldId id="331" r:id="rId18"/>
    <p:sldId id="332" r:id="rId19"/>
    <p:sldId id="303" r:id="rId20"/>
    <p:sldId id="333" r:id="rId21"/>
    <p:sldId id="329" r:id="rId22"/>
    <p:sldId id="304" r:id="rId23"/>
    <p:sldId id="305" r:id="rId24"/>
    <p:sldId id="307" r:id="rId25"/>
    <p:sldId id="306" r:id="rId26"/>
    <p:sldId id="308" r:id="rId27"/>
    <p:sldId id="310" r:id="rId28"/>
    <p:sldId id="312" r:id="rId29"/>
    <p:sldId id="313" r:id="rId30"/>
    <p:sldId id="314" r:id="rId31"/>
    <p:sldId id="311" r:id="rId32"/>
    <p:sldId id="315" r:id="rId33"/>
    <p:sldId id="316" r:id="rId34"/>
    <p:sldId id="317" r:id="rId35"/>
    <p:sldId id="259" r:id="rId36"/>
    <p:sldId id="260" r:id="rId37"/>
    <p:sldId id="261" r:id="rId38"/>
    <p:sldId id="262" r:id="rId39"/>
    <p:sldId id="263" r:id="rId40"/>
    <p:sldId id="264" r:id="rId41"/>
    <p:sldId id="265" r:id="rId42"/>
    <p:sldId id="266" r:id="rId43"/>
    <p:sldId id="267" r:id="rId44"/>
    <p:sldId id="268" r:id="rId45"/>
    <p:sldId id="269" r:id="rId46"/>
    <p:sldId id="270" r:id="rId47"/>
    <p:sldId id="275" r:id="rId48"/>
    <p:sldId id="288" r:id="rId49"/>
    <p:sldId id="291" r:id="rId50"/>
    <p:sldId id="276" r:id="rId51"/>
    <p:sldId id="280" r:id="rId52"/>
    <p:sldId id="285" r:id="rId53"/>
    <p:sldId id="318" r:id="rId54"/>
    <p:sldId id="319" r:id="rId55"/>
    <p:sldId id="277" r:id="rId56"/>
    <p:sldId id="320" r:id="rId57"/>
    <p:sldId id="290" r:id="rId58"/>
    <p:sldId id="283" r:id="rId59"/>
    <p:sldId id="287" r:id="rId60"/>
    <p:sldId id="322" r:id="rId61"/>
    <p:sldId id="323" r:id="rId62"/>
    <p:sldId id="289" r:id="rId63"/>
    <p:sldId id="321" r:id="rId64"/>
    <p:sldId id="326" r:id="rId65"/>
    <p:sldId id="327" r:id="rId66"/>
    <p:sldId id="325" r:id="rId67"/>
    <p:sldId id="328"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3CF"/>
    <a:srgbClr val="E260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111" autoAdjust="0"/>
  </p:normalViewPr>
  <p:slideViewPr>
    <p:cSldViewPr snapToGrid="0" snapToObjects="1">
      <p:cViewPr varScale="1">
        <p:scale>
          <a:sx n="78" d="100"/>
          <a:sy n="78" d="100"/>
        </p:scale>
        <p:origin x="-1592"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printerSettings" Target="printerSettings/printerSettings1.bin"/><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E4DB75-18DE-8D4A-97E3-C4ABF45C042A}" type="datetimeFigureOut">
              <a:rPr lang="en-US" smtClean="0"/>
              <a:t>6/28/15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1BA7F-60A4-E34C-A3C3-C4AB86AAF7CD}" type="slidenum">
              <a:rPr lang="en-US" smtClean="0"/>
              <a:t>‹#›</a:t>
            </a:fld>
            <a:endParaRPr lang="en-US"/>
          </a:p>
        </p:txBody>
      </p:sp>
    </p:spTree>
    <p:extLst>
      <p:ext uri="{BB962C8B-B14F-4D97-AF65-F5344CB8AC3E}">
        <p14:creationId xmlns:p14="http://schemas.microsoft.com/office/powerpoint/2010/main" val="2293507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E4DB75-18DE-8D4A-97E3-C4ABF45C042A}" type="datetimeFigureOut">
              <a:rPr lang="en-US" smtClean="0"/>
              <a:t>6/28/15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1BA7F-60A4-E34C-A3C3-C4AB86AAF7CD}" type="slidenum">
              <a:rPr lang="en-US" smtClean="0"/>
              <a:t>‹#›</a:t>
            </a:fld>
            <a:endParaRPr lang="en-US"/>
          </a:p>
        </p:txBody>
      </p:sp>
    </p:spTree>
    <p:extLst>
      <p:ext uri="{BB962C8B-B14F-4D97-AF65-F5344CB8AC3E}">
        <p14:creationId xmlns:p14="http://schemas.microsoft.com/office/powerpoint/2010/main" val="270395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E4DB75-18DE-8D4A-97E3-C4ABF45C042A}" type="datetimeFigureOut">
              <a:rPr lang="en-US" smtClean="0"/>
              <a:t>6/28/15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1BA7F-60A4-E34C-A3C3-C4AB86AAF7CD}" type="slidenum">
              <a:rPr lang="en-US" smtClean="0"/>
              <a:t>‹#›</a:t>
            </a:fld>
            <a:endParaRPr lang="en-US"/>
          </a:p>
        </p:txBody>
      </p:sp>
    </p:spTree>
    <p:extLst>
      <p:ext uri="{BB962C8B-B14F-4D97-AF65-F5344CB8AC3E}">
        <p14:creationId xmlns:p14="http://schemas.microsoft.com/office/powerpoint/2010/main" val="1828977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6A6220-D1D4-4449-A45D-266892179B0D}"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97D928-39ED-BD42-9DF8-3CE6DF93B620}"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3259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6A6220-D1D4-4449-A45D-266892179B0D}"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97D928-39ED-BD42-9DF8-3CE6DF93B620}"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934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6A6220-D1D4-4449-A45D-266892179B0D}"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97D928-39ED-BD42-9DF8-3CE6DF93B620}"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3206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6A6220-D1D4-4449-A45D-266892179B0D}"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197D928-39ED-BD42-9DF8-3CE6DF93B620}"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8607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6A6220-D1D4-4449-A45D-266892179B0D}"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197D928-39ED-BD42-9DF8-3CE6DF93B620}"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0714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6A6220-D1D4-4449-A45D-266892179B0D}"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197D928-39ED-BD42-9DF8-3CE6DF93B620}"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5305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6A6220-D1D4-4449-A45D-266892179B0D}"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197D928-39ED-BD42-9DF8-3CE6DF93B620}"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4114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6A6220-D1D4-4449-A45D-266892179B0D}"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197D928-39ED-BD42-9DF8-3CE6DF93B620}"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690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E4DB75-18DE-8D4A-97E3-C4ABF45C042A}" type="datetimeFigureOut">
              <a:rPr lang="en-US" smtClean="0"/>
              <a:t>6/28/15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1BA7F-60A4-E34C-A3C3-C4AB86AAF7CD}" type="slidenum">
              <a:rPr lang="en-US" smtClean="0"/>
              <a:t>‹#›</a:t>
            </a:fld>
            <a:endParaRPr lang="en-US"/>
          </a:p>
        </p:txBody>
      </p:sp>
    </p:spTree>
    <p:extLst>
      <p:ext uri="{BB962C8B-B14F-4D97-AF65-F5344CB8AC3E}">
        <p14:creationId xmlns:p14="http://schemas.microsoft.com/office/powerpoint/2010/main" val="4153717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6A6220-D1D4-4449-A45D-266892179B0D}"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197D928-39ED-BD42-9DF8-3CE6DF93B620}"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3203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6A6220-D1D4-4449-A45D-266892179B0D}"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97D928-39ED-BD42-9DF8-3CE6DF93B620}"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8229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6A6220-D1D4-4449-A45D-266892179B0D}"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97D928-39ED-BD42-9DF8-3CE6DF93B620}"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3720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7407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379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0927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7088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7541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4378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139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E4DB75-18DE-8D4A-97E3-C4ABF45C042A}" type="datetimeFigureOut">
              <a:rPr lang="en-US" smtClean="0"/>
              <a:t>6/28/15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1BA7F-60A4-E34C-A3C3-C4AB86AAF7CD}" type="slidenum">
              <a:rPr lang="en-US" smtClean="0"/>
              <a:t>‹#›</a:t>
            </a:fld>
            <a:endParaRPr lang="en-US"/>
          </a:p>
        </p:txBody>
      </p:sp>
    </p:spTree>
    <p:extLst>
      <p:ext uri="{BB962C8B-B14F-4D97-AF65-F5344CB8AC3E}">
        <p14:creationId xmlns:p14="http://schemas.microsoft.com/office/powerpoint/2010/main" val="7029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406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9139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9626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4585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8299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2955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8744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411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0866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1384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E4DB75-18DE-8D4A-97E3-C4ABF45C042A}" type="datetimeFigureOut">
              <a:rPr lang="en-US" smtClean="0"/>
              <a:t>6/28/15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81BA7F-60A4-E34C-A3C3-C4AB86AAF7CD}" type="slidenum">
              <a:rPr lang="en-US" smtClean="0"/>
              <a:t>‹#›</a:t>
            </a:fld>
            <a:endParaRPr lang="en-US"/>
          </a:p>
        </p:txBody>
      </p:sp>
    </p:spTree>
    <p:extLst>
      <p:ext uri="{BB962C8B-B14F-4D97-AF65-F5344CB8AC3E}">
        <p14:creationId xmlns:p14="http://schemas.microsoft.com/office/powerpoint/2010/main" val="137576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6065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4807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79079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97145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4842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E4DB75-18DE-8D4A-97E3-C4ABF45C042A}" type="datetimeFigureOut">
              <a:rPr lang="en-US" smtClean="0"/>
              <a:t>6/28/15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81BA7F-60A4-E34C-A3C3-C4AB86AAF7CD}" type="slidenum">
              <a:rPr lang="en-US" smtClean="0"/>
              <a:t>‹#›</a:t>
            </a:fld>
            <a:endParaRPr lang="en-US"/>
          </a:p>
        </p:txBody>
      </p:sp>
    </p:spTree>
    <p:extLst>
      <p:ext uri="{BB962C8B-B14F-4D97-AF65-F5344CB8AC3E}">
        <p14:creationId xmlns:p14="http://schemas.microsoft.com/office/powerpoint/2010/main" val="4186609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E4DB75-18DE-8D4A-97E3-C4ABF45C042A}" type="datetimeFigureOut">
              <a:rPr lang="en-US" smtClean="0"/>
              <a:t>6/28/15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81BA7F-60A4-E34C-A3C3-C4AB86AAF7CD}" type="slidenum">
              <a:rPr lang="en-US" smtClean="0"/>
              <a:t>‹#›</a:t>
            </a:fld>
            <a:endParaRPr lang="en-US"/>
          </a:p>
        </p:txBody>
      </p:sp>
    </p:spTree>
    <p:extLst>
      <p:ext uri="{BB962C8B-B14F-4D97-AF65-F5344CB8AC3E}">
        <p14:creationId xmlns:p14="http://schemas.microsoft.com/office/powerpoint/2010/main" val="2753184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E4DB75-18DE-8D4A-97E3-C4ABF45C042A}" type="datetimeFigureOut">
              <a:rPr lang="en-US" smtClean="0"/>
              <a:t>6/28/15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81BA7F-60A4-E34C-A3C3-C4AB86AAF7CD}" type="slidenum">
              <a:rPr lang="en-US" smtClean="0"/>
              <a:t>‹#›</a:t>
            </a:fld>
            <a:endParaRPr lang="en-US"/>
          </a:p>
        </p:txBody>
      </p:sp>
    </p:spTree>
    <p:extLst>
      <p:ext uri="{BB962C8B-B14F-4D97-AF65-F5344CB8AC3E}">
        <p14:creationId xmlns:p14="http://schemas.microsoft.com/office/powerpoint/2010/main" val="1112828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4DB75-18DE-8D4A-97E3-C4ABF45C042A}" type="datetimeFigureOut">
              <a:rPr lang="en-US" smtClean="0"/>
              <a:t>6/28/15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81BA7F-60A4-E34C-A3C3-C4AB86AAF7CD}" type="slidenum">
              <a:rPr lang="en-US" smtClean="0"/>
              <a:t>‹#›</a:t>
            </a:fld>
            <a:endParaRPr lang="en-US"/>
          </a:p>
        </p:txBody>
      </p:sp>
    </p:spTree>
    <p:extLst>
      <p:ext uri="{BB962C8B-B14F-4D97-AF65-F5344CB8AC3E}">
        <p14:creationId xmlns:p14="http://schemas.microsoft.com/office/powerpoint/2010/main" val="647337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4DB75-18DE-8D4A-97E3-C4ABF45C042A}" type="datetimeFigureOut">
              <a:rPr lang="en-US" smtClean="0"/>
              <a:t>6/28/15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81BA7F-60A4-E34C-A3C3-C4AB86AAF7CD}" type="slidenum">
              <a:rPr lang="en-US" smtClean="0"/>
              <a:t>‹#›</a:t>
            </a:fld>
            <a:endParaRPr lang="en-US"/>
          </a:p>
        </p:txBody>
      </p:sp>
    </p:spTree>
    <p:extLst>
      <p:ext uri="{BB962C8B-B14F-4D97-AF65-F5344CB8AC3E}">
        <p14:creationId xmlns:p14="http://schemas.microsoft.com/office/powerpoint/2010/main" val="4665166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3C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E4DB75-18DE-8D4A-97E3-C4ABF45C042A}" type="datetimeFigureOut">
              <a:rPr lang="en-US" smtClean="0"/>
              <a:t>6/28/15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1BA7F-60A4-E34C-A3C3-C4AB86AAF7CD}" type="slidenum">
              <a:rPr lang="en-US" smtClean="0"/>
              <a:t>‹#›</a:t>
            </a:fld>
            <a:endParaRPr lang="en-US"/>
          </a:p>
        </p:txBody>
      </p:sp>
    </p:spTree>
    <p:extLst>
      <p:ext uri="{BB962C8B-B14F-4D97-AF65-F5344CB8AC3E}">
        <p14:creationId xmlns:p14="http://schemas.microsoft.com/office/powerpoint/2010/main" val="1051870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6A6220-D1D4-4449-A45D-266892179B0D}"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7D928-39ED-BD42-9DF8-3CE6DF93B620}"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7143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EF3C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63085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EF3C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E4DB75-18DE-8D4A-97E3-C4ABF45C042A}" type="datetimeFigureOut">
              <a:rPr lang="en-US">
                <a:solidFill>
                  <a:prstClr val="black">
                    <a:tint val="75000"/>
                  </a:prstClr>
                </a:solidFill>
                <a:latin typeface="Calibri"/>
              </a:rPr>
              <a:pPr/>
              <a:t>6/28/15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1BA7F-60A4-E34C-A3C3-C4AB86AAF7CD}"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52236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8.png"/><Relationship Id="rId3"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2693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rbel"/>
                <a:cs typeface="Corbel"/>
              </a:rPr>
              <a:t>What Happened?</a:t>
            </a:r>
          </a:p>
        </p:txBody>
      </p:sp>
      <p:sp>
        <p:nvSpPr>
          <p:cNvPr id="3" name="Content Placeholder 2"/>
          <p:cNvSpPr>
            <a:spLocks noGrp="1"/>
          </p:cNvSpPr>
          <p:nvPr>
            <p:ph idx="1"/>
          </p:nvPr>
        </p:nvSpPr>
        <p:spPr>
          <a:xfrm>
            <a:off x="228600" y="1600200"/>
            <a:ext cx="8686800" cy="5257800"/>
          </a:xfrm>
        </p:spPr>
        <p:txBody>
          <a:bodyPr>
            <a:normAutofit fontScale="47500" lnSpcReduction="20000"/>
          </a:bodyPr>
          <a:lstStyle/>
          <a:p>
            <a:pPr marL="0" indent="0">
              <a:buNone/>
            </a:pPr>
            <a:r>
              <a:rPr lang="en-US" sz="5300" b="1" dirty="0">
                <a:latin typeface="Corbel"/>
                <a:cs typeface="Corbel"/>
              </a:rPr>
              <a:t>"It is not the duty of the church to provide entertainment for young or old. It is not a part of the program of the church to provide playgrounds, programs of entertainment, or supervisors of such </a:t>
            </a:r>
            <a:r>
              <a:rPr lang="en-US" sz="5300" b="1" dirty="0" smtClean="0">
                <a:latin typeface="Corbel"/>
                <a:cs typeface="Corbel"/>
              </a:rPr>
              <a:t>programs… It is not the mission of the church to furnish amusement for the world or even for its own members. Innocent amusement in proper proportion has its place in the life of all normal persons but it is not the business of the church to furnish it...The church was not established to feature athletics...For the church to turn aside from its divine work to furnish amusement and recreation is to pervert its mission. It is to degrade its mission....Building </a:t>
            </a:r>
            <a:r>
              <a:rPr lang="en-US" sz="5300" b="1" dirty="0">
                <a:latin typeface="Corbel"/>
                <a:cs typeface="Corbel"/>
              </a:rPr>
              <a:t>recreation rooms and providing and supervising recreational activities at the expense of the church is a departure from the simple gospel plan as revealed in the New </a:t>
            </a:r>
            <a:r>
              <a:rPr lang="en-US" sz="5300" b="1" dirty="0" smtClean="0">
                <a:latin typeface="Corbel"/>
                <a:cs typeface="Corbel"/>
              </a:rPr>
              <a:t>Testament…"</a:t>
            </a:r>
            <a:endParaRPr lang="en-US" sz="5300" b="1" dirty="0">
              <a:latin typeface="Corbel"/>
              <a:cs typeface="Corbel"/>
            </a:endParaRPr>
          </a:p>
          <a:p>
            <a:pPr marL="0" indent="0">
              <a:buNone/>
            </a:pPr>
            <a:endParaRPr lang="en-US" sz="2600" b="1" dirty="0" smtClean="0">
              <a:latin typeface="Corbel"/>
              <a:cs typeface="Corbel"/>
            </a:endParaRPr>
          </a:p>
          <a:p>
            <a:pPr marL="0" indent="0">
              <a:buNone/>
            </a:pPr>
            <a:endParaRPr lang="en-US" sz="2600" b="1" dirty="0">
              <a:latin typeface="Corbel"/>
              <a:cs typeface="Corbel"/>
            </a:endParaRPr>
          </a:p>
          <a:p>
            <a:pPr marL="0" indent="0">
              <a:buNone/>
            </a:pPr>
            <a:r>
              <a:rPr lang="en-US" sz="2600" b="1" dirty="0" smtClean="0">
                <a:latin typeface="Corbel"/>
                <a:cs typeface="Corbel"/>
              </a:rPr>
              <a:t>-</a:t>
            </a:r>
            <a:r>
              <a:rPr lang="en-US" sz="2600" b="1" dirty="0">
                <a:latin typeface="Corbel"/>
                <a:cs typeface="Corbel"/>
              </a:rPr>
              <a:t>-GOSPEL ADVOCATE, </a:t>
            </a:r>
            <a:r>
              <a:rPr lang="en-US" sz="2600" b="1" dirty="0" smtClean="0">
                <a:latin typeface="Corbel"/>
                <a:cs typeface="Corbel"/>
              </a:rPr>
              <a:t>Teacher's Annual Lesson Commentary on Bible School Lessons, B.C. </a:t>
            </a:r>
            <a:r>
              <a:rPr lang="en-US" sz="2600" b="1" dirty="0" err="1" smtClean="0">
                <a:latin typeface="Corbel"/>
                <a:cs typeface="Corbel"/>
              </a:rPr>
              <a:t>Goodpasture</a:t>
            </a:r>
            <a:r>
              <a:rPr lang="en-US" sz="2600" b="1" dirty="0" smtClean="0">
                <a:latin typeface="Corbel"/>
                <a:cs typeface="Corbel"/>
              </a:rPr>
              <a:t>, 1951</a:t>
            </a:r>
            <a:r>
              <a:rPr lang="en-US" sz="2600" b="1" dirty="0">
                <a:latin typeface="Corbel"/>
                <a:cs typeface="Corbel"/>
              </a:rPr>
              <a:t>, pp. 225-229.</a:t>
            </a:r>
            <a:endParaRPr lang="en-US" sz="2600" b="1" dirty="0" smtClean="0">
              <a:latin typeface="Corbel"/>
              <a:cs typeface="Corbel"/>
            </a:endParaRPr>
          </a:p>
        </p:txBody>
      </p:sp>
    </p:spTree>
    <p:extLst>
      <p:ext uri="{BB962C8B-B14F-4D97-AF65-F5344CB8AC3E}">
        <p14:creationId xmlns:p14="http://schemas.microsoft.com/office/powerpoint/2010/main" val="6994501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rbel"/>
                <a:cs typeface="Corbel"/>
              </a:rPr>
              <a:t>What Happened?</a:t>
            </a:r>
          </a:p>
        </p:txBody>
      </p:sp>
      <p:sp>
        <p:nvSpPr>
          <p:cNvPr id="3" name="Content Placeholder 2"/>
          <p:cNvSpPr>
            <a:spLocks noGrp="1"/>
          </p:cNvSpPr>
          <p:nvPr>
            <p:ph idx="1"/>
          </p:nvPr>
        </p:nvSpPr>
        <p:spPr>
          <a:xfrm>
            <a:off x="228600" y="1600200"/>
            <a:ext cx="8686800" cy="4525963"/>
          </a:xfrm>
        </p:spPr>
        <p:txBody>
          <a:bodyPr>
            <a:normAutofit/>
          </a:bodyPr>
          <a:lstStyle/>
          <a:p>
            <a:pPr marL="0" indent="0">
              <a:buNone/>
            </a:pPr>
            <a:r>
              <a:rPr lang="en-US" sz="4000" b="1" dirty="0" smtClean="0">
                <a:latin typeface="Corbel"/>
                <a:cs typeface="Corbel"/>
              </a:rPr>
              <a:t>Issues of 1950’s / 60’s made two shifts:</a:t>
            </a:r>
          </a:p>
          <a:p>
            <a:pPr marL="400050" lvl="1" indent="0">
              <a:buNone/>
            </a:pPr>
            <a:r>
              <a:rPr lang="en-US" sz="3600" b="1" dirty="0" smtClean="0">
                <a:latin typeface="Corbel"/>
                <a:cs typeface="Corbel"/>
              </a:rPr>
              <a:t>1. Spiritual to social</a:t>
            </a:r>
          </a:p>
          <a:p>
            <a:pPr marL="400050" lvl="1" indent="0">
              <a:buNone/>
            </a:pPr>
            <a:endParaRPr lang="en-US" sz="3600" b="1" dirty="0" smtClean="0">
              <a:latin typeface="Corbel"/>
              <a:cs typeface="Corbel"/>
            </a:endParaRPr>
          </a:p>
          <a:p>
            <a:pPr marL="400050" lvl="1" indent="0">
              <a:buNone/>
            </a:pPr>
            <a:r>
              <a:rPr lang="en-US" sz="3600" b="1" dirty="0" smtClean="0">
                <a:latin typeface="Corbel"/>
                <a:cs typeface="Corbel"/>
              </a:rPr>
              <a:t>2. Individual to church</a:t>
            </a:r>
          </a:p>
        </p:txBody>
      </p:sp>
    </p:spTree>
    <p:extLst>
      <p:ext uri="{BB962C8B-B14F-4D97-AF65-F5344CB8AC3E}">
        <p14:creationId xmlns:p14="http://schemas.microsoft.com/office/powerpoint/2010/main" val="3138991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rbel"/>
                <a:cs typeface="Corbel"/>
              </a:rPr>
              <a:t>What Happened?</a:t>
            </a:r>
          </a:p>
        </p:txBody>
      </p:sp>
      <p:sp>
        <p:nvSpPr>
          <p:cNvPr id="3" name="Content Placeholder 2"/>
          <p:cNvSpPr>
            <a:spLocks noGrp="1"/>
          </p:cNvSpPr>
          <p:nvPr>
            <p:ph idx="1"/>
          </p:nvPr>
        </p:nvSpPr>
        <p:spPr/>
        <p:txBody>
          <a:bodyPr>
            <a:normAutofit/>
          </a:bodyPr>
          <a:lstStyle/>
          <a:p>
            <a:pPr marL="0" indent="0">
              <a:spcBef>
                <a:spcPts val="0"/>
              </a:spcBef>
              <a:buNone/>
            </a:pPr>
            <a:r>
              <a:rPr lang="en-US" sz="4000" b="1" dirty="0" smtClean="0">
                <a:latin typeface="Corbel"/>
                <a:cs typeface="Corbel"/>
              </a:rPr>
              <a:t>Church supported colleges, schools / day care, dining halls, bus ministry, gymnasiums, ball teams, etc.</a:t>
            </a:r>
          </a:p>
          <a:p>
            <a:pPr marL="0" indent="0">
              <a:spcBef>
                <a:spcPts val="0"/>
              </a:spcBef>
              <a:buNone/>
            </a:pPr>
            <a:endParaRPr lang="en-US" sz="4000" b="1" dirty="0" smtClean="0">
              <a:latin typeface="Corbel"/>
              <a:cs typeface="Corbel"/>
            </a:endParaRPr>
          </a:p>
          <a:p>
            <a:pPr marL="0" indent="0">
              <a:spcBef>
                <a:spcPts val="0"/>
              </a:spcBef>
              <a:buNone/>
            </a:pPr>
            <a:r>
              <a:rPr lang="en-US" sz="4000" b="1" dirty="0" smtClean="0">
                <a:latin typeface="Corbel"/>
                <a:cs typeface="Corbel"/>
              </a:rPr>
              <a:t>Every kind of GIMMICK was thought of to bring in the lost!</a:t>
            </a:r>
          </a:p>
        </p:txBody>
      </p:sp>
    </p:spTree>
    <p:extLst>
      <p:ext uri="{BB962C8B-B14F-4D97-AF65-F5344CB8AC3E}">
        <p14:creationId xmlns:p14="http://schemas.microsoft.com/office/powerpoint/2010/main" val="3751475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rbel"/>
                <a:cs typeface="Corbel"/>
              </a:rPr>
              <a:t>What Happened?</a:t>
            </a:r>
          </a:p>
        </p:txBody>
      </p:sp>
      <p:sp>
        <p:nvSpPr>
          <p:cNvPr id="3" name="Content Placeholder 2"/>
          <p:cNvSpPr>
            <a:spLocks noGrp="1"/>
          </p:cNvSpPr>
          <p:nvPr>
            <p:ph idx="1"/>
          </p:nvPr>
        </p:nvSpPr>
        <p:spPr/>
        <p:txBody>
          <a:bodyPr>
            <a:normAutofit/>
          </a:bodyPr>
          <a:lstStyle/>
          <a:p>
            <a:pPr marL="0" indent="0">
              <a:spcBef>
                <a:spcPts val="0"/>
              </a:spcBef>
              <a:buNone/>
            </a:pPr>
            <a:r>
              <a:rPr lang="en-US" sz="4000" b="1" dirty="0" smtClean="0">
                <a:latin typeface="Corbel"/>
                <a:cs typeface="Corbel"/>
              </a:rPr>
              <a:t>This shift diminished the gospel power: 2 Thess. 2.14; Rom. 1.16</a:t>
            </a:r>
          </a:p>
          <a:p>
            <a:pPr marL="0" indent="0">
              <a:spcBef>
                <a:spcPts val="0"/>
              </a:spcBef>
              <a:buNone/>
            </a:pPr>
            <a:endParaRPr lang="en-US" sz="4000" b="1" dirty="0" smtClean="0">
              <a:latin typeface="Corbel"/>
              <a:cs typeface="Corbel"/>
            </a:endParaRPr>
          </a:p>
          <a:p>
            <a:pPr marL="0" indent="0">
              <a:spcBef>
                <a:spcPts val="0"/>
              </a:spcBef>
              <a:buNone/>
            </a:pPr>
            <a:r>
              <a:rPr lang="en-US" sz="4000" b="1" dirty="0" smtClean="0">
                <a:latin typeface="Corbel"/>
                <a:cs typeface="Corbel"/>
              </a:rPr>
              <a:t>This shift changed the mission of the church from spiritual to </a:t>
            </a:r>
            <a:r>
              <a:rPr lang="en-US" sz="4000" b="1" dirty="0" smtClean="0">
                <a:latin typeface="Corbel"/>
                <a:cs typeface="Corbel"/>
              </a:rPr>
              <a:t>physical: John 18.36; 1 Cor. 1.18, 21; Rom. 14.17</a:t>
            </a:r>
            <a:endParaRPr lang="en-US" sz="4000" b="1" dirty="0" smtClean="0">
              <a:latin typeface="Corbel"/>
              <a:cs typeface="Corbel"/>
            </a:endParaRPr>
          </a:p>
        </p:txBody>
      </p:sp>
    </p:spTree>
    <p:extLst>
      <p:ext uri="{BB962C8B-B14F-4D97-AF65-F5344CB8AC3E}">
        <p14:creationId xmlns:p14="http://schemas.microsoft.com/office/powerpoint/2010/main" val="21305691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rbel"/>
                <a:cs typeface="Corbel"/>
              </a:rPr>
              <a:t>What Happened?</a:t>
            </a:r>
          </a:p>
        </p:txBody>
      </p:sp>
      <p:sp>
        <p:nvSpPr>
          <p:cNvPr id="3" name="Content Placeholder 2"/>
          <p:cNvSpPr>
            <a:spLocks noGrp="1"/>
          </p:cNvSpPr>
          <p:nvPr>
            <p:ph idx="1"/>
          </p:nvPr>
        </p:nvSpPr>
        <p:spPr/>
        <p:txBody>
          <a:bodyPr>
            <a:normAutofit fontScale="85000" lnSpcReduction="10000"/>
          </a:bodyPr>
          <a:lstStyle/>
          <a:p>
            <a:pPr marL="0" indent="0">
              <a:spcBef>
                <a:spcPts val="0"/>
              </a:spcBef>
              <a:buNone/>
            </a:pPr>
            <a:r>
              <a:rPr lang="en-US" sz="4000" b="1" dirty="0">
                <a:latin typeface="Corbel"/>
                <a:cs typeface="Corbel"/>
              </a:rPr>
              <a:t>For the word of the cross is folly to those who are perishing, but to us who are being saved it is the power of God</a:t>
            </a:r>
            <a:r>
              <a:rPr lang="en-US" sz="4000" b="1" dirty="0" smtClean="0">
                <a:latin typeface="Corbel"/>
                <a:cs typeface="Corbel"/>
              </a:rPr>
              <a:t>. 1 Cor. 1.18</a:t>
            </a:r>
          </a:p>
          <a:p>
            <a:pPr marL="0" indent="0">
              <a:spcBef>
                <a:spcPts val="0"/>
              </a:spcBef>
              <a:buNone/>
            </a:pPr>
            <a:endParaRPr lang="en-US" sz="4000" b="1" dirty="0">
              <a:latin typeface="Corbel"/>
              <a:cs typeface="Corbel"/>
            </a:endParaRPr>
          </a:p>
          <a:p>
            <a:pPr marL="0" indent="0">
              <a:spcBef>
                <a:spcPts val="0"/>
              </a:spcBef>
              <a:buNone/>
            </a:pPr>
            <a:r>
              <a:rPr lang="en-US" sz="4000" b="1" dirty="0">
                <a:latin typeface="Corbel"/>
                <a:cs typeface="Corbel"/>
              </a:rPr>
              <a:t>For since, in the wisdom of God, the world did not know God through wisdom, it pleased God through the folly of what we </a:t>
            </a:r>
            <a:r>
              <a:rPr lang="en-US" sz="4000" b="1" dirty="0" smtClean="0">
                <a:latin typeface="Corbel"/>
                <a:cs typeface="Corbel"/>
              </a:rPr>
              <a:t>preach </a:t>
            </a:r>
            <a:r>
              <a:rPr lang="en-US" sz="4000" b="1" dirty="0">
                <a:latin typeface="Corbel"/>
                <a:cs typeface="Corbel"/>
              </a:rPr>
              <a:t>to save those who believe</a:t>
            </a:r>
            <a:r>
              <a:rPr lang="en-US" sz="4000" b="1" dirty="0" smtClean="0">
                <a:latin typeface="Corbel"/>
                <a:cs typeface="Corbel"/>
              </a:rPr>
              <a:t>. 1 Cor. 1.21</a:t>
            </a:r>
            <a:endParaRPr lang="en-US" sz="4000" b="1" dirty="0" smtClean="0">
              <a:latin typeface="Corbel"/>
              <a:cs typeface="Corbel"/>
            </a:endParaRPr>
          </a:p>
        </p:txBody>
      </p:sp>
    </p:spTree>
    <p:extLst>
      <p:ext uri="{BB962C8B-B14F-4D97-AF65-F5344CB8AC3E}">
        <p14:creationId xmlns:p14="http://schemas.microsoft.com/office/powerpoint/2010/main" val="35060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rbel"/>
                <a:cs typeface="Corbel"/>
              </a:rPr>
              <a:t>What Happened?</a:t>
            </a:r>
          </a:p>
        </p:txBody>
      </p:sp>
      <p:sp>
        <p:nvSpPr>
          <p:cNvPr id="3" name="Content Placeholder 2"/>
          <p:cNvSpPr>
            <a:spLocks noGrp="1"/>
          </p:cNvSpPr>
          <p:nvPr>
            <p:ph idx="1"/>
          </p:nvPr>
        </p:nvSpPr>
        <p:spPr/>
        <p:txBody>
          <a:bodyPr>
            <a:normAutofit/>
          </a:bodyPr>
          <a:lstStyle/>
          <a:p>
            <a:pPr marL="0" indent="0">
              <a:spcBef>
                <a:spcPts val="0"/>
              </a:spcBef>
              <a:buNone/>
            </a:pPr>
            <a:r>
              <a:rPr lang="en-US" sz="4000" b="1" dirty="0">
                <a:latin typeface="Corbel"/>
                <a:cs typeface="Corbel"/>
              </a:rPr>
              <a:t>For the kingdom of God is not a matter of eating and drinking but of righteousness and peace and joy in the Holy Spirit</a:t>
            </a:r>
            <a:r>
              <a:rPr lang="en-US" sz="4000" b="1" dirty="0" smtClean="0">
                <a:latin typeface="Corbel"/>
                <a:cs typeface="Corbel"/>
              </a:rPr>
              <a:t>. Rom. 14.17</a:t>
            </a:r>
            <a:endParaRPr lang="en-US" sz="4000" b="1" dirty="0" smtClean="0">
              <a:latin typeface="Corbel"/>
              <a:cs typeface="Corbel"/>
            </a:endParaRPr>
          </a:p>
        </p:txBody>
      </p:sp>
    </p:spTree>
    <p:extLst>
      <p:ext uri="{BB962C8B-B14F-4D97-AF65-F5344CB8AC3E}">
        <p14:creationId xmlns:p14="http://schemas.microsoft.com/office/powerpoint/2010/main" val="4015445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rbel"/>
                <a:cs typeface="Corbel"/>
              </a:rPr>
              <a:t>What Is The Local Church To Do?</a:t>
            </a:r>
          </a:p>
        </p:txBody>
      </p:sp>
      <p:sp>
        <p:nvSpPr>
          <p:cNvPr id="3" name="Content Placeholder 2"/>
          <p:cNvSpPr>
            <a:spLocks noGrp="1"/>
          </p:cNvSpPr>
          <p:nvPr>
            <p:ph idx="1"/>
          </p:nvPr>
        </p:nvSpPr>
        <p:spPr/>
        <p:txBody>
          <a:bodyPr>
            <a:noAutofit/>
          </a:bodyPr>
          <a:lstStyle/>
          <a:p>
            <a:pPr marL="0" indent="0">
              <a:spcBef>
                <a:spcPts val="0"/>
              </a:spcBef>
              <a:buNone/>
            </a:pPr>
            <a:r>
              <a:rPr lang="en-US" sz="2800" b="1" dirty="0" smtClean="0">
                <a:latin typeface="Corbel"/>
                <a:cs typeface="Corbel"/>
              </a:rPr>
              <a:t>We </a:t>
            </a:r>
            <a:r>
              <a:rPr lang="en-US" sz="2800" b="1" dirty="0">
                <a:latin typeface="Corbel"/>
                <a:cs typeface="Corbel"/>
              </a:rPr>
              <a:t>need New Testament authority for local church actions</a:t>
            </a:r>
            <a:r>
              <a:rPr lang="en-US" sz="2800" b="1" dirty="0" smtClean="0">
                <a:latin typeface="Corbel"/>
                <a:cs typeface="Corbel"/>
              </a:rPr>
              <a:t>:</a:t>
            </a:r>
          </a:p>
          <a:p>
            <a:pPr marL="0" indent="0">
              <a:spcBef>
                <a:spcPts val="0"/>
              </a:spcBef>
              <a:buNone/>
            </a:pPr>
            <a:endParaRPr lang="en-US" sz="2800" b="1" dirty="0">
              <a:latin typeface="Corbel"/>
              <a:cs typeface="Corbel"/>
            </a:endParaRPr>
          </a:p>
          <a:p>
            <a:pPr marL="0" indent="0">
              <a:spcBef>
                <a:spcPts val="0"/>
              </a:spcBef>
              <a:buNone/>
            </a:pPr>
            <a:r>
              <a:rPr lang="en-US" sz="2800" b="1" dirty="0">
                <a:latin typeface="Corbel"/>
                <a:cs typeface="Corbel"/>
              </a:rPr>
              <a:t>And whatever you do, in word or deed, do everything in the name of the Lord Jesus, giving thanks to God the Father through him</a:t>
            </a:r>
            <a:r>
              <a:rPr lang="en-US" sz="2800" b="1" dirty="0" smtClean="0">
                <a:latin typeface="Corbel"/>
                <a:cs typeface="Corbel"/>
              </a:rPr>
              <a:t>. Col. 3.17</a:t>
            </a:r>
          </a:p>
          <a:p>
            <a:pPr marL="0" indent="0">
              <a:spcBef>
                <a:spcPts val="0"/>
              </a:spcBef>
              <a:buNone/>
            </a:pPr>
            <a:endParaRPr lang="en-US" sz="2800" b="1" dirty="0">
              <a:latin typeface="Corbel"/>
              <a:cs typeface="Corbel"/>
            </a:endParaRPr>
          </a:p>
          <a:p>
            <a:pPr marL="0" indent="0">
              <a:spcBef>
                <a:spcPts val="0"/>
              </a:spcBef>
              <a:buNone/>
            </a:pPr>
            <a:r>
              <a:rPr lang="en-US" sz="2800" b="1" dirty="0" smtClean="0">
                <a:latin typeface="Corbel"/>
                <a:cs typeface="Corbel"/>
              </a:rPr>
              <a:t>Everyone </a:t>
            </a:r>
            <a:r>
              <a:rPr lang="en-US" sz="2800" b="1" dirty="0">
                <a:latin typeface="Corbel"/>
                <a:cs typeface="Corbel"/>
              </a:rPr>
              <a:t>who goes on ahead and does not abide in the teaching of Christ, does not have God. Whoever abides in the teaching has both the Father and the Son</a:t>
            </a:r>
            <a:r>
              <a:rPr lang="en-US" sz="2800" b="1" dirty="0" smtClean="0">
                <a:latin typeface="Corbel"/>
                <a:cs typeface="Corbel"/>
              </a:rPr>
              <a:t>. 2 John 9</a:t>
            </a:r>
            <a:endParaRPr lang="en-US" sz="2800" b="1" dirty="0" smtClean="0">
              <a:latin typeface="Corbel"/>
              <a:cs typeface="Corbel"/>
            </a:endParaRPr>
          </a:p>
        </p:txBody>
      </p:sp>
    </p:spTree>
    <p:extLst>
      <p:ext uri="{BB962C8B-B14F-4D97-AF65-F5344CB8AC3E}">
        <p14:creationId xmlns:p14="http://schemas.microsoft.com/office/powerpoint/2010/main" val="904076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rbel"/>
                <a:cs typeface="Corbel"/>
              </a:rPr>
              <a:t>What Is The Local Church To Do?</a:t>
            </a:r>
          </a:p>
        </p:txBody>
      </p:sp>
      <p:sp>
        <p:nvSpPr>
          <p:cNvPr id="3" name="Content Placeholder 2"/>
          <p:cNvSpPr>
            <a:spLocks noGrp="1"/>
          </p:cNvSpPr>
          <p:nvPr>
            <p:ph idx="1"/>
          </p:nvPr>
        </p:nvSpPr>
        <p:spPr/>
        <p:txBody>
          <a:bodyPr>
            <a:noAutofit/>
          </a:bodyPr>
          <a:lstStyle/>
          <a:p>
            <a:pPr marL="0" indent="0">
              <a:spcBef>
                <a:spcPts val="0"/>
              </a:spcBef>
              <a:buNone/>
            </a:pPr>
            <a:r>
              <a:rPr lang="en-US" sz="2800" b="1" dirty="0" smtClean="0">
                <a:latin typeface="Corbel"/>
                <a:cs typeface="Corbel"/>
              </a:rPr>
              <a:t>We </a:t>
            </a:r>
            <a:r>
              <a:rPr lang="en-US" sz="2800" b="1" dirty="0">
                <a:latin typeface="Corbel"/>
                <a:cs typeface="Corbel"/>
              </a:rPr>
              <a:t>need New Testament authority for local church actions</a:t>
            </a:r>
            <a:r>
              <a:rPr lang="en-US" sz="2800" b="1" dirty="0" smtClean="0">
                <a:latin typeface="Corbel"/>
                <a:cs typeface="Corbel"/>
              </a:rPr>
              <a:t>:</a:t>
            </a:r>
          </a:p>
          <a:p>
            <a:pPr marL="0" indent="0">
              <a:spcBef>
                <a:spcPts val="0"/>
              </a:spcBef>
              <a:buNone/>
            </a:pPr>
            <a:endParaRPr lang="en-US" sz="2800" b="1" dirty="0">
              <a:latin typeface="Corbel"/>
              <a:cs typeface="Corbel"/>
            </a:endParaRPr>
          </a:p>
          <a:p>
            <a:pPr marL="0" indent="0">
              <a:spcBef>
                <a:spcPts val="0"/>
              </a:spcBef>
              <a:buNone/>
            </a:pPr>
            <a:r>
              <a:rPr lang="en-US" sz="2800" b="1" dirty="0">
                <a:latin typeface="Corbel"/>
                <a:cs typeface="Corbel"/>
              </a:rPr>
              <a:t>And whatever you do, in word or deed, do everything in the name of the Lord Jesus, giving thanks to God the Father through him</a:t>
            </a:r>
            <a:r>
              <a:rPr lang="en-US" sz="2800" b="1" dirty="0" smtClean="0">
                <a:latin typeface="Corbel"/>
                <a:cs typeface="Corbel"/>
              </a:rPr>
              <a:t>. Col. 3.17</a:t>
            </a:r>
          </a:p>
          <a:p>
            <a:pPr marL="0" indent="0">
              <a:spcBef>
                <a:spcPts val="0"/>
              </a:spcBef>
              <a:buNone/>
            </a:pPr>
            <a:endParaRPr lang="en-US" sz="2800" b="1" dirty="0">
              <a:latin typeface="Corbel"/>
              <a:cs typeface="Corbel"/>
            </a:endParaRPr>
          </a:p>
          <a:p>
            <a:pPr marL="0" indent="0">
              <a:spcBef>
                <a:spcPts val="0"/>
              </a:spcBef>
              <a:buNone/>
            </a:pPr>
            <a:r>
              <a:rPr lang="en-US" sz="2800" b="1" dirty="0" smtClean="0">
                <a:latin typeface="Corbel"/>
                <a:cs typeface="Corbel"/>
              </a:rPr>
              <a:t>Everyone </a:t>
            </a:r>
            <a:r>
              <a:rPr lang="en-US" sz="2800" b="1" dirty="0">
                <a:latin typeface="Corbel"/>
                <a:cs typeface="Corbel"/>
              </a:rPr>
              <a:t>who goes on ahead and does not abide in the teaching of Christ, does not have God. Whoever abides in the teaching has both the Father and the Son</a:t>
            </a:r>
            <a:r>
              <a:rPr lang="en-US" sz="2800" b="1" dirty="0" smtClean="0">
                <a:latin typeface="Corbel"/>
                <a:cs typeface="Corbel"/>
              </a:rPr>
              <a:t>. 2 John 9</a:t>
            </a:r>
            <a:endParaRPr lang="en-US" sz="2800" b="1" dirty="0" smtClean="0">
              <a:latin typeface="Corbel"/>
              <a:cs typeface="Corbel"/>
            </a:endParaRPr>
          </a:p>
        </p:txBody>
      </p:sp>
    </p:spTree>
    <p:extLst>
      <p:ext uri="{BB962C8B-B14F-4D97-AF65-F5344CB8AC3E}">
        <p14:creationId xmlns:p14="http://schemas.microsoft.com/office/powerpoint/2010/main" val="2293302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rbel"/>
                <a:cs typeface="Corbel"/>
              </a:rPr>
              <a:t>What Is The Local Church To Do?</a:t>
            </a:r>
          </a:p>
        </p:txBody>
      </p:sp>
      <p:graphicFrame>
        <p:nvGraphicFramePr>
          <p:cNvPr id="6" name="Table 5"/>
          <p:cNvGraphicFramePr>
            <a:graphicFrameLocks noGrp="1"/>
          </p:cNvGraphicFramePr>
          <p:nvPr>
            <p:extLst>
              <p:ext uri="{D42A27DB-BD31-4B8C-83A1-F6EECF244321}">
                <p14:modId xmlns:p14="http://schemas.microsoft.com/office/powerpoint/2010/main" val="1064333143"/>
              </p:ext>
            </p:extLst>
          </p:nvPr>
        </p:nvGraphicFramePr>
        <p:xfrm>
          <a:off x="355658" y="1916618"/>
          <a:ext cx="8432684" cy="4768000"/>
        </p:xfrm>
        <a:graphic>
          <a:graphicData uri="http://schemas.openxmlformats.org/drawingml/2006/table">
            <a:tbl>
              <a:tblPr firstRow="1" bandRow="1">
                <a:tableStyleId>{2D5ABB26-0587-4C30-8999-92F81FD0307C}</a:tableStyleId>
              </a:tblPr>
              <a:tblGrid>
                <a:gridCol w="4216342"/>
                <a:gridCol w="4216342"/>
              </a:tblGrid>
              <a:tr h="609762">
                <a:tc>
                  <a:txBody>
                    <a:bodyPr/>
                    <a:lstStyle/>
                    <a:p>
                      <a:pPr algn="ctr"/>
                      <a:r>
                        <a:rPr lang="en-US" sz="2400" b="1" dirty="0" smtClean="0">
                          <a:latin typeface="Corbel"/>
                          <a:cs typeface="Corbel"/>
                        </a:rPr>
                        <a:t>Command</a:t>
                      </a:r>
                      <a:endParaRPr lang="en-US" sz="2400" b="1" dirty="0">
                        <a:latin typeface="Corbel"/>
                        <a:cs typeface="Corbe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b="1" dirty="0" smtClean="0">
                          <a:latin typeface="Corbel"/>
                          <a:cs typeface="Corbel"/>
                        </a:rPr>
                        <a:t>Aid</a:t>
                      </a:r>
                      <a:endParaRPr lang="en-US" sz="2400" b="1" dirty="0">
                        <a:latin typeface="Corbel"/>
                        <a:cs typeface="Corbe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18231">
                <a:tc>
                  <a:txBody>
                    <a:bodyPr/>
                    <a:lstStyle/>
                    <a:p>
                      <a:r>
                        <a:rPr lang="en-US" sz="2400" b="1" dirty="0" smtClean="0">
                          <a:latin typeface="Corbel"/>
                          <a:cs typeface="Corbel"/>
                        </a:rPr>
                        <a:t>Build an ark:</a:t>
                      </a:r>
                      <a:r>
                        <a:rPr lang="en-US" sz="2400" b="1" baseline="0" dirty="0" smtClean="0">
                          <a:latin typeface="Corbel"/>
                          <a:cs typeface="Corbel"/>
                        </a:rPr>
                        <a:t> Gen. 6.14</a:t>
                      </a:r>
                      <a:endParaRPr lang="en-US" sz="2400" b="1" dirty="0">
                        <a:latin typeface="Corbel"/>
                        <a:cs typeface="Corbe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b="1" dirty="0" smtClean="0">
                          <a:latin typeface="Corbel"/>
                          <a:cs typeface="Corbel"/>
                        </a:rPr>
                        <a:t>Tools</a:t>
                      </a:r>
                      <a:endParaRPr lang="en-US" sz="2400" b="1" dirty="0">
                        <a:latin typeface="Corbel"/>
                        <a:cs typeface="Corbe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18231">
                <a:tc>
                  <a:txBody>
                    <a:bodyPr/>
                    <a:lstStyle/>
                    <a:p>
                      <a:r>
                        <a:rPr lang="en-US" sz="2400" b="1" dirty="0" smtClean="0">
                          <a:latin typeface="Corbel"/>
                          <a:cs typeface="Corbel"/>
                        </a:rPr>
                        <a:t>Lord’s Supper</a:t>
                      </a:r>
                      <a:r>
                        <a:rPr lang="en-US" sz="2400" b="1" baseline="0" dirty="0" smtClean="0">
                          <a:latin typeface="Corbel"/>
                          <a:cs typeface="Corbel"/>
                        </a:rPr>
                        <a:t>: 1 Cor. 11.23-26</a:t>
                      </a:r>
                      <a:endParaRPr lang="en-US" sz="2400" b="1" dirty="0">
                        <a:latin typeface="Corbel"/>
                        <a:cs typeface="Corbe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b="1" dirty="0" smtClean="0">
                          <a:latin typeface="Corbel"/>
                          <a:cs typeface="Corbel"/>
                        </a:rPr>
                        <a:t>Table, trays</a:t>
                      </a:r>
                      <a:endParaRPr lang="en-US" sz="2400" b="1" dirty="0">
                        <a:latin typeface="Corbel"/>
                        <a:cs typeface="Corbe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18231">
                <a:tc>
                  <a:txBody>
                    <a:bodyPr/>
                    <a:lstStyle/>
                    <a:p>
                      <a:r>
                        <a:rPr lang="en-US" sz="2400" b="1" dirty="0" smtClean="0">
                          <a:latin typeface="Corbel"/>
                          <a:cs typeface="Corbel"/>
                        </a:rPr>
                        <a:t>Sing: Eph. 5.19</a:t>
                      </a:r>
                      <a:endParaRPr lang="en-US" sz="2400" b="1" dirty="0">
                        <a:latin typeface="Corbel"/>
                        <a:cs typeface="Corbe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b="1" dirty="0" smtClean="0">
                          <a:latin typeface="Corbel"/>
                          <a:cs typeface="Corbel"/>
                        </a:rPr>
                        <a:t>Song</a:t>
                      </a:r>
                      <a:r>
                        <a:rPr lang="en-US" sz="2400" b="1" baseline="0" dirty="0" smtClean="0">
                          <a:latin typeface="Corbel"/>
                          <a:cs typeface="Corbel"/>
                        </a:rPr>
                        <a:t>books</a:t>
                      </a:r>
                      <a:endParaRPr lang="en-US" sz="2400" b="1" dirty="0">
                        <a:latin typeface="Corbel"/>
                        <a:cs typeface="Corbe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18231">
                <a:tc>
                  <a:txBody>
                    <a:bodyPr/>
                    <a:lstStyle/>
                    <a:p>
                      <a:r>
                        <a:rPr lang="en-US" sz="2400" b="1" dirty="0" smtClean="0">
                          <a:latin typeface="Corbel"/>
                          <a:cs typeface="Corbel"/>
                        </a:rPr>
                        <a:t>Contribute:</a:t>
                      </a:r>
                      <a:r>
                        <a:rPr lang="en-US" sz="2400" b="1" baseline="0" dirty="0" smtClean="0">
                          <a:latin typeface="Corbel"/>
                          <a:cs typeface="Corbel"/>
                        </a:rPr>
                        <a:t> 1 Cor. 16.1-2</a:t>
                      </a:r>
                      <a:endParaRPr lang="en-US" sz="2400" b="1" dirty="0">
                        <a:latin typeface="Corbel"/>
                        <a:cs typeface="Corbe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b="1" dirty="0" smtClean="0">
                          <a:latin typeface="Corbel"/>
                          <a:cs typeface="Corbel"/>
                        </a:rPr>
                        <a:t>Basket, Bank</a:t>
                      </a:r>
                      <a:r>
                        <a:rPr lang="en-US" sz="2400" b="1" baseline="0" dirty="0" smtClean="0">
                          <a:latin typeface="Corbel"/>
                          <a:cs typeface="Corbel"/>
                        </a:rPr>
                        <a:t> account</a:t>
                      </a:r>
                      <a:endParaRPr lang="en-US" sz="2400" b="1" dirty="0">
                        <a:latin typeface="Corbel"/>
                        <a:cs typeface="Corbe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18231">
                <a:tc>
                  <a:txBody>
                    <a:bodyPr/>
                    <a:lstStyle/>
                    <a:p>
                      <a:r>
                        <a:rPr lang="en-US" sz="2400" b="1" dirty="0" smtClean="0">
                          <a:latin typeface="Corbel"/>
                          <a:cs typeface="Corbel"/>
                        </a:rPr>
                        <a:t>Baptize</a:t>
                      </a:r>
                      <a:r>
                        <a:rPr lang="en-US" sz="2400" b="1" baseline="0" dirty="0" smtClean="0">
                          <a:latin typeface="Corbel"/>
                          <a:cs typeface="Corbel"/>
                        </a:rPr>
                        <a:t>: Matt. 28.19</a:t>
                      </a:r>
                      <a:endParaRPr lang="en-US" sz="2400" b="1" dirty="0">
                        <a:latin typeface="Corbel"/>
                        <a:cs typeface="Corbe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b="1" dirty="0" smtClean="0">
                          <a:latin typeface="Corbel"/>
                          <a:cs typeface="Corbel"/>
                        </a:rPr>
                        <a:t>Baptistery</a:t>
                      </a:r>
                      <a:endParaRPr lang="en-US" sz="2400" b="1" dirty="0">
                        <a:latin typeface="Corbel"/>
                        <a:cs typeface="Corbe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67083">
                <a:tc>
                  <a:txBody>
                    <a:bodyPr/>
                    <a:lstStyle/>
                    <a:p>
                      <a:r>
                        <a:rPr lang="en-US" sz="2400" b="1" baseline="0" dirty="0" smtClean="0">
                          <a:latin typeface="Corbel"/>
                          <a:cs typeface="Corbel"/>
                        </a:rPr>
                        <a:t>Social &amp; recreational activities: ???</a:t>
                      </a:r>
                      <a:endParaRPr lang="en-US" sz="2400" b="1" dirty="0">
                        <a:latin typeface="Corbel"/>
                        <a:cs typeface="Corbe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2400" b="1" dirty="0" smtClean="0">
                          <a:latin typeface="Corbel"/>
                          <a:cs typeface="Corbel"/>
                        </a:rPr>
                        <a:t>Kitchen, dining hall, chairs, tables,</a:t>
                      </a:r>
                      <a:r>
                        <a:rPr lang="en-US" sz="2400" b="1" baseline="0" dirty="0" smtClean="0">
                          <a:latin typeface="Corbel"/>
                          <a:cs typeface="Corbel"/>
                        </a:rPr>
                        <a:t> gymnasium, etc.</a:t>
                      </a:r>
                      <a:endParaRPr lang="en-US" sz="2400" b="1" dirty="0">
                        <a:latin typeface="Corbel"/>
                        <a:cs typeface="Corbe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
        <p:nvSpPr>
          <p:cNvPr id="7" name="Rectangle 6"/>
          <p:cNvSpPr/>
          <p:nvPr/>
        </p:nvSpPr>
        <p:spPr>
          <a:xfrm>
            <a:off x="355658" y="5698636"/>
            <a:ext cx="4139063" cy="852289"/>
          </a:xfrm>
          <a:prstGeom prst="rect">
            <a:avLst/>
          </a:prstGeom>
          <a:solidFill>
            <a:srgbClr val="FEF3CF"/>
          </a:solidFill>
          <a:ln>
            <a:solidFill>
              <a:srgbClr val="FEF3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94721" y="5633516"/>
            <a:ext cx="4293621" cy="1224484"/>
          </a:xfrm>
          <a:prstGeom prst="rect">
            <a:avLst/>
          </a:prstGeom>
          <a:solidFill>
            <a:srgbClr val="FEF3CF"/>
          </a:solidFill>
          <a:ln>
            <a:solidFill>
              <a:srgbClr val="FEF3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7362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rbel"/>
                <a:cs typeface="Corbel"/>
              </a:rPr>
              <a:t>What Is The Local Church To Do?</a:t>
            </a:r>
          </a:p>
        </p:txBody>
      </p:sp>
      <p:sp>
        <p:nvSpPr>
          <p:cNvPr id="3" name="Content Placeholder 2"/>
          <p:cNvSpPr>
            <a:spLocks noGrp="1"/>
          </p:cNvSpPr>
          <p:nvPr>
            <p:ph idx="1"/>
          </p:nvPr>
        </p:nvSpPr>
        <p:spPr/>
        <p:txBody>
          <a:bodyPr>
            <a:noAutofit/>
          </a:bodyPr>
          <a:lstStyle/>
          <a:p>
            <a:pPr marL="0" indent="0">
              <a:spcBef>
                <a:spcPts val="0"/>
              </a:spcBef>
              <a:buNone/>
            </a:pPr>
            <a:r>
              <a:rPr lang="en-US" sz="3600" b="1" dirty="0" smtClean="0">
                <a:latin typeface="Corbel"/>
                <a:cs typeface="Corbel"/>
              </a:rPr>
              <a:t>The work of the church:</a:t>
            </a:r>
          </a:p>
          <a:p>
            <a:pPr marL="400050" lvl="1" indent="0">
              <a:spcBef>
                <a:spcPts val="0"/>
              </a:spcBef>
              <a:buNone/>
            </a:pPr>
            <a:endParaRPr lang="en-US" sz="3200" b="1" dirty="0" smtClean="0">
              <a:latin typeface="Corbel"/>
              <a:cs typeface="Corbel"/>
            </a:endParaRPr>
          </a:p>
          <a:p>
            <a:pPr marL="400050" lvl="1" indent="0">
              <a:spcBef>
                <a:spcPts val="0"/>
              </a:spcBef>
              <a:buNone/>
            </a:pPr>
            <a:r>
              <a:rPr lang="en-US" sz="3200" b="1" dirty="0" smtClean="0">
                <a:latin typeface="Corbel"/>
                <a:cs typeface="Corbel"/>
              </a:rPr>
              <a:t>Edification: Eph. 4.11-12</a:t>
            </a:r>
          </a:p>
          <a:p>
            <a:pPr marL="400050" lvl="1" indent="0">
              <a:spcBef>
                <a:spcPts val="0"/>
              </a:spcBef>
              <a:buNone/>
            </a:pPr>
            <a:endParaRPr lang="en-US" sz="3200" b="1" dirty="0" smtClean="0">
              <a:latin typeface="Corbel"/>
              <a:cs typeface="Corbel"/>
            </a:endParaRPr>
          </a:p>
          <a:p>
            <a:pPr marL="400050" lvl="1" indent="0">
              <a:spcBef>
                <a:spcPts val="0"/>
              </a:spcBef>
              <a:buNone/>
            </a:pPr>
            <a:r>
              <a:rPr lang="en-US" sz="3200" b="1" dirty="0" smtClean="0">
                <a:latin typeface="Corbel"/>
                <a:cs typeface="Corbel"/>
              </a:rPr>
              <a:t>Evangelism: Mark 16.15</a:t>
            </a:r>
          </a:p>
          <a:p>
            <a:pPr marL="400050" lvl="1" indent="0">
              <a:spcBef>
                <a:spcPts val="0"/>
              </a:spcBef>
              <a:buNone/>
            </a:pPr>
            <a:endParaRPr lang="en-US" sz="3200" b="1" dirty="0" smtClean="0">
              <a:latin typeface="Corbel"/>
              <a:cs typeface="Corbel"/>
            </a:endParaRPr>
          </a:p>
          <a:p>
            <a:pPr marL="400050" lvl="1" indent="0">
              <a:spcBef>
                <a:spcPts val="0"/>
              </a:spcBef>
              <a:buNone/>
            </a:pPr>
            <a:r>
              <a:rPr lang="en-US" sz="3200" b="1" dirty="0" smtClean="0">
                <a:latin typeface="Corbel"/>
                <a:cs typeface="Corbel"/>
              </a:rPr>
              <a:t>Limited Benevolence: 1 Cor. 16.1-2</a:t>
            </a:r>
          </a:p>
          <a:p>
            <a:pPr marL="400050" lvl="1" indent="0">
              <a:spcBef>
                <a:spcPts val="0"/>
              </a:spcBef>
              <a:buNone/>
            </a:pPr>
            <a:endParaRPr lang="en-US" sz="3200" b="1" dirty="0" smtClean="0">
              <a:latin typeface="Corbel"/>
              <a:cs typeface="Corbel"/>
            </a:endParaRPr>
          </a:p>
          <a:p>
            <a:pPr marL="400050" lvl="1" indent="0">
              <a:spcBef>
                <a:spcPts val="0"/>
              </a:spcBef>
              <a:buNone/>
            </a:pPr>
            <a:r>
              <a:rPr lang="en-US" sz="3200" b="1" dirty="0" smtClean="0">
                <a:latin typeface="Corbel"/>
                <a:cs typeface="Corbel"/>
              </a:rPr>
              <a:t>Worship: Acts 2.42; Eph. 5.19</a:t>
            </a:r>
            <a:endParaRPr lang="en-US" sz="3200" b="1" dirty="0">
              <a:latin typeface="Corbel"/>
              <a:cs typeface="Corbel"/>
            </a:endParaRPr>
          </a:p>
        </p:txBody>
      </p:sp>
    </p:spTree>
    <p:extLst>
      <p:ext uri="{BB962C8B-B14F-4D97-AF65-F5344CB8AC3E}">
        <p14:creationId xmlns:p14="http://schemas.microsoft.com/office/powerpoint/2010/main" val="2527425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2403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rbel"/>
                <a:cs typeface="Corbel"/>
              </a:rPr>
              <a:t>What Is The Local Church To Do?</a:t>
            </a:r>
          </a:p>
        </p:txBody>
      </p:sp>
      <p:sp>
        <p:nvSpPr>
          <p:cNvPr id="3" name="Content Placeholder 2"/>
          <p:cNvSpPr>
            <a:spLocks noGrp="1"/>
          </p:cNvSpPr>
          <p:nvPr>
            <p:ph idx="1"/>
          </p:nvPr>
        </p:nvSpPr>
        <p:spPr>
          <a:xfrm>
            <a:off x="457200" y="1600200"/>
            <a:ext cx="8229600" cy="5257800"/>
          </a:xfrm>
        </p:spPr>
        <p:txBody>
          <a:bodyPr>
            <a:noAutofit/>
          </a:bodyPr>
          <a:lstStyle/>
          <a:p>
            <a:pPr marL="0" indent="0">
              <a:spcBef>
                <a:spcPts val="0"/>
              </a:spcBef>
              <a:buNone/>
            </a:pPr>
            <a:r>
              <a:rPr lang="en-US" b="1" dirty="0">
                <a:latin typeface="Corbel"/>
                <a:cs typeface="Corbel"/>
              </a:rPr>
              <a:t>Churches are to have regular assemblies: Acts 20.7; Heb. 10.24-25; 1 Cor. 11.18</a:t>
            </a:r>
          </a:p>
          <a:p>
            <a:pPr marL="0" indent="0">
              <a:spcBef>
                <a:spcPts val="0"/>
              </a:spcBef>
              <a:buNone/>
            </a:pPr>
            <a:endParaRPr lang="en-US" b="1" dirty="0" smtClean="0">
              <a:latin typeface="Corbel"/>
              <a:cs typeface="Corbel"/>
            </a:endParaRPr>
          </a:p>
          <a:p>
            <a:pPr marL="0" indent="0">
              <a:spcBef>
                <a:spcPts val="0"/>
              </a:spcBef>
              <a:buNone/>
            </a:pPr>
            <a:r>
              <a:rPr lang="en-US" b="1" dirty="0" smtClean="0">
                <a:latin typeface="Corbel"/>
                <a:cs typeface="Corbel"/>
              </a:rPr>
              <a:t>Churches </a:t>
            </a:r>
            <a:r>
              <a:rPr lang="en-US" b="1" dirty="0">
                <a:latin typeface="Corbel"/>
                <a:cs typeface="Corbel"/>
              </a:rPr>
              <a:t>are to discipline erring brethren: 1 Cor. 5.4; Matt. 18.17</a:t>
            </a:r>
          </a:p>
          <a:p>
            <a:pPr marL="0" indent="0">
              <a:spcBef>
                <a:spcPts val="0"/>
              </a:spcBef>
              <a:buNone/>
            </a:pPr>
            <a:endParaRPr lang="en-US" b="1" dirty="0" smtClean="0">
              <a:latin typeface="Corbel"/>
              <a:cs typeface="Corbel"/>
            </a:endParaRPr>
          </a:p>
          <a:p>
            <a:pPr marL="0" indent="0">
              <a:spcBef>
                <a:spcPts val="0"/>
              </a:spcBef>
              <a:buNone/>
            </a:pPr>
            <a:r>
              <a:rPr lang="en-US" b="1" dirty="0" smtClean="0">
                <a:latin typeface="Corbel"/>
                <a:cs typeface="Corbel"/>
              </a:rPr>
              <a:t>Churches </a:t>
            </a:r>
            <a:r>
              <a:rPr lang="en-US" b="1" dirty="0">
                <a:latin typeface="Corbel"/>
                <a:cs typeface="Corbel"/>
              </a:rPr>
              <a:t>are to observe the Lord’s Supper on the first day of the week: Acts 20.7; 1 Cor. </a:t>
            </a:r>
            <a:r>
              <a:rPr lang="en-US" b="1" dirty="0" smtClean="0">
                <a:latin typeface="Corbel"/>
                <a:cs typeface="Corbel"/>
              </a:rPr>
              <a:t>11.23ff</a:t>
            </a:r>
            <a:endParaRPr lang="en-US" b="1" dirty="0">
              <a:latin typeface="Corbel"/>
              <a:cs typeface="Corbel"/>
            </a:endParaRPr>
          </a:p>
        </p:txBody>
      </p:sp>
    </p:spTree>
    <p:extLst>
      <p:ext uri="{BB962C8B-B14F-4D97-AF65-F5344CB8AC3E}">
        <p14:creationId xmlns:p14="http://schemas.microsoft.com/office/powerpoint/2010/main" val="15845617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rbel"/>
                <a:cs typeface="Corbel"/>
              </a:rPr>
              <a:t>What Is The Local Church To Do?</a:t>
            </a:r>
          </a:p>
        </p:txBody>
      </p:sp>
      <p:sp>
        <p:nvSpPr>
          <p:cNvPr id="3" name="Content Placeholder 2"/>
          <p:cNvSpPr>
            <a:spLocks noGrp="1"/>
          </p:cNvSpPr>
          <p:nvPr>
            <p:ph idx="1"/>
          </p:nvPr>
        </p:nvSpPr>
        <p:spPr>
          <a:xfrm>
            <a:off x="457200" y="1600200"/>
            <a:ext cx="8229600" cy="5257800"/>
          </a:xfrm>
        </p:spPr>
        <p:txBody>
          <a:bodyPr>
            <a:noAutofit/>
          </a:bodyPr>
          <a:lstStyle/>
          <a:p>
            <a:pPr marL="0" indent="0">
              <a:spcBef>
                <a:spcPts val="0"/>
              </a:spcBef>
              <a:buNone/>
            </a:pPr>
            <a:r>
              <a:rPr lang="en-US" b="1" dirty="0" smtClean="0">
                <a:latin typeface="Corbel"/>
                <a:cs typeface="Corbel"/>
              </a:rPr>
              <a:t>Churches </a:t>
            </a:r>
            <a:r>
              <a:rPr lang="en-US" b="1" dirty="0">
                <a:latin typeface="Corbel"/>
                <a:cs typeface="Corbel"/>
              </a:rPr>
              <a:t>are to sing songs: 1 Cor. 14.26; Eph. 5.19; Col. 3.16</a:t>
            </a:r>
          </a:p>
          <a:p>
            <a:pPr marL="0" indent="0">
              <a:spcBef>
                <a:spcPts val="0"/>
              </a:spcBef>
              <a:buNone/>
            </a:pPr>
            <a:endParaRPr lang="en-US" b="1" dirty="0" smtClean="0">
              <a:latin typeface="Corbel"/>
              <a:cs typeface="Corbel"/>
            </a:endParaRPr>
          </a:p>
          <a:p>
            <a:pPr marL="0" indent="0">
              <a:spcBef>
                <a:spcPts val="0"/>
              </a:spcBef>
              <a:buNone/>
            </a:pPr>
            <a:r>
              <a:rPr lang="en-US" b="1" dirty="0" smtClean="0">
                <a:latin typeface="Corbel"/>
                <a:cs typeface="Corbel"/>
              </a:rPr>
              <a:t>Churches </a:t>
            </a:r>
            <a:r>
              <a:rPr lang="en-US" b="1" dirty="0">
                <a:latin typeface="Corbel"/>
                <a:cs typeface="Corbel"/>
              </a:rPr>
              <a:t>are to pray together: Acts 2.42; 12.5; Col. </a:t>
            </a:r>
            <a:r>
              <a:rPr lang="en-US" b="1" dirty="0" smtClean="0">
                <a:latin typeface="Corbel"/>
                <a:cs typeface="Corbel"/>
              </a:rPr>
              <a:t>4.2</a:t>
            </a:r>
          </a:p>
          <a:p>
            <a:pPr marL="0" indent="0">
              <a:spcBef>
                <a:spcPts val="0"/>
              </a:spcBef>
              <a:buNone/>
            </a:pPr>
            <a:endParaRPr lang="en-US" b="1" dirty="0">
              <a:latin typeface="Corbel"/>
              <a:cs typeface="Corbel"/>
            </a:endParaRPr>
          </a:p>
          <a:p>
            <a:pPr marL="0" indent="0">
              <a:spcBef>
                <a:spcPts val="0"/>
              </a:spcBef>
              <a:buNone/>
            </a:pPr>
            <a:r>
              <a:rPr lang="en-US" b="1" dirty="0" smtClean="0">
                <a:latin typeface="Corbel"/>
                <a:cs typeface="Corbel"/>
              </a:rPr>
              <a:t>Churches are to teach God’s word: 1 Cor. 14.26; Eph. 4.11-14; 1 Thess. 1.8; 2 Tim. 4.2 </a:t>
            </a:r>
          </a:p>
        </p:txBody>
      </p:sp>
    </p:spTree>
    <p:extLst>
      <p:ext uri="{BB962C8B-B14F-4D97-AF65-F5344CB8AC3E}">
        <p14:creationId xmlns:p14="http://schemas.microsoft.com/office/powerpoint/2010/main" val="841025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rbel"/>
                <a:cs typeface="Corbel"/>
              </a:rPr>
              <a:t>What Is The Local Church To Do?</a:t>
            </a:r>
          </a:p>
        </p:txBody>
      </p:sp>
      <p:sp>
        <p:nvSpPr>
          <p:cNvPr id="3" name="Content Placeholder 2"/>
          <p:cNvSpPr>
            <a:spLocks noGrp="1"/>
          </p:cNvSpPr>
          <p:nvPr>
            <p:ph idx="1"/>
          </p:nvPr>
        </p:nvSpPr>
        <p:spPr>
          <a:xfrm>
            <a:off x="457200" y="1600200"/>
            <a:ext cx="8229600" cy="5257800"/>
          </a:xfrm>
        </p:spPr>
        <p:txBody>
          <a:bodyPr>
            <a:noAutofit/>
          </a:bodyPr>
          <a:lstStyle/>
          <a:p>
            <a:pPr marL="0" indent="0">
              <a:spcBef>
                <a:spcPts val="0"/>
              </a:spcBef>
              <a:buNone/>
            </a:pPr>
            <a:r>
              <a:rPr lang="en-US" b="1" dirty="0" smtClean="0">
                <a:latin typeface="Corbel"/>
                <a:cs typeface="Corbel"/>
              </a:rPr>
              <a:t>Churches are to have a collection: 1 Cor. 16.1-2</a:t>
            </a:r>
          </a:p>
          <a:p>
            <a:pPr marL="0" indent="0">
              <a:spcBef>
                <a:spcPts val="0"/>
              </a:spcBef>
              <a:buNone/>
            </a:pPr>
            <a:endParaRPr lang="en-US" b="1" dirty="0" smtClean="0">
              <a:latin typeface="Corbel"/>
              <a:cs typeface="Corbel"/>
            </a:endParaRPr>
          </a:p>
          <a:p>
            <a:pPr marL="0" indent="0">
              <a:spcBef>
                <a:spcPts val="0"/>
              </a:spcBef>
              <a:buNone/>
            </a:pPr>
            <a:r>
              <a:rPr lang="en-US" b="1" dirty="0" smtClean="0">
                <a:latin typeface="Corbel"/>
                <a:cs typeface="Corbel"/>
              </a:rPr>
              <a:t>Churches are to support the preaching of the gospel / elders: Phil. 4.15-16; 1 Tim. 5.17-18</a:t>
            </a:r>
          </a:p>
          <a:p>
            <a:pPr marL="0" indent="0">
              <a:spcBef>
                <a:spcPts val="0"/>
              </a:spcBef>
              <a:buNone/>
            </a:pPr>
            <a:endParaRPr lang="en-US" b="1" dirty="0" smtClean="0">
              <a:latin typeface="Corbel"/>
              <a:cs typeface="Corbel"/>
            </a:endParaRPr>
          </a:p>
          <a:p>
            <a:pPr marL="0" indent="0">
              <a:spcBef>
                <a:spcPts val="0"/>
              </a:spcBef>
              <a:buNone/>
            </a:pPr>
            <a:r>
              <a:rPr lang="en-US" b="1" dirty="0" smtClean="0">
                <a:latin typeface="Corbel"/>
                <a:cs typeface="Corbel"/>
              </a:rPr>
              <a:t>Churches are to provide for destitute saints: Acts 4.34-35; 2 Cor. 8, 9</a:t>
            </a:r>
            <a:endParaRPr lang="en-US" b="1" dirty="0">
              <a:latin typeface="Corbel"/>
              <a:cs typeface="Corbel"/>
            </a:endParaRPr>
          </a:p>
        </p:txBody>
      </p:sp>
    </p:spTree>
    <p:extLst>
      <p:ext uri="{BB962C8B-B14F-4D97-AF65-F5344CB8AC3E}">
        <p14:creationId xmlns:p14="http://schemas.microsoft.com/office/powerpoint/2010/main" val="4244548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rbel"/>
                <a:cs typeface="Corbel"/>
              </a:rPr>
              <a:t>What Is The Local Church To Do?</a:t>
            </a:r>
          </a:p>
        </p:txBody>
      </p:sp>
      <p:sp>
        <p:nvSpPr>
          <p:cNvPr id="3" name="Content Placeholder 2"/>
          <p:cNvSpPr>
            <a:spLocks noGrp="1"/>
          </p:cNvSpPr>
          <p:nvPr>
            <p:ph idx="1"/>
          </p:nvPr>
        </p:nvSpPr>
        <p:spPr/>
        <p:txBody>
          <a:bodyPr>
            <a:noAutofit/>
          </a:bodyPr>
          <a:lstStyle/>
          <a:p>
            <a:pPr marL="0" indent="0">
              <a:spcBef>
                <a:spcPts val="0"/>
              </a:spcBef>
              <a:buNone/>
            </a:pPr>
            <a:r>
              <a:rPr lang="en-US" b="1" dirty="0" smtClean="0">
                <a:latin typeface="Corbel"/>
                <a:cs typeface="Corbel"/>
              </a:rPr>
              <a:t>Churches are to plan and provide for social activities: ???</a:t>
            </a:r>
          </a:p>
          <a:p>
            <a:pPr marL="0" indent="0">
              <a:spcBef>
                <a:spcPts val="0"/>
              </a:spcBef>
              <a:buNone/>
            </a:pPr>
            <a:endParaRPr lang="en-US" b="1" dirty="0">
              <a:latin typeface="Corbel"/>
              <a:cs typeface="Corbel"/>
            </a:endParaRPr>
          </a:p>
          <a:p>
            <a:pPr marL="0" indent="0">
              <a:spcBef>
                <a:spcPts val="0"/>
              </a:spcBef>
              <a:buNone/>
            </a:pPr>
            <a:r>
              <a:rPr lang="en-US" b="1" dirty="0" smtClean="0">
                <a:latin typeface="Corbel"/>
                <a:cs typeface="Corbel"/>
              </a:rPr>
              <a:t>Where do social meals / recreational activities fit into these spiritual functions?</a:t>
            </a:r>
          </a:p>
        </p:txBody>
      </p:sp>
    </p:spTree>
    <p:extLst>
      <p:ext uri="{BB962C8B-B14F-4D97-AF65-F5344CB8AC3E}">
        <p14:creationId xmlns:p14="http://schemas.microsoft.com/office/powerpoint/2010/main" val="849889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a:spcBef>
                <a:spcPts val="0"/>
              </a:spcBef>
              <a:spcAft>
                <a:spcPts val="0"/>
              </a:spcAft>
            </a:pPr>
            <a:r>
              <a:rPr lang="en-US" b="1" dirty="0" smtClean="0">
                <a:latin typeface="Corbel"/>
                <a:ea typeface="ＭＳ 明朝"/>
                <a:cs typeface="Corbel"/>
              </a:rPr>
              <a:t>Answering The Arguments</a:t>
            </a:r>
            <a:endParaRPr lang="en-US" sz="4800" b="1" dirty="0">
              <a:effectLst/>
              <a:latin typeface="Corbel"/>
              <a:ea typeface="ＭＳ 明朝"/>
              <a:cs typeface="Corbel"/>
            </a:endParaRPr>
          </a:p>
        </p:txBody>
      </p:sp>
      <p:sp>
        <p:nvSpPr>
          <p:cNvPr id="3" name="Content Placeholder 2"/>
          <p:cNvSpPr>
            <a:spLocks noGrp="1"/>
          </p:cNvSpPr>
          <p:nvPr>
            <p:ph idx="1"/>
          </p:nvPr>
        </p:nvSpPr>
        <p:spPr/>
        <p:txBody>
          <a:bodyPr/>
          <a:lstStyle/>
          <a:p>
            <a:pPr marL="0" indent="0">
              <a:buNone/>
            </a:pPr>
            <a:r>
              <a:rPr lang="en-US" b="1" dirty="0" smtClean="0">
                <a:latin typeface="Corbel"/>
                <a:cs typeface="Corbel"/>
              </a:rPr>
              <a:t>“It </a:t>
            </a:r>
            <a:r>
              <a:rPr lang="en-US" b="1" dirty="0">
                <a:latin typeface="Corbel"/>
                <a:cs typeface="Corbel"/>
              </a:rPr>
              <a:t>is a good </a:t>
            </a:r>
            <a:r>
              <a:rPr lang="en-US" b="1" dirty="0" smtClean="0">
                <a:latin typeface="Corbel"/>
                <a:cs typeface="Corbel"/>
              </a:rPr>
              <a:t>work!”:</a:t>
            </a:r>
          </a:p>
          <a:p>
            <a:pPr marL="400050" lvl="1" indent="0">
              <a:buNone/>
            </a:pPr>
            <a:r>
              <a:rPr lang="en-US" b="1" dirty="0" smtClean="0">
                <a:latin typeface="Corbel"/>
                <a:cs typeface="Corbel"/>
              </a:rPr>
              <a:t>Good </a:t>
            </a:r>
            <a:r>
              <a:rPr lang="en-US" b="1" dirty="0">
                <a:latin typeface="Corbel"/>
                <a:cs typeface="Corbel"/>
              </a:rPr>
              <a:t>works (Eph. 2.10, Titus 2.14, 3.1, 8) are defined by the God: 2 Tim. 3.16-17</a:t>
            </a:r>
          </a:p>
          <a:p>
            <a:pPr marL="400050" lvl="1" indent="0">
              <a:buNone/>
            </a:pPr>
            <a:endParaRPr lang="en-US" b="1" dirty="0">
              <a:latin typeface="Corbel"/>
              <a:cs typeface="Corbel"/>
            </a:endParaRPr>
          </a:p>
          <a:p>
            <a:pPr marL="400050" lvl="1" indent="0">
              <a:buNone/>
            </a:pPr>
            <a:r>
              <a:rPr lang="en-US" b="1" dirty="0" smtClean="0">
                <a:latin typeface="Corbel"/>
                <a:cs typeface="Corbel"/>
              </a:rPr>
              <a:t>Since </a:t>
            </a:r>
            <a:r>
              <a:rPr lang="en-US" b="1" dirty="0">
                <a:latin typeface="Corbel"/>
                <a:cs typeface="Corbel"/>
              </a:rPr>
              <a:t>God specified the areas of work for the local church, this excludes any other works a church might want to do</a:t>
            </a:r>
            <a:r>
              <a:rPr lang="en-US" b="1" dirty="0" smtClean="0">
                <a:latin typeface="Corbel"/>
                <a:cs typeface="Corbel"/>
              </a:rPr>
              <a:t>.</a:t>
            </a:r>
          </a:p>
        </p:txBody>
      </p:sp>
    </p:spTree>
    <p:extLst>
      <p:ext uri="{BB962C8B-B14F-4D97-AF65-F5344CB8AC3E}">
        <p14:creationId xmlns:p14="http://schemas.microsoft.com/office/powerpoint/2010/main" val="34537565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21737" y="3744428"/>
            <a:ext cx="7900526" cy="1862048"/>
          </a:xfrm>
          <a:prstGeom prst="rect">
            <a:avLst/>
          </a:prstGeom>
          <a:solidFill>
            <a:schemeClr val="dk1"/>
          </a:solidFill>
          <a:ln>
            <a:noFill/>
          </a:ln>
        </p:spPr>
        <p:style>
          <a:lnRef idx="3">
            <a:schemeClr val="lt1"/>
          </a:lnRef>
          <a:fillRef idx="1">
            <a:schemeClr val="dk1"/>
          </a:fillRef>
          <a:effectRef idx="1">
            <a:schemeClr val="dk1"/>
          </a:effectRef>
          <a:fontRef idx="minor">
            <a:schemeClr val="lt1"/>
          </a:fontRef>
        </p:style>
        <p:txBody>
          <a:bodyPr wrap="none" lIns="91440" tIns="45720" rIns="91440" bIns="45720">
            <a:spAutoFit/>
          </a:bodyPr>
          <a:lstStyle/>
          <a:p>
            <a:pPr algn="ctr"/>
            <a:r>
              <a:rPr lang="en-US" sz="11500" b="1" cap="none" spc="0" dirty="0" smtClean="0">
                <a:ln w="12700">
                  <a:solidFill>
                    <a:srgbClr val="000000"/>
                  </a:solidFill>
                  <a:prstDash val="solid"/>
                </a:ln>
                <a:effectLst>
                  <a:glow rad="101600">
                    <a:schemeClr val="tx1">
                      <a:alpha val="75000"/>
                    </a:schemeClr>
                  </a:glow>
                  <a:outerShdw blurRad="41275" dist="20320" dir="1800000" algn="tl" rotWithShape="0">
                    <a:srgbClr val="000000">
                      <a:alpha val="40000"/>
                    </a:srgbClr>
                  </a:outerShdw>
                </a:effectLst>
                <a:latin typeface="Corbel"/>
                <a:cs typeface="Corbel"/>
              </a:rPr>
              <a:t>Good Work?</a:t>
            </a:r>
            <a:endParaRPr lang="en-US" sz="11500" b="1" cap="none" spc="0" dirty="0">
              <a:ln w="12700">
                <a:solidFill>
                  <a:srgbClr val="000000"/>
                </a:solidFill>
                <a:prstDash val="solid"/>
              </a:ln>
              <a:effectLst>
                <a:glow rad="101600">
                  <a:schemeClr val="tx1">
                    <a:alpha val="75000"/>
                  </a:schemeClr>
                </a:glow>
                <a:outerShdw blurRad="41275" dist="20320" dir="1800000" algn="tl" rotWithShape="0">
                  <a:srgbClr val="000000">
                    <a:alpha val="40000"/>
                  </a:srgbClr>
                </a:outerShdw>
              </a:effectLst>
              <a:latin typeface="Corbel"/>
              <a:cs typeface="Corbel"/>
            </a:endParaRPr>
          </a:p>
        </p:txBody>
      </p:sp>
    </p:spTree>
    <p:extLst>
      <p:ext uri="{BB962C8B-B14F-4D97-AF65-F5344CB8AC3E}">
        <p14:creationId xmlns:p14="http://schemas.microsoft.com/office/powerpoint/2010/main" val="3085880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21737" y="3744428"/>
            <a:ext cx="7900526" cy="1862048"/>
          </a:xfrm>
          <a:prstGeom prst="rect">
            <a:avLst/>
          </a:prstGeom>
          <a:solidFill>
            <a:schemeClr val="dk1"/>
          </a:solidFill>
          <a:ln>
            <a:noFill/>
          </a:ln>
        </p:spPr>
        <p:style>
          <a:lnRef idx="3">
            <a:schemeClr val="lt1"/>
          </a:lnRef>
          <a:fillRef idx="1">
            <a:schemeClr val="dk1"/>
          </a:fillRef>
          <a:effectRef idx="1">
            <a:schemeClr val="dk1"/>
          </a:effectRef>
          <a:fontRef idx="minor">
            <a:schemeClr val="lt1"/>
          </a:fontRef>
        </p:style>
        <p:txBody>
          <a:bodyPr wrap="none" lIns="91440" tIns="45720" rIns="91440" bIns="45720">
            <a:spAutoFit/>
          </a:bodyPr>
          <a:lstStyle/>
          <a:p>
            <a:pPr algn="ctr"/>
            <a:r>
              <a:rPr lang="en-US" sz="11500" b="1" cap="none" spc="0" dirty="0" smtClean="0">
                <a:ln w="12700">
                  <a:solidFill>
                    <a:srgbClr val="000000"/>
                  </a:solidFill>
                  <a:prstDash val="solid"/>
                </a:ln>
                <a:effectLst>
                  <a:glow rad="101600">
                    <a:schemeClr val="tx1">
                      <a:alpha val="75000"/>
                    </a:schemeClr>
                  </a:glow>
                  <a:outerShdw blurRad="41275" dist="20320" dir="1800000" algn="tl" rotWithShape="0">
                    <a:srgbClr val="000000">
                      <a:alpha val="40000"/>
                    </a:srgbClr>
                  </a:outerShdw>
                </a:effectLst>
                <a:latin typeface="Corbel"/>
                <a:cs typeface="Corbel"/>
              </a:rPr>
              <a:t>Good Work?</a:t>
            </a:r>
            <a:endParaRPr lang="en-US" sz="11500" b="1" cap="none" spc="0" dirty="0">
              <a:ln w="12700">
                <a:solidFill>
                  <a:srgbClr val="000000"/>
                </a:solidFill>
                <a:prstDash val="solid"/>
              </a:ln>
              <a:effectLst>
                <a:glow rad="101600">
                  <a:schemeClr val="tx1">
                    <a:alpha val="75000"/>
                  </a:schemeClr>
                </a:glow>
                <a:outerShdw blurRad="41275" dist="20320" dir="1800000" algn="tl" rotWithShape="0">
                  <a:srgbClr val="000000">
                    <a:alpha val="40000"/>
                  </a:srgbClr>
                </a:outerShdw>
              </a:effectLst>
              <a:latin typeface="Corbel"/>
              <a:cs typeface="Corbel"/>
            </a:endParaRPr>
          </a:p>
        </p:txBody>
      </p:sp>
    </p:spTree>
    <p:extLst>
      <p:ext uri="{BB962C8B-B14F-4D97-AF65-F5344CB8AC3E}">
        <p14:creationId xmlns:p14="http://schemas.microsoft.com/office/powerpoint/2010/main" val="2883254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21737" y="3744428"/>
            <a:ext cx="7900526" cy="1862048"/>
          </a:xfrm>
          <a:prstGeom prst="rect">
            <a:avLst/>
          </a:prstGeom>
          <a:solidFill>
            <a:schemeClr val="dk1"/>
          </a:solidFill>
          <a:ln>
            <a:noFill/>
          </a:ln>
        </p:spPr>
        <p:style>
          <a:lnRef idx="3">
            <a:schemeClr val="lt1"/>
          </a:lnRef>
          <a:fillRef idx="1">
            <a:schemeClr val="dk1"/>
          </a:fillRef>
          <a:effectRef idx="1">
            <a:schemeClr val="dk1"/>
          </a:effectRef>
          <a:fontRef idx="minor">
            <a:schemeClr val="lt1"/>
          </a:fontRef>
        </p:style>
        <p:txBody>
          <a:bodyPr wrap="none" lIns="91440" tIns="45720" rIns="91440" bIns="45720">
            <a:spAutoFit/>
          </a:bodyPr>
          <a:lstStyle/>
          <a:p>
            <a:pPr algn="ctr"/>
            <a:r>
              <a:rPr lang="en-US" sz="11500" b="1" cap="none" spc="0" dirty="0" smtClean="0">
                <a:ln w="12700">
                  <a:solidFill>
                    <a:srgbClr val="000000"/>
                  </a:solidFill>
                  <a:prstDash val="solid"/>
                </a:ln>
                <a:effectLst>
                  <a:glow rad="101600">
                    <a:schemeClr val="tx1">
                      <a:alpha val="75000"/>
                    </a:schemeClr>
                  </a:glow>
                  <a:outerShdw blurRad="41275" dist="20320" dir="1800000" algn="tl" rotWithShape="0">
                    <a:srgbClr val="000000">
                      <a:alpha val="40000"/>
                    </a:srgbClr>
                  </a:outerShdw>
                </a:effectLst>
                <a:latin typeface="Corbel"/>
                <a:cs typeface="Corbel"/>
              </a:rPr>
              <a:t>Good Work?</a:t>
            </a:r>
            <a:endParaRPr lang="en-US" sz="11500" b="1" cap="none" spc="0" dirty="0">
              <a:ln w="12700">
                <a:solidFill>
                  <a:srgbClr val="000000"/>
                </a:solidFill>
                <a:prstDash val="solid"/>
              </a:ln>
              <a:effectLst>
                <a:glow rad="101600">
                  <a:schemeClr val="tx1">
                    <a:alpha val="75000"/>
                  </a:schemeClr>
                </a:glow>
                <a:outerShdw blurRad="41275" dist="20320" dir="1800000" algn="tl" rotWithShape="0">
                  <a:srgbClr val="000000">
                    <a:alpha val="40000"/>
                  </a:srgbClr>
                </a:outerShdw>
              </a:effectLst>
              <a:latin typeface="Corbel"/>
              <a:cs typeface="Corbel"/>
            </a:endParaRPr>
          </a:p>
        </p:txBody>
      </p:sp>
    </p:spTree>
    <p:extLst>
      <p:ext uri="{BB962C8B-B14F-4D97-AF65-F5344CB8AC3E}">
        <p14:creationId xmlns:p14="http://schemas.microsoft.com/office/powerpoint/2010/main" val="869822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a:spcBef>
                <a:spcPts val="0"/>
              </a:spcBef>
              <a:spcAft>
                <a:spcPts val="0"/>
              </a:spcAft>
            </a:pPr>
            <a:r>
              <a:rPr lang="en-US" b="1" dirty="0" smtClean="0">
                <a:latin typeface="Corbel"/>
                <a:ea typeface="ＭＳ 明朝"/>
                <a:cs typeface="Corbel"/>
              </a:rPr>
              <a:t>Answering The Arguments</a:t>
            </a:r>
            <a:endParaRPr lang="en-US" sz="4800" b="1" dirty="0">
              <a:effectLst/>
              <a:latin typeface="Corbel"/>
              <a:ea typeface="ＭＳ 明朝"/>
              <a:cs typeface="Corbel"/>
            </a:endParaRPr>
          </a:p>
        </p:txBody>
      </p:sp>
      <p:sp>
        <p:nvSpPr>
          <p:cNvPr id="3" name="Content Placeholder 2"/>
          <p:cNvSpPr>
            <a:spLocks noGrp="1"/>
          </p:cNvSpPr>
          <p:nvPr>
            <p:ph idx="1"/>
          </p:nvPr>
        </p:nvSpPr>
        <p:spPr/>
        <p:txBody>
          <a:bodyPr>
            <a:normAutofit/>
          </a:bodyPr>
          <a:lstStyle/>
          <a:p>
            <a:pPr marL="0" indent="0">
              <a:buNone/>
            </a:pPr>
            <a:r>
              <a:rPr lang="en-US" b="1" dirty="0" smtClean="0">
                <a:latin typeface="Corbel"/>
                <a:cs typeface="Corbel"/>
              </a:rPr>
              <a:t>“Aren’t Christians to fellowship?”: </a:t>
            </a:r>
          </a:p>
          <a:p>
            <a:pPr marL="0" indent="0">
              <a:buNone/>
            </a:pPr>
            <a:endParaRPr lang="en-US" b="1" dirty="0" smtClean="0">
              <a:latin typeface="Corbel"/>
              <a:cs typeface="Corbel"/>
            </a:endParaRPr>
          </a:p>
          <a:p>
            <a:pPr marL="0" indent="0">
              <a:buNone/>
            </a:pPr>
            <a:r>
              <a:rPr lang="en-US" b="1" dirty="0" smtClean="0">
                <a:latin typeface="Corbel"/>
                <a:cs typeface="Corbel"/>
              </a:rPr>
              <a:t>Bible fellowship means sharing, communion, participation in, joining together: Ex. Acts 2.42; 1 Cor. 1.9; Phil. 1.5; 3.10; 1 John 1.1-4</a:t>
            </a:r>
          </a:p>
        </p:txBody>
      </p:sp>
    </p:spTree>
    <p:extLst>
      <p:ext uri="{BB962C8B-B14F-4D97-AF65-F5344CB8AC3E}">
        <p14:creationId xmlns:p14="http://schemas.microsoft.com/office/powerpoint/2010/main" val="2863969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a:spcBef>
                <a:spcPts val="0"/>
              </a:spcBef>
              <a:spcAft>
                <a:spcPts val="0"/>
              </a:spcAft>
            </a:pPr>
            <a:r>
              <a:rPr lang="en-US" b="1" dirty="0" smtClean="0">
                <a:latin typeface="Corbel"/>
                <a:ea typeface="ＭＳ 明朝"/>
                <a:cs typeface="Corbel"/>
              </a:rPr>
              <a:t>Answering The Arguments</a:t>
            </a:r>
            <a:endParaRPr lang="en-US" sz="4800" b="1" dirty="0">
              <a:effectLst/>
              <a:latin typeface="Corbel"/>
              <a:ea typeface="ＭＳ 明朝"/>
              <a:cs typeface="Corbel"/>
            </a:endParaRPr>
          </a:p>
        </p:txBody>
      </p:sp>
      <p:sp>
        <p:nvSpPr>
          <p:cNvPr id="3" name="Content Placeholder 2"/>
          <p:cNvSpPr>
            <a:spLocks noGrp="1"/>
          </p:cNvSpPr>
          <p:nvPr>
            <p:ph idx="1"/>
          </p:nvPr>
        </p:nvSpPr>
        <p:spPr>
          <a:xfrm>
            <a:off x="457200" y="1600200"/>
            <a:ext cx="8229600" cy="5257800"/>
          </a:xfrm>
        </p:spPr>
        <p:txBody>
          <a:bodyPr>
            <a:normAutofit fontScale="77500" lnSpcReduction="20000"/>
          </a:bodyPr>
          <a:lstStyle/>
          <a:p>
            <a:pPr marL="0" indent="0">
              <a:lnSpc>
                <a:spcPct val="120000"/>
              </a:lnSpc>
              <a:spcBef>
                <a:spcPts val="0"/>
              </a:spcBef>
              <a:buNone/>
            </a:pPr>
            <a:r>
              <a:rPr lang="en-US" b="1" dirty="0" err="1" smtClean="0"/>
              <a:t>Koinōneō</a:t>
            </a:r>
            <a:r>
              <a:rPr lang="en-US" b="1" dirty="0" smtClean="0"/>
              <a:t> </a:t>
            </a:r>
            <a:r>
              <a:rPr lang="en-US" b="1" dirty="0"/>
              <a:t>(Strong’s G2841): Share (Rom. 15.27; Gal. 6.6; Heb. 2.14; 1 Peter 4.13); Contribute (Rom. 12.13); partnership (Phil. 4.15); Take part in (1 Tim. 5.22); Takes part in (2 John 11)</a:t>
            </a:r>
          </a:p>
          <a:p>
            <a:pPr marL="0" indent="0">
              <a:lnSpc>
                <a:spcPct val="120000"/>
              </a:lnSpc>
              <a:spcBef>
                <a:spcPts val="0"/>
              </a:spcBef>
              <a:buNone/>
            </a:pPr>
            <a:endParaRPr lang="en-US" b="1" dirty="0" smtClean="0"/>
          </a:p>
          <a:p>
            <a:pPr marL="0" indent="0">
              <a:lnSpc>
                <a:spcPct val="120000"/>
              </a:lnSpc>
              <a:spcBef>
                <a:spcPts val="0"/>
              </a:spcBef>
              <a:buNone/>
            </a:pPr>
            <a:r>
              <a:rPr lang="en-US" b="1" dirty="0" err="1" smtClean="0"/>
              <a:t>koinōnia</a:t>
            </a:r>
            <a:r>
              <a:rPr lang="en-US" b="1" dirty="0" smtClean="0"/>
              <a:t> </a:t>
            </a:r>
            <a:r>
              <a:rPr lang="en-US" b="1" dirty="0"/>
              <a:t>(Strong’s G2842): Fellowship (Acts 2.42; 1 Cor. 1.9; 2 Cor. 6.14; 13.14; Gal. 2.9; Eph. 3.9 (KJV); 1 John 1.3, 6, 7); Contribution (Rom. 15.26; 2 cor. 9.13); Participation (1 Cor. 10.16; Phil. 2.1); Taking Part (2 Cor. 8.4); Partnership (Phil. 1.5); Share (Phil. 3.10; Heb. 13.16); Sharing (Philemon 6)</a:t>
            </a:r>
          </a:p>
          <a:p>
            <a:pPr marL="0" indent="0">
              <a:lnSpc>
                <a:spcPct val="120000"/>
              </a:lnSpc>
              <a:spcBef>
                <a:spcPts val="0"/>
              </a:spcBef>
              <a:buNone/>
            </a:pPr>
            <a:endParaRPr lang="en-US" b="1" dirty="0" smtClean="0"/>
          </a:p>
          <a:p>
            <a:pPr marL="0" indent="0">
              <a:lnSpc>
                <a:spcPct val="120000"/>
              </a:lnSpc>
              <a:spcBef>
                <a:spcPts val="0"/>
              </a:spcBef>
              <a:buNone/>
            </a:pPr>
            <a:r>
              <a:rPr lang="en-US" b="1" dirty="0" err="1" smtClean="0"/>
              <a:t>koinōnikos</a:t>
            </a:r>
            <a:r>
              <a:rPr lang="en-US" b="1" dirty="0" smtClean="0"/>
              <a:t> </a:t>
            </a:r>
            <a:r>
              <a:rPr lang="en-US" b="1" dirty="0"/>
              <a:t>(Strong's G2843): Share (1 Tim. 6.18</a:t>
            </a:r>
            <a:r>
              <a:rPr lang="en-US" b="1" dirty="0" smtClean="0"/>
              <a:t>)</a:t>
            </a:r>
            <a:endParaRPr lang="en-US" b="1" dirty="0"/>
          </a:p>
        </p:txBody>
      </p:sp>
    </p:spTree>
    <p:extLst>
      <p:ext uri="{BB962C8B-B14F-4D97-AF65-F5344CB8AC3E}">
        <p14:creationId xmlns:p14="http://schemas.microsoft.com/office/powerpoint/2010/main" val="25715586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orbel"/>
                <a:cs typeface="Corbel"/>
              </a:rPr>
              <a:t>What Is Not The Issue?</a:t>
            </a:r>
            <a:endParaRPr lang="en-US" b="1" dirty="0">
              <a:latin typeface="Corbel"/>
              <a:cs typeface="Corbel"/>
            </a:endParaRPr>
          </a:p>
        </p:txBody>
      </p:sp>
      <p:sp>
        <p:nvSpPr>
          <p:cNvPr id="3" name="Content Placeholder 2"/>
          <p:cNvSpPr>
            <a:spLocks noGrp="1"/>
          </p:cNvSpPr>
          <p:nvPr>
            <p:ph idx="1"/>
          </p:nvPr>
        </p:nvSpPr>
        <p:spPr>
          <a:xfrm>
            <a:off x="457200" y="1600200"/>
            <a:ext cx="8229600" cy="5257800"/>
          </a:xfrm>
        </p:spPr>
        <p:txBody>
          <a:bodyPr>
            <a:normAutofit/>
          </a:bodyPr>
          <a:lstStyle/>
          <a:p>
            <a:pPr marL="0" indent="0">
              <a:spcBef>
                <a:spcPts val="0"/>
              </a:spcBef>
              <a:buNone/>
            </a:pPr>
            <a:r>
              <a:rPr lang="en-US" b="1" dirty="0" smtClean="0">
                <a:latin typeface="Corbel"/>
                <a:cs typeface="Corbel"/>
              </a:rPr>
              <a:t>It </a:t>
            </a:r>
            <a:r>
              <a:rPr lang="en-US" b="1" dirty="0">
                <a:latin typeface="Corbel"/>
                <a:cs typeface="Corbel"/>
              </a:rPr>
              <a:t>is not about a place to prepare the LS: wash the trays, cook the bread, store the juice, etc.</a:t>
            </a:r>
          </a:p>
          <a:p>
            <a:pPr marL="0" indent="0">
              <a:spcBef>
                <a:spcPts val="0"/>
              </a:spcBef>
              <a:buNone/>
            </a:pPr>
            <a:endParaRPr lang="en-US" b="1" dirty="0" smtClean="0">
              <a:latin typeface="Corbel"/>
              <a:cs typeface="Corbel"/>
            </a:endParaRPr>
          </a:p>
          <a:p>
            <a:pPr marL="0" indent="0">
              <a:spcBef>
                <a:spcPts val="0"/>
              </a:spcBef>
              <a:buNone/>
            </a:pPr>
            <a:r>
              <a:rPr lang="en-US" b="1" dirty="0" smtClean="0">
                <a:latin typeface="Corbel"/>
                <a:cs typeface="Corbel"/>
              </a:rPr>
              <a:t>It </a:t>
            </a:r>
            <a:r>
              <a:rPr lang="en-US" b="1" dirty="0">
                <a:latin typeface="Corbel"/>
                <a:cs typeface="Corbel"/>
              </a:rPr>
              <a:t>is not about a place for taking care of needy saints: Acts </a:t>
            </a:r>
            <a:r>
              <a:rPr lang="en-US" b="1" dirty="0" smtClean="0">
                <a:latin typeface="Corbel"/>
                <a:cs typeface="Corbel"/>
              </a:rPr>
              <a:t>6</a:t>
            </a:r>
          </a:p>
          <a:p>
            <a:pPr marL="0" indent="0">
              <a:spcBef>
                <a:spcPts val="0"/>
              </a:spcBef>
              <a:buNone/>
            </a:pPr>
            <a:endParaRPr lang="en-US" b="1" dirty="0">
              <a:latin typeface="Corbel"/>
              <a:cs typeface="Corbel"/>
            </a:endParaRPr>
          </a:p>
          <a:p>
            <a:pPr marL="0" indent="0">
              <a:spcBef>
                <a:spcPts val="0"/>
              </a:spcBef>
              <a:buNone/>
            </a:pPr>
            <a:r>
              <a:rPr lang="en-US" b="1" dirty="0" smtClean="0">
                <a:latin typeface="Corbel"/>
                <a:cs typeface="Corbel"/>
              </a:rPr>
              <a:t>It is not because of our personal preferences.</a:t>
            </a:r>
          </a:p>
        </p:txBody>
      </p:sp>
    </p:spTree>
    <p:extLst>
      <p:ext uri="{BB962C8B-B14F-4D97-AF65-F5344CB8AC3E}">
        <p14:creationId xmlns:p14="http://schemas.microsoft.com/office/powerpoint/2010/main" val="3739585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a:spcBef>
                <a:spcPts val="0"/>
              </a:spcBef>
              <a:spcAft>
                <a:spcPts val="0"/>
              </a:spcAft>
            </a:pPr>
            <a:r>
              <a:rPr lang="en-US" b="1" dirty="0" smtClean="0">
                <a:latin typeface="Corbel"/>
                <a:ea typeface="ＭＳ 明朝"/>
                <a:cs typeface="Corbel"/>
              </a:rPr>
              <a:t>Answering The Arguments</a:t>
            </a:r>
            <a:endParaRPr lang="en-US" sz="4800" b="1" dirty="0">
              <a:effectLst/>
              <a:latin typeface="Corbel"/>
              <a:ea typeface="ＭＳ 明朝"/>
              <a:cs typeface="Corbel"/>
            </a:endParaRPr>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pPr marL="0" indent="0">
              <a:lnSpc>
                <a:spcPct val="110000"/>
              </a:lnSpc>
              <a:spcBef>
                <a:spcPts val="0"/>
              </a:spcBef>
              <a:buNone/>
            </a:pPr>
            <a:r>
              <a:rPr lang="en-US" b="1" dirty="0" err="1" smtClean="0">
                <a:latin typeface="Corbel"/>
                <a:cs typeface="Corbel"/>
              </a:rPr>
              <a:t>koinōnos</a:t>
            </a:r>
            <a:r>
              <a:rPr lang="en-US" b="1" dirty="0" smtClean="0">
                <a:latin typeface="Corbel"/>
                <a:cs typeface="Corbel"/>
              </a:rPr>
              <a:t> (Strong’s G2844): Taking part (Matt. 23.30); Partners (Luke 5.10); Participants (1 Cor. 10.18, 20); Share (2 Cor. 1.7); Partner (2 Cor. 8.23; Philemon 17); Partners (Heb. 10.33); Partaker (1 Peter 5.1); Partakers (2 Peter 1.4)</a:t>
            </a:r>
          </a:p>
          <a:p>
            <a:pPr marL="0" indent="0">
              <a:lnSpc>
                <a:spcPct val="110000"/>
              </a:lnSpc>
              <a:spcBef>
                <a:spcPts val="0"/>
              </a:spcBef>
              <a:buNone/>
            </a:pPr>
            <a:endParaRPr lang="en-US" b="1" dirty="0" smtClean="0">
              <a:latin typeface="Corbel"/>
              <a:cs typeface="Corbel"/>
            </a:endParaRPr>
          </a:p>
          <a:p>
            <a:pPr marL="0" indent="0">
              <a:lnSpc>
                <a:spcPct val="110000"/>
              </a:lnSpc>
              <a:spcBef>
                <a:spcPts val="0"/>
              </a:spcBef>
              <a:buNone/>
            </a:pPr>
            <a:r>
              <a:rPr lang="en-US" b="1" dirty="0" err="1" smtClean="0">
                <a:latin typeface="Corbel"/>
                <a:cs typeface="Corbel"/>
              </a:rPr>
              <a:t>Metochē</a:t>
            </a:r>
            <a:r>
              <a:rPr lang="en-US" b="1" dirty="0" smtClean="0">
                <a:latin typeface="Corbel"/>
                <a:cs typeface="Corbel"/>
              </a:rPr>
              <a:t> (Strong’s G3352): Partnership (2 Cor. 6.14)</a:t>
            </a:r>
          </a:p>
          <a:p>
            <a:pPr marL="0" indent="0">
              <a:lnSpc>
                <a:spcPct val="110000"/>
              </a:lnSpc>
              <a:spcBef>
                <a:spcPts val="0"/>
              </a:spcBef>
              <a:buNone/>
            </a:pPr>
            <a:endParaRPr lang="en-US" b="1" dirty="0" smtClean="0">
              <a:latin typeface="Corbel"/>
              <a:cs typeface="Corbel"/>
            </a:endParaRPr>
          </a:p>
          <a:p>
            <a:pPr marL="0" indent="0">
              <a:lnSpc>
                <a:spcPct val="110000"/>
              </a:lnSpc>
              <a:spcBef>
                <a:spcPts val="0"/>
              </a:spcBef>
              <a:buNone/>
            </a:pPr>
            <a:r>
              <a:rPr lang="en-US" b="1" dirty="0" err="1" smtClean="0">
                <a:latin typeface="Corbel"/>
                <a:cs typeface="Corbel"/>
              </a:rPr>
              <a:t>Sygkoinōneō</a:t>
            </a:r>
            <a:r>
              <a:rPr lang="en-US" b="1" dirty="0" smtClean="0">
                <a:latin typeface="Corbel"/>
                <a:cs typeface="Corbel"/>
              </a:rPr>
              <a:t> (Strong’s G4790): Take no part (Eph. 5.11); Share (Phil. 4.14; Rev. 18.4); Take part in (Rev. 18.4)</a:t>
            </a:r>
          </a:p>
        </p:txBody>
      </p:sp>
    </p:spTree>
    <p:extLst>
      <p:ext uri="{BB962C8B-B14F-4D97-AF65-F5344CB8AC3E}">
        <p14:creationId xmlns:p14="http://schemas.microsoft.com/office/powerpoint/2010/main" val="33792448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a:spcBef>
                <a:spcPts val="0"/>
              </a:spcBef>
              <a:spcAft>
                <a:spcPts val="0"/>
              </a:spcAft>
            </a:pPr>
            <a:r>
              <a:rPr lang="en-US" b="1" dirty="0" smtClean="0">
                <a:latin typeface="Corbel"/>
                <a:ea typeface="ＭＳ 明朝"/>
                <a:cs typeface="Corbel"/>
              </a:rPr>
              <a:t>Answering The Arguments</a:t>
            </a:r>
            <a:endParaRPr lang="en-US" sz="4800" b="1" dirty="0">
              <a:effectLst/>
              <a:latin typeface="Corbel"/>
              <a:ea typeface="ＭＳ 明朝"/>
              <a:cs typeface="Corbel"/>
            </a:endParaRPr>
          </a:p>
        </p:txBody>
      </p:sp>
      <p:sp>
        <p:nvSpPr>
          <p:cNvPr id="3" name="Content Placeholder 2"/>
          <p:cNvSpPr>
            <a:spLocks noGrp="1"/>
          </p:cNvSpPr>
          <p:nvPr>
            <p:ph idx="1"/>
          </p:nvPr>
        </p:nvSpPr>
        <p:spPr>
          <a:xfrm>
            <a:off x="457200" y="1600200"/>
            <a:ext cx="8229600" cy="5257800"/>
          </a:xfrm>
        </p:spPr>
        <p:txBody>
          <a:bodyPr>
            <a:normAutofit lnSpcReduction="10000"/>
          </a:bodyPr>
          <a:lstStyle/>
          <a:p>
            <a:pPr marL="0" indent="0">
              <a:lnSpc>
                <a:spcPct val="110000"/>
              </a:lnSpc>
              <a:spcBef>
                <a:spcPts val="0"/>
              </a:spcBef>
              <a:buNone/>
            </a:pPr>
            <a:r>
              <a:rPr lang="en-US" b="1" dirty="0" smtClean="0">
                <a:latin typeface="Corbel"/>
                <a:cs typeface="Corbel"/>
              </a:rPr>
              <a:t>Redefining bible words…</a:t>
            </a:r>
          </a:p>
          <a:p>
            <a:pPr marL="0" indent="0">
              <a:lnSpc>
                <a:spcPct val="110000"/>
              </a:lnSpc>
              <a:spcBef>
                <a:spcPts val="0"/>
              </a:spcBef>
              <a:buNone/>
            </a:pPr>
            <a:endParaRPr lang="en-US" b="1" dirty="0">
              <a:latin typeface="Corbel"/>
              <a:cs typeface="Corbel"/>
            </a:endParaRPr>
          </a:p>
          <a:p>
            <a:pPr marL="0" indent="0">
              <a:lnSpc>
                <a:spcPct val="110000"/>
              </a:lnSpc>
              <a:spcBef>
                <a:spcPts val="0"/>
              </a:spcBef>
              <a:buNone/>
            </a:pPr>
            <a:r>
              <a:rPr lang="en-US" b="1" dirty="0" smtClean="0">
                <a:latin typeface="Corbel"/>
                <a:cs typeface="Corbel"/>
              </a:rPr>
              <a:t>Churches </a:t>
            </a:r>
            <a:r>
              <a:rPr lang="en-US" b="1" dirty="0">
                <a:latin typeface="Corbel"/>
                <a:cs typeface="Corbel"/>
              </a:rPr>
              <a:t>build halls to house social gatherings and call them fellowship halls.</a:t>
            </a:r>
          </a:p>
          <a:p>
            <a:pPr marL="0" indent="0">
              <a:lnSpc>
                <a:spcPct val="110000"/>
              </a:lnSpc>
              <a:spcBef>
                <a:spcPts val="0"/>
              </a:spcBef>
              <a:buNone/>
            </a:pPr>
            <a:endParaRPr lang="en-US" b="1" dirty="0" smtClean="0">
              <a:latin typeface="Corbel"/>
              <a:cs typeface="Corbel"/>
            </a:endParaRPr>
          </a:p>
          <a:p>
            <a:pPr marL="0" indent="0">
              <a:lnSpc>
                <a:spcPct val="110000"/>
              </a:lnSpc>
              <a:spcBef>
                <a:spcPts val="0"/>
              </a:spcBef>
              <a:buNone/>
            </a:pPr>
            <a:r>
              <a:rPr lang="en-US" b="1" dirty="0" smtClean="0">
                <a:latin typeface="Corbel"/>
                <a:cs typeface="Corbel"/>
              </a:rPr>
              <a:t>Christians </a:t>
            </a:r>
            <a:r>
              <a:rPr lang="en-US" b="1" dirty="0">
                <a:latin typeface="Corbel"/>
                <a:cs typeface="Corbel"/>
              </a:rPr>
              <a:t>get together to play basketball or softball and call it fellowship.</a:t>
            </a:r>
          </a:p>
          <a:p>
            <a:pPr marL="0" indent="0">
              <a:lnSpc>
                <a:spcPct val="110000"/>
              </a:lnSpc>
              <a:spcBef>
                <a:spcPts val="0"/>
              </a:spcBef>
              <a:buNone/>
            </a:pPr>
            <a:endParaRPr lang="en-US" b="1" dirty="0" smtClean="0">
              <a:latin typeface="Corbel"/>
              <a:cs typeface="Corbel"/>
            </a:endParaRPr>
          </a:p>
          <a:p>
            <a:pPr marL="0" indent="0">
              <a:lnSpc>
                <a:spcPct val="110000"/>
              </a:lnSpc>
              <a:spcBef>
                <a:spcPts val="0"/>
              </a:spcBef>
              <a:buNone/>
            </a:pPr>
            <a:r>
              <a:rPr lang="en-US" b="1" dirty="0" smtClean="0">
                <a:latin typeface="Corbel"/>
                <a:cs typeface="Corbel"/>
              </a:rPr>
              <a:t>Christians </a:t>
            </a:r>
            <a:r>
              <a:rPr lang="en-US" b="1" dirty="0">
                <a:latin typeface="Corbel"/>
                <a:cs typeface="Corbel"/>
              </a:rPr>
              <a:t>gather for a meal and someone thanks God for the time of fellowship</a:t>
            </a:r>
            <a:r>
              <a:rPr lang="en-US" b="1" dirty="0" smtClean="0">
                <a:latin typeface="Corbel"/>
                <a:cs typeface="Corbel"/>
              </a:rPr>
              <a:t>.</a:t>
            </a:r>
            <a:endParaRPr lang="en-US" b="1" dirty="0">
              <a:latin typeface="Corbel"/>
              <a:cs typeface="Corbel"/>
            </a:endParaRPr>
          </a:p>
        </p:txBody>
      </p:sp>
    </p:spTree>
    <p:extLst>
      <p:ext uri="{BB962C8B-B14F-4D97-AF65-F5344CB8AC3E}">
        <p14:creationId xmlns:p14="http://schemas.microsoft.com/office/powerpoint/2010/main" val="42252071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3387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38536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93821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7610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7814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2208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03775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6892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orbel"/>
                <a:cs typeface="Corbel"/>
              </a:rPr>
              <a:t>What Is Not The Issue?</a:t>
            </a:r>
            <a:endParaRPr lang="en-US" b="1" dirty="0">
              <a:latin typeface="Corbel"/>
              <a:cs typeface="Corbel"/>
            </a:endParaRPr>
          </a:p>
        </p:txBody>
      </p:sp>
      <p:sp>
        <p:nvSpPr>
          <p:cNvPr id="3" name="Content Placeholder 2"/>
          <p:cNvSpPr>
            <a:spLocks noGrp="1"/>
          </p:cNvSpPr>
          <p:nvPr>
            <p:ph idx="1"/>
          </p:nvPr>
        </p:nvSpPr>
        <p:spPr>
          <a:xfrm>
            <a:off x="457200" y="1600200"/>
            <a:ext cx="8229600" cy="5257800"/>
          </a:xfrm>
        </p:spPr>
        <p:txBody>
          <a:bodyPr>
            <a:normAutofit/>
          </a:bodyPr>
          <a:lstStyle/>
          <a:p>
            <a:pPr marL="0" indent="0">
              <a:spcBef>
                <a:spcPts val="0"/>
              </a:spcBef>
              <a:buNone/>
            </a:pPr>
            <a:r>
              <a:rPr lang="en-US" b="1" dirty="0" smtClean="0">
                <a:latin typeface="Corbel"/>
                <a:cs typeface="Corbel"/>
              </a:rPr>
              <a:t>It is not about eating and drinking in the building:</a:t>
            </a:r>
          </a:p>
          <a:p>
            <a:pPr marL="400050" lvl="1" indent="0">
              <a:spcBef>
                <a:spcPts val="0"/>
              </a:spcBef>
              <a:buNone/>
            </a:pPr>
            <a:endParaRPr lang="en-US" b="1" dirty="0" smtClean="0">
              <a:latin typeface="Corbel"/>
              <a:cs typeface="Corbel"/>
            </a:endParaRPr>
          </a:p>
          <a:p>
            <a:pPr marL="400050" lvl="1" indent="0">
              <a:spcBef>
                <a:spcPts val="0"/>
              </a:spcBef>
              <a:buNone/>
            </a:pPr>
            <a:r>
              <a:rPr lang="en-US" b="1" dirty="0" smtClean="0">
                <a:latin typeface="Corbel"/>
                <a:cs typeface="Corbel"/>
              </a:rPr>
              <a:t>“Why, if these people are right, a mother couldn’t even give her baby a bottle of milk in the building!”</a:t>
            </a:r>
          </a:p>
          <a:p>
            <a:pPr marL="400050" lvl="1" indent="0">
              <a:spcBef>
                <a:spcPts val="0"/>
              </a:spcBef>
              <a:buNone/>
            </a:pPr>
            <a:endParaRPr lang="en-US" b="1" dirty="0" smtClean="0">
              <a:latin typeface="Corbel"/>
              <a:cs typeface="Corbel"/>
            </a:endParaRPr>
          </a:p>
          <a:p>
            <a:pPr marL="400050" lvl="1" indent="0">
              <a:spcBef>
                <a:spcPts val="0"/>
              </a:spcBef>
              <a:buNone/>
            </a:pPr>
            <a:r>
              <a:rPr lang="en-US" b="1" dirty="0" smtClean="0">
                <a:latin typeface="Corbel"/>
                <a:cs typeface="Corbel"/>
              </a:rPr>
              <a:t>Ex. water for teachers, preacher’s lunch, food for diabetics, we eat the LS, etc.</a:t>
            </a:r>
          </a:p>
        </p:txBody>
      </p:sp>
    </p:spTree>
    <p:extLst>
      <p:ext uri="{BB962C8B-B14F-4D97-AF65-F5344CB8AC3E}">
        <p14:creationId xmlns:p14="http://schemas.microsoft.com/office/powerpoint/2010/main" val="1842121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86239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19819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57852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40933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449" t="8303" r="4553" b="4069"/>
          <a:stretch/>
        </p:blipFill>
        <p:spPr>
          <a:xfrm>
            <a:off x="0" y="0"/>
            <a:ext cx="9144000" cy="6858000"/>
          </a:xfrm>
          <a:prstGeom prst="rect">
            <a:avLst/>
          </a:prstGeom>
        </p:spPr>
      </p:pic>
    </p:spTree>
    <p:extLst>
      <p:ext uri="{BB962C8B-B14F-4D97-AF65-F5344CB8AC3E}">
        <p14:creationId xmlns:p14="http://schemas.microsoft.com/office/powerpoint/2010/main" val="129688305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5380" t="28820" r="22953" b="11876"/>
          <a:stretch/>
        </p:blipFill>
        <p:spPr>
          <a:xfrm>
            <a:off x="905126" y="263267"/>
            <a:ext cx="7333748" cy="63301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3777547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5926" t="15497" r="25000" b="4194"/>
          <a:stretch/>
        </p:blipFill>
        <p:spPr>
          <a:xfrm>
            <a:off x="186266" y="287866"/>
            <a:ext cx="5012267" cy="6247519"/>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3"/>
          <a:srcRect l="35741" t="58247" r="23333" b="24042"/>
          <a:stretch/>
        </p:blipFill>
        <p:spPr>
          <a:xfrm>
            <a:off x="2407167" y="4367917"/>
            <a:ext cx="6516700" cy="17102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4178278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677" t="8222" r="12519" b="3720"/>
          <a:stretch/>
        </p:blipFill>
        <p:spPr>
          <a:xfrm>
            <a:off x="0" y="0"/>
            <a:ext cx="9144000" cy="6858000"/>
          </a:xfrm>
          <a:prstGeom prst="rect">
            <a:avLst/>
          </a:prstGeom>
        </p:spPr>
      </p:pic>
    </p:spTree>
    <p:extLst>
      <p:ext uri="{BB962C8B-B14F-4D97-AF65-F5344CB8AC3E}">
        <p14:creationId xmlns:p14="http://schemas.microsoft.com/office/powerpoint/2010/main" val="378871773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334" t="8382" r="19190" b="4991"/>
          <a:stretch/>
        </p:blipFill>
        <p:spPr>
          <a:xfrm>
            <a:off x="0" y="0"/>
            <a:ext cx="9144000" cy="6858000"/>
          </a:xfrm>
          <a:prstGeom prst="rect">
            <a:avLst/>
          </a:prstGeom>
        </p:spPr>
      </p:pic>
    </p:spTree>
    <p:extLst>
      <p:ext uri="{BB962C8B-B14F-4D97-AF65-F5344CB8AC3E}">
        <p14:creationId xmlns:p14="http://schemas.microsoft.com/office/powerpoint/2010/main" val="308414010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296" t="9084" r="6112" b="2918"/>
          <a:stretch/>
        </p:blipFill>
        <p:spPr>
          <a:xfrm>
            <a:off x="0" y="0"/>
            <a:ext cx="9144000" cy="6858000"/>
          </a:xfrm>
          <a:prstGeom prst="rect">
            <a:avLst/>
          </a:prstGeom>
        </p:spPr>
      </p:pic>
    </p:spTree>
    <p:extLst>
      <p:ext uri="{BB962C8B-B14F-4D97-AF65-F5344CB8AC3E}">
        <p14:creationId xmlns:p14="http://schemas.microsoft.com/office/powerpoint/2010/main" val="13922296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orbel"/>
                <a:cs typeface="Corbel"/>
              </a:rPr>
              <a:t>What Is Not The Issue?</a:t>
            </a:r>
            <a:endParaRPr lang="en-US" b="1" dirty="0">
              <a:latin typeface="Corbel"/>
              <a:cs typeface="Corbel"/>
            </a:endParaRPr>
          </a:p>
        </p:txBody>
      </p:sp>
      <p:sp>
        <p:nvSpPr>
          <p:cNvPr id="3" name="Content Placeholder 2"/>
          <p:cNvSpPr>
            <a:spLocks noGrp="1"/>
          </p:cNvSpPr>
          <p:nvPr>
            <p:ph idx="1"/>
          </p:nvPr>
        </p:nvSpPr>
        <p:spPr>
          <a:xfrm>
            <a:off x="457200" y="1600200"/>
            <a:ext cx="8229600" cy="5257800"/>
          </a:xfrm>
        </p:spPr>
        <p:txBody>
          <a:bodyPr>
            <a:normAutofit/>
          </a:bodyPr>
          <a:lstStyle/>
          <a:p>
            <a:pPr marL="0" indent="0">
              <a:spcBef>
                <a:spcPts val="0"/>
              </a:spcBef>
              <a:buNone/>
            </a:pPr>
            <a:r>
              <a:rPr lang="en-US" b="1" dirty="0" smtClean="0">
                <a:latin typeface="Corbel"/>
                <a:cs typeface="Corbel"/>
              </a:rPr>
              <a:t>It is not that the building (floor, walls, roof) is sacred.</a:t>
            </a:r>
          </a:p>
          <a:p>
            <a:pPr marL="0" indent="0">
              <a:spcBef>
                <a:spcPts val="0"/>
              </a:spcBef>
              <a:buNone/>
            </a:pPr>
            <a:endParaRPr lang="en-US" b="1" dirty="0" smtClean="0">
              <a:latin typeface="Corbel"/>
              <a:cs typeface="Corbel"/>
            </a:endParaRPr>
          </a:p>
          <a:p>
            <a:pPr marL="0" indent="0">
              <a:spcBef>
                <a:spcPts val="0"/>
              </a:spcBef>
              <a:buNone/>
            </a:pPr>
            <a:r>
              <a:rPr lang="en-US" b="1" dirty="0" smtClean="0">
                <a:latin typeface="Corbel"/>
                <a:cs typeface="Corbel"/>
              </a:rPr>
              <a:t>It is not because we do not like recreation or eating together.</a:t>
            </a:r>
          </a:p>
          <a:p>
            <a:pPr marL="0" indent="0">
              <a:spcBef>
                <a:spcPts val="0"/>
              </a:spcBef>
              <a:buNone/>
            </a:pPr>
            <a:endParaRPr lang="en-US" b="1" dirty="0" smtClean="0">
              <a:latin typeface="Corbel"/>
              <a:cs typeface="Corbel"/>
            </a:endParaRPr>
          </a:p>
          <a:p>
            <a:pPr marL="0" indent="0">
              <a:spcBef>
                <a:spcPts val="0"/>
              </a:spcBef>
              <a:buNone/>
            </a:pPr>
            <a:r>
              <a:rPr lang="en-US" b="1" dirty="0" smtClean="0">
                <a:latin typeface="Corbel"/>
                <a:cs typeface="Corbel"/>
              </a:rPr>
              <a:t>It is not because we cannot afford these facilities.</a:t>
            </a:r>
          </a:p>
        </p:txBody>
      </p:sp>
    </p:spTree>
    <p:extLst>
      <p:ext uri="{BB962C8B-B14F-4D97-AF65-F5344CB8AC3E}">
        <p14:creationId xmlns:p14="http://schemas.microsoft.com/office/powerpoint/2010/main" val="870991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a:spcBef>
                <a:spcPts val="0"/>
              </a:spcBef>
              <a:spcAft>
                <a:spcPts val="0"/>
              </a:spcAft>
            </a:pPr>
            <a:r>
              <a:rPr lang="en-US" b="1" dirty="0" smtClean="0">
                <a:latin typeface="Corbel"/>
                <a:ea typeface="ＭＳ 明朝"/>
                <a:cs typeface="Corbel"/>
              </a:rPr>
              <a:t>Answering The Arguments</a:t>
            </a:r>
            <a:endParaRPr lang="en-US" sz="4800" b="1" dirty="0">
              <a:effectLst/>
              <a:latin typeface="Corbel"/>
              <a:ea typeface="ＭＳ 明朝"/>
              <a:cs typeface="Corbel"/>
            </a:endParaRPr>
          </a:p>
        </p:txBody>
      </p:sp>
      <p:sp>
        <p:nvSpPr>
          <p:cNvPr id="3" name="Content Placeholder 2"/>
          <p:cNvSpPr>
            <a:spLocks noGrp="1"/>
          </p:cNvSpPr>
          <p:nvPr>
            <p:ph idx="1"/>
          </p:nvPr>
        </p:nvSpPr>
        <p:spPr>
          <a:xfrm>
            <a:off x="457200" y="1600200"/>
            <a:ext cx="8229600" cy="5257800"/>
          </a:xfrm>
        </p:spPr>
        <p:txBody>
          <a:bodyPr>
            <a:normAutofit/>
          </a:bodyPr>
          <a:lstStyle/>
          <a:p>
            <a:pPr marL="0" indent="0">
              <a:lnSpc>
                <a:spcPct val="110000"/>
              </a:lnSpc>
              <a:spcBef>
                <a:spcPts val="0"/>
              </a:spcBef>
              <a:buNone/>
            </a:pPr>
            <a:r>
              <a:rPr lang="en-US" b="1" dirty="0" smtClean="0">
                <a:latin typeface="Corbel"/>
                <a:cs typeface="Corbel"/>
              </a:rPr>
              <a:t>Fellowship is used to show Christians sharing with the Godhead and other Christians in a spiritual nature: 1 Cor. 10.16-17</a:t>
            </a:r>
          </a:p>
          <a:p>
            <a:pPr marL="0" indent="0">
              <a:lnSpc>
                <a:spcPct val="110000"/>
              </a:lnSpc>
              <a:spcBef>
                <a:spcPts val="0"/>
              </a:spcBef>
              <a:buNone/>
            </a:pPr>
            <a:endParaRPr lang="en-US" b="1" dirty="0">
              <a:latin typeface="Corbel"/>
              <a:cs typeface="Corbel"/>
            </a:endParaRPr>
          </a:p>
          <a:p>
            <a:pPr marL="0" indent="0">
              <a:lnSpc>
                <a:spcPct val="110000"/>
              </a:lnSpc>
              <a:spcBef>
                <a:spcPts val="0"/>
              </a:spcBef>
              <a:buNone/>
            </a:pPr>
            <a:r>
              <a:rPr lang="en-US" b="1" dirty="0" smtClean="0">
                <a:latin typeface="Corbel"/>
                <a:cs typeface="Corbel"/>
              </a:rPr>
              <a:t>Not once in the entire Bible does "fellowship" refer to a common meal or recreational entertainment!</a:t>
            </a:r>
          </a:p>
        </p:txBody>
      </p:sp>
    </p:spTree>
    <p:extLst>
      <p:ext uri="{BB962C8B-B14F-4D97-AF65-F5344CB8AC3E}">
        <p14:creationId xmlns:p14="http://schemas.microsoft.com/office/powerpoint/2010/main" val="802886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a:spcBef>
                <a:spcPts val="0"/>
              </a:spcBef>
              <a:spcAft>
                <a:spcPts val="0"/>
              </a:spcAft>
            </a:pPr>
            <a:r>
              <a:rPr lang="en-US" b="1" dirty="0" smtClean="0">
                <a:latin typeface="Corbel"/>
                <a:ea typeface="ＭＳ 明朝"/>
                <a:cs typeface="Corbel"/>
              </a:rPr>
              <a:t>Answering The Arguments</a:t>
            </a:r>
            <a:endParaRPr lang="en-US" sz="4800" b="1" dirty="0">
              <a:effectLst/>
              <a:latin typeface="Corbel"/>
              <a:ea typeface="ＭＳ 明朝"/>
              <a:cs typeface="Corbel"/>
            </a:endParaRPr>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pPr marL="0" indent="0">
              <a:lnSpc>
                <a:spcPct val="110000"/>
              </a:lnSpc>
              <a:spcBef>
                <a:spcPts val="0"/>
              </a:spcBef>
              <a:buNone/>
            </a:pPr>
            <a:r>
              <a:rPr lang="en-US" b="1" dirty="0" smtClean="0">
                <a:latin typeface="Corbel"/>
                <a:cs typeface="Corbel"/>
              </a:rPr>
              <a:t>“Isn’t the church to edify the saints?”</a:t>
            </a:r>
          </a:p>
          <a:p>
            <a:pPr marL="0" indent="0">
              <a:lnSpc>
                <a:spcPct val="110000"/>
              </a:lnSpc>
              <a:spcBef>
                <a:spcPts val="0"/>
              </a:spcBef>
              <a:buNone/>
            </a:pPr>
            <a:endParaRPr lang="en-US" b="1" dirty="0" smtClean="0">
              <a:latin typeface="Corbel"/>
              <a:cs typeface="Corbel"/>
            </a:endParaRPr>
          </a:p>
          <a:p>
            <a:pPr marL="0" indent="0">
              <a:lnSpc>
                <a:spcPct val="110000"/>
              </a:lnSpc>
              <a:spcBef>
                <a:spcPts val="0"/>
              </a:spcBef>
              <a:buNone/>
            </a:pPr>
            <a:r>
              <a:rPr lang="en-US" b="1" dirty="0" smtClean="0">
                <a:latin typeface="Corbel"/>
                <a:cs typeface="Corbel"/>
              </a:rPr>
              <a:t>Spiritual edification: 1 Cor. 14.12, 26; Eph. 4.11-16; Acts 20.32; 2 Tim. 3.16-17</a:t>
            </a:r>
          </a:p>
          <a:p>
            <a:pPr marL="0" indent="0">
              <a:lnSpc>
                <a:spcPct val="110000"/>
              </a:lnSpc>
              <a:spcBef>
                <a:spcPts val="0"/>
              </a:spcBef>
              <a:buNone/>
            </a:pPr>
            <a:endParaRPr lang="en-US" b="1" dirty="0" smtClean="0">
              <a:latin typeface="Corbel"/>
              <a:cs typeface="Corbel"/>
            </a:endParaRPr>
          </a:p>
          <a:p>
            <a:pPr marL="0" indent="0">
              <a:lnSpc>
                <a:spcPct val="110000"/>
              </a:lnSpc>
              <a:spcBef>
                <a:spcPts val="0"/>
              </a:spcBef>
              <a:buNone/>
            </a:pPr>
            <a:r>
              <a:rPr lang="en-US" b="1" dirty="0" smtClean="0">
                <a:latin typeface="Corbel"/>
                <a:cs typeface="Corbel"/>
              </a:rPr>
              <a:t>In the name of edification, we find churches building and maintaining schools, colleges, family life centers, dining halls, kitchens, gymnasiums, youth groups, family outings, social services, live bands, pageants, special events, etc.</a:t>
            </a:r>
          </a:p>
        </p:txBody>
      </p:sp>
    </p:spTree>
    <p:extLst>
      <p:ext uri="{BB962C8B-B14F-4D97-AF65-F5344CB8AC3E}">
        <p14:creationId xmlns:p14="http://schemas.microsoft.com/office/powerpoint/2010/main" val="2810674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7949" r="2439" b="12716"/>
          <a:stretch/>
        </p:blipFill>
        <p:spPr>
          <a:xfrm>
            <a:off x="0" y="-1"/>
            <a:ext cx="9144000" cy="6858001"/>
          </a:xfrm>
          <a:prstGeom prst="rect">
            <a:avLst/>
          </a:prstGeom>
        </p:spPr>
      </p:pic>
    </p:spTree>
    <p:extLst>
      <p:ext uri="{BB962C8B-B14F-4D97-AF65-F5344CB8AC3E}">
        <p14:creationId xmlns:p14="http://schemas.microsoft.com/office/powerpoint/2010/main" val="334103329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a:spcBef>
                <a:spcPts val="0"/>
              </a:spcBef>
              <a:spcAft>
                <a:spcPts val="0"/>
              </a:spcAft>
            </a:pPr>
            <a:r>
              <a:rPr lang="en-US" b="1" dirty="0" smtClean="0">
                <a:latin typeface="Corbel"/>
                <a:ea typeface="ＭＳ 明朝"/>
                <a:cs typeface="Corbel"/>
              </a:rPr>
              <a:t>Answering The Arguments</a:t>
            </a:r>
            <a:endParaRPr lang="en-US" sz="4800" b="1" dirty="0">
              <a:effectLst/>
              <a:latin typeface="Corbel"/>
              <a:ea typeface="ＭＳ 明朝"/>
              <a:cs typeface="Corbel"/>
            </a:endParaRPr>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pPr marL="0" indent="0">
              <a:lnSpc>
                <a:spcPct val="110000"/>
              </a:lnSpc>
              <a:spcBef>
                <a:spcPts val="0"/>
              </a:spcBef>
              <a:buNone/>
            </a:pPr>
            <a:r>
              <a:rPr lang="en-US" b="1" dirty="0" smtClean="0">
                <a:latin typeface="Corbel"/>
                <a:cs typeface="Corbel"/>
              </a:rPr>
              <a:t>“Didn’t Jesus feed the 5000?”: </a:t>
            </a:r>
          </a:p>
          <a:p>
            <a:pPr marL="0" indent="0">
              <a:lnSpc>
                <a:spcPct val="110000"/>
              </a:lnSpc>
              <a:spcBef>
                <a:spcPts val="0"/>
              </a:spcBef>
              <a:buNone/>
            </a:pPr>
            <a:endParaRPr lang="en-US" b="1" dirty="0" smtClean="0">
              <a:latin typeface="Corbel"/>
              <a:cs typeface="Corbel"/>
            </a:endParaRPr>
          </a:p>
          <a:p>
            <a:pPr marL="0" indent="0">
              <a:lnSpc>
                <a:spcPct val="110000"/>
              </a:lnSpc>
              <a:spcBef>
                <a:spcPts val="0"/>
              </a:spcBef>
              <a:buNone/>
            </a:pPr>
            <a:r>
              <a:rPr lang="en-US" b="1" dirty="0" smtClean="0">
                <a:latin typeface="Corbel"/>
                <a:cs typeface="Corbel"/>
              </a:rPr>
              <a:t>Jesus preached and had compassion on the hungry people so he fed them: Matt. 14.14-16, Mark 6.34-36</a:t>
            </a:r>
          </a:p>
          <a:p>
            <a:pPr marL="0" indent="0">
              <a:lnSpc>
                <a:spcPct val="110000"/>
              </a:lnSpc>
              <a:spcBef>
                <a:spcPts val="0"/>
              </a:spcBef>
              <a:buNone/>
            </a:pPr>
            <a:endParaRPr lang="en-US" b="1" dirty="0">
              <a:latin typeface="Corbel"/>
              <a:cs typeface="Corbel"/>
            </a:endParaRPr>
          </a:p>
          <a:p>
            <a:pPr marL="0" indent="0">
              <a:lnSpc>
                <a:spcPct val="110000"/>
              </a:lnSpc>
              <a:spcBef>
                <a:spcPts val="0"/>
              </a:spcBef>
              <a:buNone/>
            </a:pPr>
            <a:r>
              <a:rPr lang="en-US" b="1" dirty="0" smtClean="0">
                <a:latin typeface="Corbel"/>
                <a:cs typeface="Corbel"/>
              </a:rPr>
              <a:t>Jesus was not feeding them to draw them to Himself! John 6.44-45; 12.32; 2 Thess. 2.14</a:t>
            </a:r>
          </a:p>
          <a:p>
            <a:pPr marL="0" indent="0">
              <a:lnSpc>
                <a:spcPct val="110000"/>
              </a:lnSpc>
              <a:spcBef>
                <a:spcPts val="0"/>
              </a:spcBef>
              <a:buNone/>
            </a:pPr>
            <a:endParaRPr lang="en-US" b="1" dirty="0">
              <a:latin typeface="Corbel"/>
              <a:cs typeface="Corbel"/>
            </a:endParaRPr>
          </a:p>
          <a:p>
            <a:pPr marL="0" indent="0">
              <a:lnSpc>
                <a:spcPct val="110000"/>
              </a:lnSpc>
              <a:spcBef>
                <a:spcPts val="0"/>
              </a:spcBef>
              <a:buNone/>
            </a:pPr>
            <a:r>
              <a:rPr lang="en-US" b="1" dirty="0" smtClean="0">
                <a:latin typeface="Corbel"/>
                <a:cs typeface="Corbel"/>
              </a:rPr>
              <a:t>Jesus condemned them when they followed Him for food: John 6.26-27</a:t>
            </a:r>
          </a:p>
          <a:p>
            <a:pPr marL="0" indent="0">
              <a:lnSpc>
                <a:spcPct val="110000"/>
              </a:lnSpc>
              <a:spcBef>
                <a:spcPts val="0"/>
              </a:spcBef>
              <a:buNone/>
            </a:pPr>
            <a:endParaRPr lang="en-US" b="1" dirty="0">
              <a:latin typeface="Corbel"/>
              <a:cs typeface="Corbel"/>
            </a:endParaRPr>
          </a:p>
          <a:p>
            <a:pPr marL="0" indent="0">
              <a:lnSpc>
                <a:spcPct val="110000"/>
              </a:lnSpc>
              <a:spcBef>
                <a:spcPts val="0"/>
              </a:spcBef>
              <a:buNone/>
            </a:pPr>
            <a:r>
              <a:rPr lang="en-US" b="1" dirty="0" smtClean="0">
                <a:latin typeface="Corbel"/>
                <a:cs typeface="Corbel"/>
              </a:rPr>
              <a:t>This has nothing to do with the church: Matt. 16.18; Acts 20.28 </a:t>
            </a:r>
          </a:p>
        </p:txBody>
      </p:sp>
    </p:spTree>
    <p:extLst>
      <p:ext uri="{BB962C8B-B14F-4D97-AF65-F5344CB8AC3E}">
        <p14:creationId xmlns:p14="http://schemas.microsoft.com/office/powerpoint/2010/main" val="19873172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6388" t="31888" r="23871" b="13092"/>
          <a:stretch/>
        </p:blipFill>
        <p:spPr>
          <a:xfrm>
            <a:off x="822736" y="281144"/>
            <a:ext cx="7498528" cy="62957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7927879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10" t="8474" r="6689" b="3889"/>
          <a:stretch/>
        </p:blipFill>
        <p:spPr>
          <a:xfrm>
            <a:off x="0" y="0"/>
            <a:ext cx="9144000" cy="6858000"/>
          </a:xfrm>
          <a:prstGeom prst="rect">
            <a:avLst/>
          </a:prstGeom>
        </p:spPr>
      </p:pic>
    </p:spTree>
    <p:extLst>
      <p:ext uri="{BB962C8B-B14F-4D97-AF65-F5344CB8AC3E}">
        <p14:creationId xmlns:p14="http://schemas.microsoft.com/office/powerpoint/2010/main" val="35673833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latin typeface="Corbel"/>
                <a:ea typeface="ＭＳ 明朝"/>
                <a:cs typeface="Corbel"/>
              </a:rPr>
              <a:t>Answering The Arguments</a:t>
            </a:r>
            <a:endParaRPr lang="en-US" dirty="0"/>
          </a:p>
        </p:txBody>
      </p:sp>
      <p:sp>
        <p:nvSpPr>
          <p:cNvPr id="6" name="Content Placeholder 5"/>
          <p:cNvSpPr>
            <a:spLocks noGrp="1"/>
          </p:cNvSpPr>
          <p:nvPr>
            <p:ph idx="1"/>
          </p:nvPr>
        </p:nvSpPr>
        <p:spPr>
          <a:xfrm>
            <a:off x="228600" y="1600200"/>
            <a:ext cx="8686800" cy="5257800"/>
          </a:xfrm>
        </p:spPr>
        <p:txBody>
          <a:bodyPr>
            <a:normAutofit fontScale="85000" lnSpcReduction="20000"/>
          </a:bodyPr>
          <a:lstStyle/>
          <a:p>
            <a:pPr marL="0" indent="0">
              <a:lnSpc>
                <a:spcPct val="120000"/>
              </a:lnSpc>
              <a:spcBef>
                <a:spcPts val="0"/>
              </a:spcBef>
              <a:buNone/>
            </a:pPr>
            <a:r>
              <a:rPr lang="en-US" b="1" dirty="0" smtClean="0">
                <a:latin typeface="Corbel"/>
                <a:cs typeface="Corbel"/>
              </a:rPr>
              <a:t>“Didn’t </a:t>
            </a:r>
            <a:r>
              <a:rPr lang="en-US" b="1" dirty="0">
                <a:latin typeface="Corbel"/>
                <a:cs typeface="Corbel"/>
              </a:rPr>
              <a:t>Christians in the Bible eat together</a:t>
            </a:r>
            <a:r>
              <a:rPr lang="en-US" b="1" dirty="0" smtClean="0">
                <a:latin typeface="Corbel"/>
                <a:cs typeface="Corbel"/>
              </a:rPr>
              <a:t>?”</a:t>
            </a:r>
          </a:p>
          <a:p>
            <a:pPr marL="0" indent="0">
              <a:lnSpc>
                <a:spcPct val="120000"/>
              </a:lnSpc>
              <a:spcBef>
                <a:spcPts val="0"/>
              </a:spcBef>
              <a:buNone/>
            </a:pPr>
            <a:endParaRPr lang="en-US" b="1" dirty="0">
              <a:latin typeface="Corbel"/>
              <a:cs typeface="Corbel"/>
            </a:endParaRPr>
          </a:p>
          <a:p>
            <a:pPr marL="0" indent="0">
              <a:lnSpc>
                <a:spcPct val="120000"/>
              </a:lnSpc>
              <a:spcBef>
                <a:spcPts val="0"/>
              </a:spcBef>
              <a:buNone/>
            </a:pPr>
            <a:r>
              <a:rPr lang="en-US" b="1" dirty="0" smtClean="0">
                <a:latin typeface="Corbel"/>
                <a:cs typeface="Corbel"/>
              </a:rPr>
              <a:t>The </a:t>
            </a:r>
            <a:r>
              <a:rPr lang="en-US" b="1" dirty="0">
                <a:latin typeface="Corbel"/>
                <a:cs typeface="Corbel"/>
              </a:rPr>
              <a:t>early Christians ate from house to house: Acts 2.46</a:t>
            </a:r>
          </a:p>
          <a:p>
            <a:pPr marL="0" indent="0">
              <a:lnSpc>
                <a:spcPct val="120000"/>
              </a:lnSpc>
              <a:spcBef>
                <a:spcPts val="0"/>
              </a:spcBef>
              <a:buNone/>
            </a:pPr>
            <a:endParaRPr lang="en-US" b="1" dirty="0" smtClean="0">
              <a:latin typeface="Corbel"/>
              <a:cs typeface="Corbel"/>
            </a:endParaRPr>
          </a:p>
          <a:p>
            <a:pPr marL="0" indent="0">
              <a:lnSpc>
                <a:spcPct val="120000"/>
              </a:lnSpc>
              <a:spcBef>
                <a:spcPts val="0"/>
              </a:spcBef>
              <a:buNone/>
            </a:pPr>
            <a:r>
              <a:rPr lang="en-US" b="1" dirty="0" smtClean="0">
                <a:latin typeface="Corbel"/>
                <a:cs typeface="Corbel"/>
              </a:rPr>
              <a:t>The ONLY example of a common meal being eaten “as </a:t>
            </a:r>
            <a:r>
              <a:rPr lang="en-US" b="1" dirty="0">
                <a:latin typeface="Corbel"/>
                <a:cs typeface="Corbel"/>
              </a:rPr>
              <a:t>the </a:t>
            </a:r>
            <a:r>
              <a:rPr lang="en-US" b="1" dirty="0" smtClean="0">
                <a:latin typeface="Corbel"/>
                <a:cs typeface="Corbel"/>
              </a:rPr>
              <a:t>church” was condemned! 1 </a:t>
            </a:r>
            <a:r>
              <a:rPr lang="en-US" b="1" dirty="0">
                <a:latin typeface="Corbel"/>
                <a:cs typeface="Corbel"/>
              </a:rPr>
              <a:t>Cor. </a:t>
            </a:r>
            <a:r>
              <a:rPr lang="en-US" b="1" dirty="0" smtClean="0">
                <a:latin typeface="Corbel"/>
                <a:cs typeface="Corbel"/>
              </a:rPr>
              <a:t>11.17-34</a:t>
            </a:r>
            <a:endParaRPr lang="en-US" b="1" dirty="0">
              <a:latin typeface="Corbel"/>
              <a:cs typeface="Corbel"/>
            </a:endParaRPr>
          </a:p>
          <a:p>
            <a:pPr marL="0" indent="0">
              <a:lnSpc>
                <a:spcPct val="120000"/>
              </a:lnSpc>
              <a:spcBef>
                <a:spcPts val="0"/>
              </a:spcBef>
              <a:buNone/>
            </a:pPr>
            <a:endParaRPr lang="en-US" b="1" dirty="0" smtClean="0">
              <a:latin typeface="Corbel"/>
              <a:cs typeface="Corbel"/>
            </a:endParaRPr>
          </a:p>
          <a:p>
            <a:pPr marL="400050" lvl="1" indent="0">
              <a:lnSpc>
                <a:spcPct val="120000"/>
              </a:lnSpc>
              <a:spcBef>
                <a:spcPts val="0"/>
              </a:spcBef>
              <a:buNone/>
            </a:pPr>
            <a:r>
              <a:rPr lang="en-US" b="1" dirty="0" smtClean="0">
                <a:latin typeface="Corbel"/>
                <a:cs typeface="Corbel"/>
              </a:rPr>
              <a:t>"</a:t>
            </a:r>
            <a:r>
              <a:rPr lang="en-US" b="1" dirty="0">
                <a:latin typeface="Corbel"/>
                <a:cs typeface="Corbel"/>
              </a:rPr>
              <a:t>Have you not fellowship halls and church kitchens to eat and drink in</a:t>
            </a:r>
            <a:r>
              <a:rPr lang="en-US" b="1" dirty="0" smtClean="0">
                <a:latin typeface="Corbel"/>
                <a:cs typeface="Corbel"/>
              </a:rPr>
              <a:t>?”</a:t>
            </a:r>
            <a:endParaRPr lang="en-US" b="1" dirty="0">
              <a:latin typeface="Corbel"/>
              <a:cs typeface="Corbel"/>
            </a:endParaRPr>
          </a:p>
          <a:p>
            <a:pPr marL="400050" lvl="1" indent="0">
              <a:lnSpc>
                <a:spcPct val="120000"/>
              </a:lnSpc>
              <a:spcBef>
                <a:spcPts val="0"/>
              </a:spcBef>
              <a:buNone/>
            </a:pPr>
            <a:endParaRPr lang="en-US" b="1" dirty="0" smtClean="0">
              <a:latin typeface="Corbel"/>
              <a:cs typeface="Corbel"/>
            </a:endParaRPr>
          </a:p>
          <a:p>
            <a:pPr marL="400050" lvl="1" indent="0">
              <a:lnSpc>
                <a:spcPct val="120000"/>
              </a:lnSpc>
              <a:spcBef>
                <a:spcPts val="0"/>
              </a:spcBef>
              <a:buNone/>
            </a:pPr>
            <a:r>
              <a:rPr lang="en-US" b="1" dirty="0" smtClean="0">
                <a:latin typeface="Corbel"/>
                <a:cs typeface="Corbel"/>
              </a:rPr>
              <a:t>"</a:t>
            </a:r>
            <a:r>
              <a:rPr lang="en-US" b="1" dirty="0">
                <a:latin typeface="Corbel"/>
                <a:cs typeface="Corbel"/>
              </a:rPr>
              <a:t>If anyone is hungry, let him wait until after the services and assemble together at that time to satisfy his hunger</a:t>
            </a:r>
            <a:r>
              <a:rPr lang="en-US" b="1" dirty="0" smtClean="0">
                <a:latin typeface="Corbel"/>
                <a:cs typeface="Corbel"/>
              </a:rPr>
              <a:t>.”</a:t>
            </a:r>
            <a:endParaRPr lang="en-US" b="1" dirty="0">
              <a:latin typeface="Corbel"/>
              <a:cs typeface="Corbel"/>
            </a:endParaRPr>
          </a:p>
        </p:txBody>
      </p:sp>
    </p:spTree>
    <p:extLst>
      <p:ext uri="{BB962C8B-B14F-4D97-AF65-F5344CB8AC3E}">
        <p14:creationId xmlns:p14="http://schemas.microsoft.com/office/powerpoint/2010/main" val="15786418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latin typeface="Corbel"/>
                <a:ea typeface="ＭＳ 明朝"/>
                <a:cs typeface="Corbel"/>
              </a:rPr>
              <a:t>Answering The Arguments</a:t>
            </a:r>
            <a:endParaRPr lang="en-US" dirty="0"/>
          </a:p>
        </p:txBody>
      </p:sp>
      <p:sp>
        <p:nvSpPr>
          <p:cNvPr id="6" name="Content Placeholder 5"/>
          <p:cNvSpPr>
            <a:spLocks noGrp="1"/>
          </p:cNvSpPr>
          <p:nvPr>
            <p:ph idx="1"/>
          </p:nvPr>
        </p:nvSpPr>
        <p:spPr>
          <a:xfrm>
            <a:off x="228600" y="1600200"/>
            <a:ext cx="8686800" cy="5257800"/>
          </a:xfrm>
        </p:spPr>
        <p:txBody>
          <a:bodyPr>
            <a:normAutofit/>
          </a:bodyPr>
          <a:lstStyle/>
          <a:p>
            <a:pPr marL="0" indent="0">
              <a:spcBef>
                <a:spcPts val="0"/>
              </a:spcBef>
              <a:buNone/>
            </a:pPr>
            <a:r>
              <a:rPr lang="en-US" sz="2800" b="1" dirty="0" smtClean="0">
                <a:latin typeface="Corbel"/>
                <a:cs typeface="Corbel"/>
              </a:rPr>
              <a:t>“The Bible mentions love feasts (Jude 12; 2 Peter 2.13)”:</a:t>
            </a:r>
          </a:p>
          <a:p>
            <a:pPr marL="0" indent="0">
              <a:spcBef>
                <a:spcPts val="0"/>
              </a:spcBef>
              <a:buNone/>
            </a:pPr>
            <a:endParaRPr lang="en-US" b="1" dirty="0">
              <a:latin typeface="Corbel"/>
              <a:cs typeface="Corbel"/>
            </a:endParaRPr>
          </a:p>
          <a:p>
            <a:pPr marL="0" indent="0">
              <a:spcBef>
                <a:spcPts val="0"/>
              </a:spcBef>
              <a:buNone/>
            </a:pPr>
            <a:r>
              <a:rPr lang="en-US" b="1" dirty="0" smtClean="0">
                <a:latin typeface="Corbel"/>
                <a:cs typeface="Corbel"/>
              </a:rPr>
              <a:t>There is no conclusive evidence for what these love feasts were.</a:t>
            </a:r>
          </a:p>
          <a:p>
            <a:pPr marL="400050" lvl="1" indent="0">
              <a:spcBef>
                <a:spcPts val="0"/>
              </a:spcBef>
              <a:buNone/>
            </a:pPr>
            <a:endParaRPr lang="en-US" b="1" dirty="0" smtClean="0">
              <a:latin typeface="Corbel"/>
              <a:cs typeface="Corbel"/>
            </a:endParaRPr>
          </a:p>
          <a:p>
            <a:pPr marL="400050" lvl="1" indent="0">
              <a:spcBef>
                <a:spcPts val="0"/>
              </a:spcBef>
              <a:buNone/>
            </a:pPr>
            <a:r>
              <a:rPr lang="en-US" b="1" dirty="0" smtClean="0">
                <a:latin typeface="Corbel"/>
                <a:cs typeface="Corbel"/>
              </a:rPr>
              <a:t>Of what did the "love feasts" consist?</a:t>
            </a:r>
          </a:p>
          <a:p>
            <a:pPr marL="400050" lvl="1" indent="0">
              <a:spcBef>
                <a:spcPts val="0"/>
              </a:spcBef>
              <a:buNone/>
            </a:pPr>
            <a:endParaRPr lang="en-US" b="1" dirty="0" smtClean="0">
              <a:latin typeface="Corbel"/>
              <a:cs typeface="Corbel"/>
            </a:endParaRPr>
          </a:p>
          <a:p>
            <a:pPr marL="400050" lvl="1" indent="0">
              <a:spcBef>
                <a:spcPts val="0"/>
              </a:spcBef>
              <a:buNone/>
            </a:pPr>
            <a:r>
              <a:rPr lang="en-US" b="1" dirty="0" smtClean="0">
                <a:latin typeface="Corbel"/>
                <a:cs typeface="Corbel"/>
              </a:rPr>
              <a:t>How often were the "love feasts" observed?</a:t>
            </a:r>
          </a:p>
          <a:p>
            <a:pPr marL="400050" lvl="1" indent="0">
              <a:spcBef>
                <a:spcPts val="0"/>
              </a:spcBef>
              <a:buNone/>
            </a:pPr>
            <a:endParaRPr lang="en-US" b="1" dirty="0">
              <a:latin typeface="Corbel"/>
              <a:cs typeface="Corbel"/>
            </a:endParaRPr>
          </a:p>
          <a:p>
            <a:pPr marL="0" indent="0">
              <a:spcBef>
                <a:spcPts val="0"/>
              </a:spcBef>
              <a:buNone/>
            </a:pPr>
            <a:r>
              <a:rPr lang="en-US" b="1" dirty="0" smtClean="0">
                <a:latin typeface="Corbel"/>
                <a:cs typeface="Corbel"/>
              </a:rPr>
              <a:t>We know they cannot be authorizing a church sponsored meal based on 1 Cor. 11.22, 34</a:t>
            </a:r>
          </a:p>
        </p:txBody>
      </p:sp>
    </p:spTree>
    <p:extLst>
      <p:ext uri="{BB962C8B-B14F-4D97-AF65-F5344CB8AC3E}">
        <p14:creationId xmlns:p14="http://schemas.microsoft.com/office/powerpoint/2010/main" val="41927954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latin typeface="Corbel"/>
                <a:ea typeface="ＭＳ 明朝"/>
                <a:cs typeface="Corbel"/>
              </a:rPr>
              <a:t>Answering The Arguments</a:t>
            </a:r>
            <a:endParaRPr lang="en-US" dirty="0"/>
          </a:p>
        </p:txBody>
      </p:sp>
      <p:sp>
        <p:nvSpPr>
          <p:cNvPr id="6" name="Content Placeholder 5"/>
          <p:cNvSpPr>
            <a:spLocks noGrp="1"/>
          </p:cNvSpPr>
          <p:nvPr>
            <p:ph idx="1"/>
          </p:nvPr>
        </p:nvSpPr>
        <p:spPr>
          <a:xfrm>
            <a:off x="228600" y="1600200"/>
            <a:ext cx="8686800" cy="5257800"/>
          </a:xfrm>
        </p:spPr>
        <p:txBody>
          <a:bodyPr>
            <a:normAutofit/>
          </a:bodyPr>
          <a:lstStyle/>
          <a:p>
            <a:pPr marL="0" indent="0">
              <a:lnSpc>
                <a:spcPct val="110000"/>
              </a:lnSpc>
              <a:spcBef>
                <a:spcPts val="0"/>
              </a:spcBef>
              <a:buNone/>
            </a:pPr>
            <a:r>
              <a:rPr lang="en-US" sz="2800" b="1" dirty="0" smtClean="0">
                <a:latin typeface="Corbel"/>
                <a:cs typeface="Corbel"/>
              </a:rPr>
              <a:t>“The </a:t>
            </a:r>
            <a:r>
              <a:rPr lang="en-US" sz="2800" b="1" dirty="0">
                <a:latin typeface="Corbel"/>
                <a:cs typeface="Corbel"/>
              </a:rPr>
              <a:t>building isn’t </a:t>
            </a:r>
            <a:r>
              <a:rPr lang="en-US" sz="2800" b="1" dirty="0" smtClean="0">
                <a:latin typeface="Corbel"/>
                <a:cs typeface="Corbel"/>
              </a:rPr>
              <a:t>sacred”:</a:t>
            </a:r>
          </a:p>
          <a:p>
            <a:pPr marL="0" indent="0">
              <a:lnSpc>
                <a:spcPct val="110000"/>
              </a:lnSpc>
              <a:spcBef>
                <a:spcPts val="0"/>
              </a:spcBef>
              <a:buNone/>
            </a:pPr>
            <a:endParaRPr lang="en-US" sz="2800" b="1" dirty="0" smtClean="0">
              <a:latin typeface="Corbel"/>
              <a:cs typeface="Corbel"/>
            </a:endParaRPr>
          </a:p>
          <a:p>
            <a:pPr marL="0" indent="0">
              <a:lnSpc>
                <a:spcPct val="110000"/>
              </a:lnSpc>
              <a:spcBef>
                <a:spcPts val="0"/>
              </a:spcBef>
              <a:buNone/>
            </a:pPr>
            <a:r>
              <a:rPr lang="en-US" sz="2800" b="1" dirty="0" smtClean="0">
                <a:latin typeface="Corbel"/>
                <a:cs typeface="Corbel"/>
              </a:rPr>
              <a:t>The </a:t>
            </a:r>
            <a:r>
              <a:rPr lang="en-US" sz="2800" b="1" dirty="0">
                <a:latin typeface="Corbel"/>
                <a:cs typeface="Corbel"/>
              </a:rPr>
              <a:t>building has been purchased for the church to assemble for worship, to evangelize, etc</a:t>
            </a:r>
            <a:r>
              <a:rPr lang="en-US" sz="2800" b="1" dirty="0" smtClean="0">
                <a:latin typeface="Corbel"/>
                <a:cs typeface="Corbel"/>
              </a:rPr>
              <a:t>. (cf. Matt. 21.12-13)</a:t>
            </a:r>
            <a:endParaRPr lang="en-US" sz="2800" b="1" dirty="0">
              <a:latin typeface="Corbel"/>
              <a:cs typeface="Corbel"/>
            </a:endParaRPr>
          </a:p>
          <a:p>
            <a:pPr marL="0" indent="0">
              <a:lnSpc>
                <a:spcPct val="110000"/>
              </a:lnSpc>
              <a:spcBef>
                <a:spcPts val="0"/>
              </a:spcBef>
              <a:buNone/>
            </a:pPr>
            <a:endParaRPr lang="en-US" sz="2800" b="1" dirty="0" smtClean="0">
              <a:latin typeface="Corbel"/>
              <a:cs typeface="Corbel"/>
            </a:endParaRPr>
          </a:p>
          <a:p>
            <a:pPr marL="0" indent="0">
              <a:lnSpc>
                <a:spcPct val="110000"/>
              </a:lnSpc>
              <a:spcBef>
                <a:spcPts val="0"/>
              </a:spcBef>
              <a:buNone/>
            </a:pPr>
            <a:r>
              <a:rPr lang="en-US" sz="2800" b="1" dirty="0" smtClean="0">
                <a:latin typeface="Corbel"/>
                <a:cs typeface="Corbel"/>
              </a:rPr>
              <a:t>The </a:t>
            </a:r>
            <a:r>
              <a:rPr lang="en-US" sz="2800" b="1" dirty="0">
                <a:latin typeface="Corbel"/>
                <a:cs typeface="Corbel"/>
              </a:rPr>
              <a:t>building is to be used for </a:t>
            </a:r>
            <a:r>
              <a:rPr lang="en-US" sz="2800" b="1" dirty="0" smtClean="0">
                <a:latin typeface="Corbel"/>
                <a:cs typeface="Corbel"/>
              </a:rPr>
              <a:t>SCRIPTURAL purposes</a:t>
            </a:r>
            <a:r>
              <a:rPr lang="en-US" sz="2800" b="1" dirty="0">
                <a:latin typeface="Corbel"/>
                <a:cs typeface="Corbel"/>
              </a:rPr>
              <a:t>. If it is not to be used for spiritual purposes, then it has no right to exist in the first place</a:t>
            </a:r>
            <a:r>
              <a:rPr lang="en-US" sz="2800" b="1" dirty="0" smtClean="0">
                <a:latin typeface="Corbel"/>
                <a:cs typeface="Corbel"/>
              </a:rPr>
              <a:t>!</a:t>
            </a:r>
            <a:endParaRPr lang="en-US" sz="2800" b="1" dirty="0">
              <a:latin typeface="Corbel"/>
              <a:cs typeface="Corbel"/>
            </a:endParaRPr>
          </a:p>
        </p:txBody>
      </p:sp>
    </p:spTree>
    <p:extLst>
      <p:ext uri="{BB962C8B-B14F-4D97-AF65-F5344CB8AC3E}">
        <p14:creationId xmlns:p14="http://schemas.microsoft.com/office/powerpoint/2010/main" val="1626171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5780" t="18693" r="23457" b="6869"/>
          <a:stretch/>
        </p:blipFill>
        <p:spPr>
          <a:xfrm>
            <a:off x="1683413" y="229957"/>
            <a:ext cx="5777174" cy="63980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777653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orbel"/>
                <a:cs typeface="Corbel"/>
              </a:rPr>
              <a:t>What Is The Issue?</a:t>
            </a:r>
          </a:p>
        </p:txBody>
      </p:sp>
      <p:sp>
        <p:nvSpPr>
          <p:cNvPr id="3" name="Content Placeholder 2"/>
          <p:cNvSpPr>
            <a:spLocks noGrp="1"/>
          </p:cNvSpPr>
          <p:nvPr>
            <p:ph idx="1"/>
          </p:nvPr>
        </p:nvSpPr>
        <p:spPr>
          <a:xfrm>
            <a:off x="457200" y="1600200"/>
            <a:ext cx="8229600" cy="5257800"/>
          </a:xfrm>
        </p:spPr>
        <p:txBody>
          <a:bodyPr>
            <a:normAutofit/>
          </a:bodyPr>
          <a:lstStyle/>
          <a:p>
            <a:pPr marL="0" indent="0">
              <a:spcBef>
                <a:spcPts val="0"/>
              </a:spcBef>
              <a:buNone/>
            </a:pPr>
            <a:r>
              <a:rPr lang="en-US" b="1" dirty="0" smtClean="0">
                <a:latin typeface="Corbel"/>
                <a:cs typeface="Corbel"/>
              </a:rPr>
              <a:t>1. Is </a:t>
            </a:r>
            <a:r>
              <a:rPr lang="en-US" b="1" dirty="0">
                <a:latin typeface="Corbel"/>
                <a:cs typeface="Corbel"/>
              </a:rPr>
              <a:t>the local church authorized to sponsor, arrange or provide for “church kitchens,” “fellowship halls,” and “church meals”?</a:t>
            </a:r>
          </a:p>
          <a:p>
            <a:pPr marL="0" indent="0">
              <a:spcBef>
                <a:spcPts val="0"/>
              </a:spcBef>
              <a:buNone/>
            </a:pPr>
            <a:endParaRPr lang="en-US" b="1" dirty="0" smtClean="0">
              <a:latin typeface="Corbel"/>
              <a:cs typeface="Corbel"/>
            </a:endParaRPr>
          </a:p>
          <a:p>
            <a:pPr marL="0" indent="0">
              <a:spcBef>
                <a:spcPts val="0"/>
              </a:spcBef>
              <a:buNone/>
            </a:pPr>
            <a:r>
              <a:rPr lang="en-US" b="1" dirty="0" smtClean="0">
                <a:latin typeface="Corbel"/>
                <a:cs typeface="Corbel"/>
              </a:rPr>
              <a:t>2. Is </a:t>
            </a:r>
            <a:r>
              <a:rPr lang="en-US" b="1" dirty="0">
                <a:latin typeface="Corbel"/>
                <a:cs typeface="Corbel"/>
              </a:rPr>
              <a:t>the local church authorized to sponsor, arrange or provide social and recreational activities for its members and others</a:t>
            </a:r>
            <a:r>
              <a:rPr lang="en-US" b="1" dirty="0" smtClean="0">
                <a:latin typeface="Corbel"/>
                <a:cs typeface="Corbel"/>
              </a:rPr>
              <a:t>?</a:t>
            </a:r>
            <a:endParaRPr lang="en-US" b="1" dirty="0">
              <a:latin typeface="Corbel"/>
              <a:cs typeface="Corbel"/>
            </a:endParaRPr>
          </a:p>
        </p:txBody>
      </p:sp>
    </p:spTree>
    <p:extLst>
      <p:ext uri="{BB962C8B-B14F-4D97-AF65-F5344CB8AC3E}">
        <p14:creationId xmlns:p14="http://schemas.microsoft.com/office/powerpoint/2010/main" val="3444014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orbel"/>
                <a:ea typeface="ＭＳ 明朝"/>
                <a:cs typeface="Corbel"/>
              </a:rPr>
              <a:t>Answering The Arguments</a:t>
            </a:r>
            <a:endParaRPr lang="en-US" dirty="0"/>
          </a:p>
        </p:txBody>
      </p:sp>
      <p:sp>
        <p:nvSpPr>
          <p:cNvPr id="3" name="Content Placeholder 2"/>
          <p:cNvSpPr>
            <a:spLocks noGrp="1"/>
          </p:cNvSpPr>
          <p:nvPr>
            <p:ph idx="1"/>
          </p:nvPr>
        </p:nvSpPr>
        <p:spPr>
          <a:xfrm>
            <a:off x="457200" y="1600200"/>
            <a:ext cx="8229600" cy="5058369"/>
          </a:xfrm>
        </p:spPr>
        <p:txBody>
          <a:bodyPr>
            <a:normAutofit fontScale="85000" lnSpcReduction="20000"/>
          </a:bodyPr>
          <a:lstStyle/>
          <a:p>
            <a:pPr marL="0" indent="0">
              <a:lnSpc>
                <a:spcPct val="120000"/>
              </a:lnSpc>
              <a:spcBef>
                <a:spcPts val="0"/>
              </a:spcBef>
              <a:buNone/>
            </a:pPr>
            <a:r>
              <a:rPr lang="en-US" b="1" dirty="0" smtClean="0">
                <a:latin typeface="Corbel"/>
                <a:cs typeface="Corbel"/>
              </a:rPr>
              <a:t>“The </a:t>
            </a:r>
            <a:r>
              <a:rPr lang="en-US" b="1" dirty="0">
                <a:latin typeface="Corbel"/>
                <a:cs typeface="Corbel"/>
              </a:rPr>
              <a:t>meal is provided by the members not the church. The food, plates, utensils are not provided by the treasury</a:t>
            </a:r>
            <a:r>
              <a:rPr lang="en-US" b="1" dirty="0" smtClean="0">
                <a:latin typeface="Corbel"/>
                <a:cs typeface="Corbel"/>
              </a:rPr>
              <a:t>.”</a:t>
            </a:r>
          </a:p>
          <a:p>
            <a:pPr marL="0" indent="0">
              <a:lnSpc>
                <a:spcPct val="120000"/>
              </a:lnSpc>
              <a:spcBef>
                <a:spcPts val="0"/>
              </a:spcBef>
              <a:buNone/>
            </a:pPr>
            <a:endParaRPr lang="en-US" b="1" dirty="0">
              <a:latin typeface="Corbel"/>
              <a:cs typeface="Corbel"/>
            </a:endParaRPr>
          </a:p>
          <a:p>
            <a:pPr marL="0" indent="0">
              <a:lnSpc>
                <a:spcPct val="120000"/>
              </a:lnSpc>
              <a:spcBef>
                <a:spcPts val="0"/>
              </a:spcBef>
              <a:buNone/>
            </a:pPr>
            <a:r>
              <a:rPr lang="en-US" b="1" dirty="0" smtClean="0">
                <a:latin typeface="Corbel"/>
                <a:cs typeface="Corbel"/>
              </a:rPr>
              <a:t>The </a:t>
            </a:r>
            <a:r>
              <a:rPr lang="en-US" b="1" dirty="0">
                <a:latin typeface="Corbel"/>
                <a:cs typeface="Corbel"/>
              </a:rPr>
              <a:t>church built the building with the room for these meals to take place</a:t>
            </a:r>
            <a:r>
              <a:rPr lang="en-US" b="1" dirty="0" smtClean="0">
                <a:latin typeface="Corbel"/>
                <a:cs typeface="Corbel"/>
              </a:rPr>
              <a:t>.</a:t>
            </a:r>
            <a:endParaRPr lang="en-US" b="1" dirty="0">
              <a:latin typeface="Corbel"/>
              <a:cs typeface="Corbel"/>
            </a:endParaRPr>
          </a:p>
          <a:p>
            <a:pPr marL="0" indent="0">
              <a:lnSpc>
                <a:spcPct val="120000"/>
              </a:lnSpc>
              <a:spcBef>
                <a:spcPts val="0"/>
              </a:spcBef>
              <a:buNone/>
            </a:pPr>
            <a:endParaRPr lang="en-US" b="1" dirty="0">
              <a:latin typeface="Corbel"/>
              <a:cs typeface="Corbel"/>
            </a:endParaRPr>
          </a:p>
          <a:p>
            <a:pPr marL="0" indent="0">
              <a:lnSpc>
                <a:spcPct val="120000"/>
              </a:lnSpc>
              <a:spcBef>
                <a:spcPts val="0"/>
              </a:spcBef>
              <a:buNone/>
            </a:pPr>
            <a:r>
              <a:rPr lang="en-US" b="1" dirty="0" smtClean="0">
                <a:latin typeface="Corbel"/>
                <a:cs typeface="Corbel"/>
              </a:rPr>
              <a:t>The </a:t>
            </a:r>
            <a:r>
              <a:rPr lang="en-US" b="1" dirty="0">
                <a:latin typeface="Corbel"/>
                <a:cs typeface="Corbel"/>
              </a:rPr>
              <a:t>meals have been facilitated by the church and have become a work of the church.</a:t>
            </a:r>
          </a:p>
          <a:p>
            <a:pPr marL="0" indent="0">
              <a:lnSpc>
                <a:spcPct val="120000"/>
              </a:lnSpc>
              <a:spcBef>
                <a:spcPts val="0"/>
              </a:spcBef>
              <a:buNone/>
            </a:pPr>
            <a:endParaRPr lang="en-US" b="1" dirty="0" smtClean="0">
              <a:latin typeface="Corbel"/>
              <a:cs typeface="Corbel"/>
            </a:endParaRPr>
          </a:p>
          <a:p>
            <a:pPr marL="0" indent="0">
              <a:lnSpc>
                <a:spcPct val="120000"/>
              </a:lnSpc>
              <a:spcBef>
                <a:spcPts val="0"/>
              </a:spcBef>
              <a:buNone/>
            </a:pPr>
            <a:r>
              <a:rPr lang="en-US" b="1" dirty="0" smtClean="0">
                <a:latin typeface="Corbel"/>
                <a:cs typeface="Corbel"/>
              </a:rPr>
              <a:t>The </a:t>
            </a:r>
            <a:r>
              <a:rPr lang="en-US" b="1" dirty="0">
                <a:latin typeface="Corbel"/>
                <a:cs typeface="Corbel"/>
              </a:rPr>
              <a:t>building is to be used for the purpose of edification, evangelism, worship and benevolence</a:t>
            </a:r>
            <a:r>
              <a:rPr lang="en-US" b="1" dirty="0" smtClean="0">
                <a:latin typeface="Corbel"/>
                <a:cs typeface="Corbel"/>
              </a:rPr>
              <a:t>.</a:t>
            </a:r>
            <a:endParaRPr lang="en-US" b="1" dirty="0">
              <a:latin typeface="Corbel"/>
              <a:cs typeface="Corbel"/>
            </a:endParaRPr>
          </a:p>
        </p:txBody>
      </p:sp>
    </p:spTree>
    <p:extLst>
      <p:ext uri="{BB962C8B-B14F-4D97-AF65-F5344CB8AC3E}">
        <p14:creationId xmlns:p14="http://schemas.microsoft.com/office/powerpoint/2010/main" val="414364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orbel"/>
                <a:ea typeface="ＭＳ 明朝"/>
                <a:cs typeface="Corbel"/>
              </a:rPr>
              <a:t>Answering The Arguments</a:t>
            </a:r>
            <a:endParaRPr lang="en-US" dirty="0"/>
          </a:p>
        </p:txBody>
      </p:sp>
      <p:sp>
        <p:nvSpPr>
          <p:cNvPr id="3" name="Content Placeholder 2"/>
          <p:cNvSpPr>
            <a:spLocks noGrp="1"/>
          </p:cNvSpPr>
          <p:nvPr>
            <p:ph idx="1"/>
          </p:nvPr>
        </p:nvSpPr>
        <p:spPr/>
        <p:txBody>
          <a:bodyPr>
            <a:noAutofit/>
          </a:bodyPr>
          <a:lstStyle/>
          <a:p>
            <a:pPr marL="0" indent="0">
              <a:lnSpc>
                <a:spcPct val="120000"/>
              </a:lnSpc>
              <a:spcBef>
                <a:spcPts val="0"/>
              </a:spcBef>
              <a:buNone/>
            </a:pPr>
            <a:r>
              <a:rPr lang="en-US" sz="2600" b="1" dirty="0">
                <a:latin typeface="Corbel"/>
                <a:cs typeface="Corbel"/>
              </a:rPr>
              <a:t>T</a:t>
            </a:r>
            <a:r>
              <a:rPr lang="en-US" sz="2600" b="1" dirty="0" smtClean="0">
                <a:latin typeface="Corbel"/>
                <a:cs typeface="Corbel"/>
              </a:rPr>
              <a:t>here’s a difference between an incidental use and intentional use of the building.</a:t>
            </a:r>
          </a:p>
          <a:p>
            <a:pPr marL="0" indent="0">
              <a:lnSpc>
                <a:spcPct val="120000"/>
              </a:lnSpc>
              <a:spcBef>
                <a:spcPts val="0"/>
              </a:spcBef>
              <a:buNone/>
            </a:pPr>
            <a:endParaRPr lang="en-US" sz="2600" b="1" dirty="0" smtClean="0">
              <a:latin typeface="Corbel"/>
              <a:cs typeface="Corbel"/>
            </a:endParaRPr>
          </a:p>
          <a:p>
            <a:pPr marL="0" indent="0">
              <a:lnSpc>
                <a:spcPct val="120000"/>
              </a:lnSpc>
              <a:spcBef>
                <a:spcPts val="0"/>
              </a:spcBef>
              <a:buNone/>
            </a:pPr>
            <a:r>
              <a:rPr lang="en-US" sz="2600" b="1" dirty="0" smtClean="0">
                <a:latin typeface="Corbel"/>
                <a:cs typeface="Corbel"/>
              </a:rPr>
              <a:t>Ex.: We do not come together to use the restroom, but we may need to use the restroom when we come together.</a:t>
            </a:r>
          </a:p>
        </p:txBody>
      </p:sp>
    </p:spTree>
    <p:extLst>
      <p:ext uri="{BB962C8B-B14F-4D97-AF65-F5344CB8AC3E}">
        <p14:creationId xmlns:p14="http://schemas.microsoft.com/office/powerpoint/2010/main" val="30766933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orbel"/>
                <a:ea typeface="ＭＳ 明朝"/>
                <a:cs typeface="Corbel"/>
              </a:rPr>
              <a:t>Answering The Arguments</a:t>
            </a:r>
            <a:endParaRPr lang="en-US" dirty="0"/>
          </a:p>
        </p:txBody>
      </p:sp>
      <p:sp>
        <p:nvSpPr>
          <p:cNvPr id="3" name="Content Placeholder 2"/>
          <p:cNvSpPr>
            <a:spLocks noGrp="1"/>
          </p:cNvSpPr>
          <p:nvPr>
            <p:ph idx="1"/>
          </p:nvPr>
        </p:nvSpPr>
        <p:spPr/>
        <p:txBody>
          <a:bodyPr>
            <a:noAutofit/>
          </a:bodyPr>
          <a:lstStyle/>
          <a:p>
            <a:pPr marL="0" indent="0">
              <a:lnSpc>
                <a:spcPct val="120000"/>
              </a:lnSpc>
              <a:spcBef>
                <a:spcPts val="0"/>
              </a:spcBef>
              <a:buNone/>
            </a:pPr>
            <a:r>
              <a:rPr lang="en-US" sz="2600" b="1" dirty="0" smtClean="0">
                <a:latin typeface="Corbel"/>
                <a:cs typeface="Corbel"/>
              </a:rPr>
              <a:t>Preacher’s lunch, workday, drinking water, etc. are incidentals. Coming together for social meals and activities (even outside of the treasury) is an intentional use of the building.</a:t>
            </a:r>
          </a:p>
          <a:p>
            <a:pPr marL="0" indent="0">
              <a:lnSpc>
                <a:spcPct val="120000"/>
              </a:lnSpc>
              <a:spcBef>
                <a:spcPts val="0"/>
              </a:spcBef>
              <a:buNone/>
            </a:pPr>
            <a:endParaRPr lang="en-US" sz="2600" b="1" dirty="0" smtClean="0">
              <a:latin typeface="Corbel"/>
              <a:cs typeface="Corbel"/>
            </a:endParaRPr>
          </a:p>
          <a:p>
            <a:pPr marL="0" indent="0">
              <a:lnSpc>
                <a:spcPct val="120000"/>
              </a:lnSpc>
              <a:spcBef>
                <a:spcPts val="0"/>
              </a:spcBef>
              <a:buNone/>
            </a:pPr>
            <a:r>
              <a:rPr lang="en-US" sz="2600" b="1" dirty="0" smtClean="0">
                <a:latin typeface="Corbel"/>
                <a:cs typeface="Corbel"/>
              </a:rPr>
              <a:t>Socializing before and after church is incidental. Planning and providing is not.</a:t>
            </a:r>
          </a:p>
        </p:txBody>
      </p:sp>
    </p:spTree>
    <p:extLst>
      <p:ext uri="{BB962C8B-B14F-4D97-AF65-F5344CB8AC3E}">
        <p14:creationId xmlns:p14="http://schemas.microsoft.com/office/powerpoint/2010/main" val="4193043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latin typeface="Corbel"/>
                <a:ea typeface="ＭＳ 明朝"/>
                <a:cs typeface="Corbel"/>
              </a:rPr>
              <a:t>Answering The Arguments</a:t>
            </a:r>
            <a:endParaRPr lang="en-US" dirty="0"/>
          </a:p>
        </p:txBody>
      </p:sp>
      <p:sp>
        <p:nvSpPr>
          <p:cNvPr id="6" name="Content Placeholder 5"/>
          <p:cNvSpPr>
            <a:spLocks noGrp="1"/>
          </p:cNvSpPr>
          <p:nvPr>
            <p:ph idx="1"/>
          </p:nvPr>
        </p:nvSpPr>
        <p:spPr>
          <a:xfrm>
            <a:off x="228600" y="1600200"/>
            <a:ext cx="8686800" cy="5257800"/>
          </a:xfrm>
        </p:spPr>
        <p:txBody>
          <a:bodyPr>
            <a:normAutofit/>
          </a:bodyPr>
          <a:lstStyle/>
          <a:p>
            <a:pPr marL="0" indent="0">
              <a:lnSpc>
                <a:spcPct val="110000"/>
              </a:lnSpc>
              <a:spcBef>
                <a:spcPts val="0"/>
              </a:spcBef>
              <a:buNone/>
            </a:pPr>
            <a:r>
              <a:rPr lang="en-US" sz="2800" b="1" dirty="0" smtClean="0">
                <a:latin typeface="Corbel"/>
                <a:cs typeface="Corbel"/>
              </a:rPr>
              <a:t>“If we can’t have family life centers, camp grounds, dining halls, kitchens, gymnasiums, etc. owned by the churches, we can’t have a water cooler.”</a:t>
            </a:r>
          </a:p>
          <a:p>
            <a:pPr marL="0" indent="0">
              <a:lnSpc>
                <a:spcPct val="110000"/>
              </a:lnSpc>
              <a:spcBef>
                <a:spcPts val="0"/>
              </a:spcBef>
              <a:buNone/>
            </a:pPr>
            <a:endParaRPr lang="en-US" sz="2800" b="1" dirty="0">
              <a:latin typeface="Corbel"/>
              <a:cs typeface="Corbel"/>
            </a:endParaRPr>
          </a:p>
          <a:p>
            <a:pPr marL="0" indent="0">
              <a:lnSpc>
                <a:spcPct val="110000"/>
              </a:lnSpc>
              <a:spcBef>
                <a:spcPts val="0"/>
              </a:spcBef>
              <a:buNone/>
            </a:pPr>
            <a:r>
              <a:rPr lang="en-US" sz="2800" b="1" dirty="0" smtClean="0">
                <a:latin typeface="Corbel"/>
                <a:cs typeface="Corbel"/>
              </a:rPr>
              <a:t>Willie the water cooler was invited.</a:t>
            </a:r>
          </a:p>
          <a:p>
            <a:pPr marL="0" indent="0">
              <a:lnSpc>
                <a:spcPct val="110000"/>
              </a:lnSpc>
              <a:spcBef>
                <a:spcPts val="0"/>
              </a:spcBef>
              <a:buNone/>
            </a:pPr>
            <a:endParaRPr lang="en-US" sz="2800" b="1" dirty="0">
              <a:latin typeface="Corbel"/>
              <a:cs typeface="Corbel"/>
            </a:endParaRPr>
          </a:p>
          <a:p>
            <a:pPr marL="0" indent="0">
              <a:lnSpc>
                <a:spcPct val="110000"/>
              </a:lnSpc>
              <a:spcBef>
                <a:spcPts val="0"/>
              </a:spcBef>
              <a:buNone/>
            </a:pPr>
            <a:r>
              <a:rPr lang="en-US" sz="2800" b="1" dirty="0" smtClean="0">
                <a:latin typeface="Corbel"/>
                <a:cs typeface="Corbel"/>
              </a:rPr>
              <a:t>Willie is an incidental to assembling.</a:t>
            </a:r>
          </a:p>
          <a:p>
            <a:pPr marL="0" indent="0">
              <a:lnSpc>
                <a:spcPct val="110000"/>
              </a:lnSpc>
              <a:spcBef>
                <a:spcPts val="0"/>
              </a:spcBef>
              <a:buNone/>
            </a:pPr>
            <a:r>
              <a:rPr lang="en-US" sz="2800" b="1" dirty="0" smtClean="0">
                <a:latin typeface="Corbel"/>
                <a:cs typeface="Corbel"/>
              </a:rPr>
              <a:t>He wasn’t purchased for entertainment!</a:t>
            </a:r>
          </a:p>
        </p:txBody>
      </p:sp>
      <p:pic>
        <p:nvPicPr>
          <p:cNvPr id="4" name="Picture 3"/>
          <p:cNvPicPr>
            <a:picLocks noChangeAspect="1"/>
          </p:cNvPicPr>
          <p:nvPr/>
        </p:nvPicPr>
        <p:blipFill>
          <a:blip r:embed="rId2"/>
          <a:stretch>
            <a:fillRect/>
          </a:stretch>
        </p:blipFill>
        <p:spPr>
          <a:xfrm rot="1110637">
            <a:off x="6932513" y="3957786"/>
            <a:ext cx="1672213" cy="2229617"/>
          </a:xfrm>
          <a:prstGeom prst="rect">
            <a:avLst/>
          </a:prstGeom>
          <a:ln>
            <a:noFill/>
          </a:ln>
          <a:effectLst>
            <a:glow rad="101600">
              <a:schemeClr val="tx1">
                <a:alpha val="75000"/>
              </a:schemeClr>
            </a:glow>
            <a:outerShdw blurRad="190500" algn="tl" rotWithShape="0">
              <a:srgbClr val="000000">
                <a:alpha val="70000"/>
              </a:srgbClr>
            </a:outerShdw>
          </a:effectLst>
        </p:spPr>
      </p:pic>
    </p:spTree>
    <p:extLst>
      <p:ext uri="{BB962C8B-B14F-4D97-AF65-F5344CB8AC3E}">
        <p14:creationId xmlns:p14="http://schemas.microsoft.com/office/powerpoint/2010/main" val="210379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smtClean="0">
                <a:latin typeface="Corbel"/>
                <a:ea typeface="ＭＳ 明朝"/>
                <a:cs typeface="Corbel"/>
              </a:rPr>
              <a:t>Why We Do Not Have Dining Halls</a:t>
            </a:r>
            <a:endParaRPr lang="en-US" dirty="0"/>
          </a:p>
        </p:txBody>
      </p:sp>
      <p:sp>
        <p:nvSpPr>
          <p:cNvPr id="6" name="Content Placeholder 5"/>
          <p:cNvSpPr>
            <a:spLocks noGrp="1"/>
          </p:cNvSpPr>
          <p:nvPr>
            <p:ph idx="1"/>
          </p:nvPr>
        </p:nvSpPr>
        <p:spPr/>
        <p:txBody>
          <a:bodyPr>
            <a:noAutofit/>
          </a:bodyPr>
          <a:lstStyle/>
          <a:p>
            <a:pPr marL="0" indent="0">
              <a:spcBef>
                <a:spcPts val="0"/>
              </a:spcBef>
              <a:buNone/>
            </a:pPr>
            <a:r>
              <a:rPr lang="en-US" b="1" dirty="0" smtClean="0">
                <a:latin typeface="Corbel"/>
                <a:cs typeface="Corbel"/>
              </a:rPr>
              <a:t>Satan has us to do the right things in the wrong way.</a:t>
            </a:r>
          </a:p>
          <a:p>
            <a:pPr marL="0" indent="0">
              <a:spcBef>
                <a:spcPts val="0"/>
              </a:spcBef>
              <a:buNone/>
            </a:pPr>
            <a:endParaRPr lang="en-US" b="1" dirty="0">
              <a:latin typeface="Corbel"/>
              <a:cs typeface="Corbel"/>
            </a:endParaRPr>
          </a:p>
          <a:p>
            <a:pPr marL="0" indent="0">
              <a:spcBef>
                <a:spcPts val="0"/>
              </a:spcBef>
              <a:buNone/>
            </a:pPr>
            <a:r>
              <a:rPr lang="en-US" b="1" dirty="0" smtClean="0">
                <a:latin typeface="Corbel"/>
                <a:cs typeface="Corbel"/>
              </a:rPr>
              <a:t>The church is not a social </a:t>
            </a:r>
            <a:r>
              <a:rPr lang="en-US" b="1" dirty="0">
                <a:latin typeface="Corbel"/>
                <a:cs typeface="Corbel"/>
              </a:rPr>
              <a:t>c</a:t>
            </a:r>
            <a:r>
              <a:rPr lang="en-US" b="1" dirty="0" smtClean="0">
                <a:latin typeface="Corbel"/>
                <a:cs typeface="Corbel"/>
              </a:rPr>
              <a:t>lub: Acts 20.28; 1 Peter 2.5</a:t>
            </a:r>
          </a:p>
          <a:p>
            <a:pPr marL="0" indent="0">
              <a:spcBef>
                <a:spcPts val="0"/>
              </a:spcBef>
              <a:buNone/>
            </a:pPr>
            <a:endParaRPr lang="en-US" b="1" dirty="0" smtClean="0">
              <a:latin typeface="Corbel"/>
              <a:cs typeface="Corbel"/>
            </a:endParaRPr>
          </a:p>
          <a:p>
            <a:pPr marL="0" indent="0">
              <a:spcBef>
                <a:spcPts val="0"/>
              </a:spcBef>
              <a:buNone/>
            </a:pPr>
            <a:r>
              <a:rPr lang="en-US" b="1" dirty="0" smtClean="0">
                <a:latin typeface="Corbel"/>
                <a:cs typeface="Corbel"/>
              </a:rPr>
              <a:t>We are not a glorified social center in competition with country clubs, denominations, the YMCA, theme parks, etc.</a:t>
            </a:r>
          </a:p>
        </p:txBody>
      </p:sp>
    </p:spTree>
    <p:extLst>
      <p:ext uri="{BB962C8B-B14F-4D97-AF65-F5344CB8AC3E}">
        <p14:creationId xmlns:p14="http://schemas.microsoft.com/office/powerpoint/2010/main" val="4279733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orbel"/>
                <a:cs typeface="Corbel"/>
              </a:rPr>
              <a:t>What Is The Issue?</a:t>
            </a:r>
          </a:p>
        </p:txBody>
      </p:sp>
      <p:sp>
        <p:nvSpPr>
          <p:cNvPr id="3" name="Content Placeholder 2"/>
          <p:cNvSpPr>
            <a:spLocks noGrp="1"/>
          </p:cNvSpPr>
          <p:nvPr>
            <p:ph idx="1"/>
          </p:nvPr>
        </p:nvSpPr>
        <p:spPr>
          <a:xfrm>
            <a:off x="457200" y="1600200"/>
            <a:ext cx="8229600" cy="5257800"/>
          </a:xfrm>
        </p:spPr>
        <p:txBody>
          <a:bodyPr>
            <a:normAutofit/>
          </a:bodyPr>
          <a:lstStyle/>
          <a:p>
            <a:pPr marL="0" indent="0">
              <a:spcBef>
                <a:spcPts val="0"/>
              </a:spcBef>
              <a:buNone/>
            </a:pPr>
            <a:r>
              <a:rPr lang="en-US" b="1" dirty="0" smtClean="0">
                <a:latin typeface="Corbel"/>
                <a:cs typeface="Corbel"/>
              </a:rPr>
              <a:t>3. Are social activities a part of the work of a local church that we are commanded to do together as a congregation?</a:t>
            </a:r>
          </a:p>
          <a:p>
            <a:pPr marL="0" indent="0">
              <a:spcBef>
                <a:spcPts val="0"/>
              </a:spcBef>
              <a:buNone/>
            </a:pPr>
            <a:endParaRPr lang="en-US" b="1" dirty="0" smtClean="0">
              <a:latin typeface="Corbel"/>
              <a:cs typeface="Corbel"/>
            </a:endParaRPr>
          </a:p>
          <a:p>
            <a:pPr marL="0" indent="0">
              <a:spcBef>
                <a:spcPts val="0"/>
              </a:spcBef>
              <a:buNone/>
            </a:pPr>
            <a:r>
              <a:rPr lang="en-US" b="1" dirty="0" smtClean="0">
                <a:latin typeface="Corbel"/>
                <a:cs typeface="Corbel"/>
              </a:rPr>
              <a:t>4. Does the New Testament authorize the church to use its treasury for social and recreational purposes?</a:t>
            </a:r>
            <a:endParaRPr lang="en-US" b="1" dirty="0">
              <a:latin typeface="Corbel"/>
              <a:cs typeface="Corbel"/>
            </a:endParaRPr>
          </a:p>
        </p:txBody>
      </p:sp>
    </p:spTree>
    <p:extLst>
      <p:ext uri="{BB962C8B-B14F-4D97-AF65-F5344CB8AC3E}">
        <p14:creationId xmlns:p14="http://schemas.microsoft.com/office/powerpoint/2010/main" val="3442049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orbel"/>
                <a:cs typeface="Corbel"/>
              </a:rPr>
              <a:t>What Is The Issue?</a:t>
            </a:r>
          </a:p>
        </p:txBody>
      </p:sp>
      <p:sp>
        <p:nvSpPr>
          <p:cNvPr id="3" name="Content Placeholder 2"/>
          <p:cNvSpPr>
            <a:spLocks noGrp="1"/>
          </p:cNvSpPr>
          <p:nvPr>
            <p:ph idx="1"/>
          </p:nvPr>
        </p:nvSpPr>
        <p:spPr/>
        <p:txBody>
          <a:bodyPr>
            <a:normAutofit/>
          </a:bodyPr>
          <a:lstStyle/>
          <a:p>
            <a:pPr marL="0" indent="0" algn="ctr">
              <a:spcBef>
                <a:spcPts val="0"/>
              </a:spcBef>
              <a:buNone/>
            </a:pPr>
            <a:endParaRPr lang="en-US" sz="4000" b="1" dirty="0" smtClean="0">
              <a:latin typeface="Corbel"/>
              <a:cs typeface="Corbel"/>
            </a:endParaRPr>
          </a:p>
          <a:p>
            <a:pPr marL="0" indent="0" algn="ctr">
              <a:spcBef>
                <a:spcPts val="0"/>
              </a:spcBef>
              <a:buNone/>
            </a:pPr>
            <a:r>
              <a:rPr lang="en-US" sz="6600" b="1" dirty="0" smtClean="0">
                <a:latin typeface="Corbel"/>
                <a:cs typeface="Corbel"/>
              </a:rPr>
              <a:t>Authority is the issue!</a:t>
            </a:r>
            <a:endParaRPr lang="en-US" sz="4000" b="1" dirty="0">
              <a:latin typeface="Corbel"/>
              <a:cs typeface="Corbel"/>
            </a:endParaRPr>
          </a:p>
          <a:p>
            <a:pPr marL="0" indent="0" algn="ctr">
              <a:spcBef>
                <a:spcPts val="0"/>
              </a:spcBef>
              <a:buNone/>
            </a:pPr>
            <a:endParaRPr lang="en-US" b="1" dirty="0" smtClean="0">
              <a:latin typeface="Corbel"/>
              <a:cs typeface="Corbel"/>
            </a:endParaRPr>
          </a:p>
          <a:p>
            <a:pPr marL="0" indent="0" algn="ctr">
              <a:spcBef>
                <a:spcPts val="0"/>
              </a:spcBef>
              <a:buNone/>
            </a:pPr>
            <a:r>
              <a:rPr lang="en-US" b="1" dirty="0" smtClean="0">
                <a:latin typeface="Corbel"/>
                <a:cs typeface="Corbel"/>
              </a:rPr>
              <a:t>Did God tell, show or imply that the church may provide and plan for social activities?</a:t>
            </a:r>
          </a:p>
        </p:txBody>
      </p:sp>
    </p:spTree>
    <p:extLst>
      <p:ext uri="{BB962C8B-B14F-4D97-AF65-F5344CB8AC3E}">
        <p14:creationId xmlns:p14="http://schemas.microsoft.com/office/powerpoint/2010/main" val="1210967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rbel"/>
                <a:cs typeface="Corbel"/>
              </a:rPr>
              <a:t>What Happened?</a:t>
            </a:r>
          </a:p>
        </p:txBody>
      </p:sp>
      <p:sp>
        <p:nvSpPr>
          <p:cNvPr id="3" name="Content Placeholder 2"/>
          <p:cNvSpPr>
            <a:spLocks noGrp="1"/>
          </p:cNvSpPr>
          <p:nvPr>
            <p:ph idx="1"/>
          </p:nvPr>
        </p:nvSpPr>
        <p:spPr/>
        <p:txBody>
          <a:bodyPr>
            <a:normAutofit fontScale="92500" lnSpcReduction="20000"/>
          </a:bodyPr>
          <a:lstStyle/>
          <a:p>
            <a:pPr marL="0" indent="0">
              <a:buNone/>
            </a:pPr>
            <a:r>
              <a:rPr lang="en-US" sz="4000" b="1" dirty="0" smtClean="0">
                <a:latin typeface="Corbel"/>
                <a:cs typeface="Corbel"/>
              </a:rPr>
              <a:t>Missionary </a:t>
            </a:r>
            <a:r>
              <a:rPr lang="en-US" sz="4000" b="1" dirty="0">
                <a:latin typeface="Corbel"/>
                <a:cs typeface="Corbel"/>
              </a:rPr>
              <a:t>societies (</a:t>
            </a:r>
            <a:r>
              <a:rPr lang="en-US" sz="4000" b="1" dirty="0" smtClean="0">
                <a:latin typeface="Corbel"/>
                <a:cs typeface="Corbel"/>
              </a:rPr>
              <a:t>1830’s - 40</a:t>
            </a:r>
            <a:r>
              <a:rPr lang="en-US" sz="4000" b="1" dirty="0">
                <a:latin typeface="Corbel"/>
                <a:cs typeface="Corbel"/>
              </a:rPr>
              <a:t>’s); instrumental music (1850’s); colleges in church budget (1930’s); orphan homes (1950’s); sponsoring church (1950’s); social gospel (1960’s), etc</a:t>
            </a:r>
            <a:r>
              <a:rPr lang="en-US" sz="4000" b="1" dirty="0" smtClean="0">
                <a:latin typeface="Corbel"/>
                <a:cs typeface="Corbel"/>
              </a:rPr>
              <a:t>.</a:t>
            </a:r>
          </a:p>
          <a:p>
            <a:pPr marL="0" indent="0">
              <a:buNone/>
            </a:pPr>
            <a:endParaRPr lang="en-US" sz="4000" b="1" dirty="0">
              <a:latin typeface="Corbel"/>
              <a:cs typeface="Corbel"/>
            </a:endParaRPr>
          </a:p>
          <a:p>
            <a:pPr marL="0" indent="0">
              <a:buNone/>
            </a:pPr>
            <a:r>
              <a:rPr lang="en-US" sz="4000" b="1" dirty="0" smtClean="0">
                <a:latin typeface="Corbel"/>
                <a:cs typeface="Corbel"/>
              </a:rPr>
              <a:t>If </a:t>
            </a:r>
            <a:r>
              <a:rPr lang="en-US" sz="4000" b="1" dirty="0">
                <a:latin typeface="Corbel"/>
                <a:cs typeface="Corbel"/>
              </a:rPr>
              <a:t>it’s lawful for a church to assemble for a common meal, why did we wait so long to do it</a:t>
            </a:r>
            <a:r>
              <a:rPr lang="en-US" sz="4000" b="1" dirty="0" smtClean="0">
                <a:latin typeface="Corbel"/>
                <a:cs typeface="Corbel"/>
              </a:rPr>
              <a:t>?</a:t>
            </a:r>
          </a:p>
        </p:txBody>
      </p:sp>
    </p:spTree>
    <p:extLst>
      <p:ext uri="{BB962C8B-B14F-4D97-AF65-F5344CB8AC3E}">
        <p14:creationId xmlns:p14="http://schemas.microsoft.com/office/powerpoint/2010/main" val="2137316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1502</TotalTime>
  <Words>2492</Words>
  <Application>Microsoft Macintosh PowerPoint</Application>
  <PresentationFormat>On-screen Show (4:3)</PresentationFormat>
  <Paragraphs>225</Paragraphs>
  <Slides>64</Slides>
  <Notes>0</Notes>
  <HiddenSlides>1</HiddenSlides>
  <MMClips>0</MMClips>
  <ScaleCrop>false</ScaleCrop>
  <HeadingPairs>
    <vt:vector size="4" baseType="variant">
      <vt:variant>
        <vt:lpstr>Theme</vt:lpstr>
      </vt:variant>
      <vt:variant>
        <vt:i4>4</vt:i4>
      </vt:variant>
      <vt:variant>
        <vt:lpstr>Slide Titles</vt:lpstr>
      </vt:variant>
      <vt:variant>
        <vt:i4>64</vt:i4>
      </vt:variant>
    </vt:vector>
  </HeadingPairs>
  <TitlesOfParts>
    <vt:vector size="68" baseType="lpstr">
      <vt:lpstr>Office Theme</vt:lpstr>
      <vt:lpstr>1_Office Theme</vt:lpstr>
      <vt:lpstr>3_Office Theme</vt:lpstr>
      <vt:lpstr>4_Office Theme</vt:lpstr>
      <vt:lpstr>PowerPoint Presentation</vt:lpstr>
      <vt:lpstr>PowerPoint Presentation</vt:lpstr>
      <vt:lpstr>What Is Not The Issue?</vt:lpstr>
      <vt:lpstr>What Is Not The Issue?</vt:lpstr>
      <vt:lpstr>What Is Not The Issue?</vt:lpstr>
      <vt:lpstr>What Is The Issue?</vt:lpstr>
      <vt:lpstr>What Is The Issue?</vt:lpstr>
      <vt:lpstr>What Is The Issue?</vt:lpstr>
      <vt:lpstr>What Happened?</vt:lpstr>
      <vt:lpstr>What Happened?</vt:lpstr>
      <vt:lpstr>What Happened?</vt:lpstr>
      <vt:lpstr>What Happened?</vt:lpstr>
      <vt:lpstr>What Happened?</vt:lpstr>
      <vt:lpstr>What Happened?</vt:lpstr>
      <vt:lpstr>What Happened?</vt:lpstr>
      <vt:lpstr>What Is The Local Church To Do?</vt:lpstr>
      <vt:lpstr>What Is The Local Church To Do?</vt:lpstr>
      <vt:lpstr>What Is The Local Church To Do?</vt:lpstr>
      <vt:lpstr>What Is The Local Church To Do?</vt:lpstr>
      <vt:lpstr>What Is The Local Church To Do?</vt:lpstr>
      <vt:lpstr>What Is The Local Church To Do?</vt:lpstr>
      <vt:lpstr>What Is The Local Church To Do?</vt:lpstr>
      <vt:lpstr>What Is The Local Church To Do?</vt:lpstr>
      <vt:lpstr>Answering The Arguments</vt:lpstr>
      <vt:lpstr>PowerPoint Presentation</vt:lpstr>
      <vt:lpstr>PowerPoint Presentation</vt:lpstr>
      <vt:lpstr>PowerPoint Presentation</vt:lpstr>
      <vt:lpstr>Answering The Arguments</vt:lpstr>
      <vt:lpstr>Answering The Arguments</vt:lpstr>
      <vt:lpstr>Answering The Arguments</vt:lpstr>
      <vt:lpstr>Answering The Arguments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Answering The Arguments</vt:lpstr>
      <vt:lpstr>Answering The Arguments</vt:lpstr>
      <vt:lpstr>PowerPoint Presentation</vt:lpstr>
      <vt:lpstr>Answering The Arguments</vt:lpstr>
      <vt:lpstr>PowerPoint Presentation</vt:lpstr>
      <vt:lpstr>PowerPoint Presentation</vt:lpstr>
      <vt:lpstr>Answering The Arguments</vt:lpstr>
      <vt:lpstr>Answering The Arguments</vt:lpstr>
      <vt:lpstr>Answering The Arguments</vt:lpstr>
      <vt:lpstr>PowerPoint Presentation</vt:lpstr>
      <vt:lpstr>Answering The Arguments</vt:lpstr>
      <vt:lpstr>Answering The Arguments</vt:lpstr>
      <vt:lpstr>Answering The Arguments</vt:lpstr>
      <vt:lpstr>Answering The Arguments</vt:lpstr>
      <vt:lpstr>Why We Do Not Have Dining Halls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Garlock</dc:creator>
  <cp:lastModifiedBy>Bryan Garlock</cp:lastModifiedBy>
  <cp:revision>121</cp:revision>
  <dcterms:created xsi:type="dcterms:W3CDTF">2015-06-27T04:40:49Z</dcterms:created>
  <dcterms:modified xsi:type="dcterms:W3CDTF">2015-06-28T12:48:04Z</dcterms:modified>
</cp:coreProperties>
</file>