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88" r:id="rId4"/>
    <p:sldId id="285" r:id="rId5"/>
    <p:sldId id="259" r:id="rId6"/>
    <p:sldId id="289" r:id="rId7"/>
    <p:sldId id="258" r:id="rId8"/>
    <p:sldId id="291" r:id="rId9"/>
    <p:sldId id="292" r:id="rId10"/>
    <p:sldId id="293" r:id="rId11"/>
    <p:sldId id="294" r:id="rId12"/>
    <p:sldId id="306" r:id="rId13"/>
    <p:sldId id="307" r:id="rId14"/>
    <p:sldId id="295" r:id="rId15"/>
    <p:sldId id="296" r:id="rId16"/>
    <p:sldId id="297" r:id="rId17"/>
    <p:sldId id="298" r:id="rId18"/>
    <p:sldId id="299" r:id="rId19"/>
    <p:sldId id="300" r:id="rId20"/>
    <p:sldId id="301" r:id="rId21"/>
    <p:sldId id="302" r:id="rId22"/>
    <p:sldId id="304" r:id="rId23"/>
    <p:sldId id="305" r:id="rId24"/>
    <p:sldId id="284" r:id="rId25"/>
    <p:sldId id="30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2" autoAdjust="0"/>
    <p:restoredTop sz="94208" autoAdjust="0"/>
  </p:normalViewPr>
  <p:slideViewPr>
    <p:cSldViewPr snapToGrid="0" snapToObjects="1">
      <p:cViewPr>
        <p:scale>
          <a:sx n="100" d="100"/>
          <a:sy n="100" d="100"/>
        </p:scale>
        <p:origin x="-1072" y="368"/>
      </p:cViewPr>
      <p:guideLst>
        <p:guide orient="horz" pos="2160"/>
        <p:guide pos="2880"/>
      </p:guideLst>
    </p:cSldViewPr>
  </p:slideViewPr>
  <p:outlineViewPr>
    <p:cViewPr>
      <p:scale>
        <a:sx n="33" d="100"/>
        <a:sy n="33" d="100"/>
      </p:scale>
      <p:origin x="0" y="194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2033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60697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151250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262766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D5E5-FE16-E843-8B7A-2636BF9D6351}" type="datetimeFigureOut">
              <a:rPr lang="en-US" smtClean="0"/>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7897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FD5E5-FE16-E843-8B7A-2636BF9D6351}" type="datetimeFigureOut">
              <a:rPr lang="en-US" smtClean="0"/>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50178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FD5E5-FE16-E843-8B7A-2636BF9D6351}" type="datetimeFigureOut">
              <a:rPr lang="en-US" smtClean="0"/>
              <a:t>6/13/15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1900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FD5E5-FE16-E843-8B7A-2636BF9D6351}" type="datetimeFigureOut">
              <a:rPr lang="en-US" smtClean="0"/>
              <a:t>6/13/15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2637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FD5E5-FE16-E843-8B7A-2636BF9D6351}" type="datetimeFigureOut">
              <a:rPr lang="en-US" smtClean="0"/>
              <a:t>6/13/15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175725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D5E5-FE16-E843-8B7A-2636BF9D6351}" type="datetimeFigureOut">
              <a:rPr lang="en-US" smtClean="0"/>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11122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D5E5-FE16-E843-8B7A-2636BF9D6351}" type="datetimeFigureOut">
              <a:rPr lang="en-US" smtClean="0"/>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78E04-85E5-C843-AEB7-CE4F0D04C5F0}" type="slidenum">
              <a:rPr lang="en-US" smtClean="0"/>
              <a:t>‹#›</a:t>
            </a:fld>
            <a:endParaRPr lang="en-US"/>
          </a:p>
        </p:txBody>
      </p:sp>
    </p:spTree>
    <p:extLst>
      <p:ext uri="{BB962C8B-B14F-4D97-AF65-F5344CB8AC3E}">
        <p14:creationId xmlns:p14="http://schemas.microsoft.com/office/powerpoint/2010/main" val="36210900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FD5E5-FE16-E843-8B7A-2636BF9D6351}" type="datetimeFigureOut">
              <a:rPr lang="en-US" smtClean="0"/>
              <a:t>6/13/15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78E04-85E5-C843-AEB7-CE4F0D04C5F0}" type="slidenum">
              <a:rPr lang="en-US" smtClean="0"/>
              <a:t>‹#›</a:t>
            </a:fld>
            <a:endParaRPr lang="en-US"/>
          </a:p>
        </p:txBody>
      </p:sp>
    </p:spTree>
    <p:extLst>
      <p:ext uri="{BB962C8B-B14F-4D97-AF65-F5344CB8AC3E}">
        <p14:creationId xmlns:p14="http://schemas.microsoft.com/office/powerpoint/2010/main" val="416234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677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2800" b="1" dirty="0" smtClean="0">
                <a:latin typeface="Corbel"/>
                <a:cs typeface="Corbel"/>
              </a:rPr>
              <a:t>Christians Are Often Faced With Difficult Painful Decisions</a:t>
            </a:r>
            <a:endParaRPr lang="en-US" sz="28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Do not think that I have come to bring peace to the earth. I have not come to bring peace, but a sword</a:t>
            </a:r>
            <a:r>
              <a:rPr lang="en-US" sz="4000" b="1" dirty="0" smtClean="0">
                <a:latin typeface="Corbel"/>
                <a:cs typeface="Corbel"/>
              </a:rPr>
              <a:t>.</a:t>
            </a:r>
            <a:r>
              <a:rPr lang="en-US" sz="4000" b="1" dirty="0">
                <a:latin typeface="Corbel"/>
                <a:cs typeface="Corbel"/>
              </a:rPr>
              <a:t> For I have come to set a man against his father, and a daughter against her mother, and a daughter-in-law against her mother-in-law</a:t>
            </a:r>
            <a:r>
              <a:rPr lang="en-US" sz="4000" b="1" dirty="0" smtClean="0">
                <a:latin typeface="Corbel"/>
                <a:cs typeface="Corbel"/>
              </a:rPr>
              <a:t>.</a:t>
            </a:r>
            <a:endParaRPr lang="en-US" sz="4000" b="1" dirty="0">
              <a:latin typeface="Corbel"/>
              <a:cs typeface="Corbel"/>
            </a:endParaRPr>
          </a:p>
        </p:txBody>
      </p:sp>
    </p:spTree>
    <p:extLst>
      <p:ext uri="{BB962C8B-B14F-4D97-AF65-F5344CB8AC3E}">
        <p14:creationId xmlns:p14="http://schemas.microsoft.com/office/powerpoint/2010/main" val="32945917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2800" b="1" dirty="0">
                <a:latin typeface="Corbel"/>
                <a:cs typeface="Corbel"/>
              </a:rPr>
              <a:t>Christians Are Often Faced With Difficult Painful Decisions</a:t>
            </a:r>
            <a:endParaRPr lang="en-US" sz="28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And </a:t>
            </a:r>
            <a:r>
              <a:rPr lang="en-US" sz="4000" b="1" dirty="0">
                <a:latin typeface="Corbel"/>
                <a:cs typeface="Corbel"/>
              </a:rPr>
              <a:t>a person's enemies will be those of his own household</a:t>
            </a:r>
            <a:r>
              <a:rPr lang="en-US" sz="4000" b="1" dirty="0" smtClean="0">
                <a:latin typeface="Corbel"/>
                <a:cs typeface="Corbel"/>
              </a:rPr>
              <a:t>.</a:t>
            </a:r>
            <a:r>
              <a:rPr lang="en-US" sz="4000" b="1" dirty="0">
                <a:latin typeface="Corbel"/>
                <a:cs typeface="Corbel"/>
              </a:rPr>
              <a:t> Whoever loves father or mother more than me is not worthy of me, and whoever loves son or daughter more than me is not worthy of me</a:t>
            </a:r>
            <a:r>
              <a:rPr lang="en-US" sz="4000" b="1" dirty="0" smtClean="0">
                <a:latin typeface="Corbel"/>
                <a:cs typeface="Corbel"/>
              </a:rPr>
              <a:t>.</a:t>
            </a:r>
          </a:p>
          <a:p>
            <a:pPr marL="0" indent="0" algn="ctr">
              <a:buNone/>
            </a:pPr>
            <a:r>
              <a:rPr lang="en-US" sz="4000" b="1" dirty="0" smtClean="0">
                <a:latin typeface="Corbel"/>
                <a:cs typeface="Corbel"/>
              </a:rPr>
              <a:t>Matt. 10.34-37</a:t>
            </a:r>
            <a:endParaRPr lang="en-US" sz="4000" b="1" dirty="0">
              <a:latin typeface="Corbel"/>
              <a:cs typeface="Corbel"/>
            </a:endParaRPr>
          </a:p>
        </p:txBody>
      </p:sp>
    </p:spTree>
    <p:extLst>
      <p:ext uri="{BB962C8B-B14F-4D97-AF65-F5344CB8AC3E}">
        <p14:creationId xmlns:p14="http://schemas.microsoft.com/office/powerpoint/2010/main" val="40902382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2800" b="1" dirty="0">
                <a:latin typeface="Corbel"/>
                <a:cs typeface="Corbel"/>
              </a:rPr>
              <a:t>Christians Are Often Faced With Difficult Painful Decisions</a:t>
            </a:r>
            <a:endParaRPr lang="en-US" sz="28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While he was still speaking to the people, behold, his mother and his brothers stood outside, asking to speak to </a:t>
            </a:r>
            <a:r>
              <a:rPr lang="en-US" sz="4000" b="1" dirty="0" smtClean="0">
                <a:latin typeface="Corbel"/>
                <a:cs typeface="Corbel"/>
              </a:rPr>
              <a:t>him.</a:t>
            </a:r>
            <a:r>
              <a:rPr lang="en-US" sz="4000" b="1" dirty="0">
                <a:latin typeface="Corbel"/>
                <a:cs typeface="Corbel"/>
              </a:rPr>
              <a:t> </a:t>
            </a:r>
            <a:r>
              <a:rPr lang="en-US" sz="4000" b="1" dirty="0" smtClean="0">
                <a:latin typeface="Corbel"/>
                <a:cs typeface="Corbel"/>
              </a:rPr>
              <a:t>But </a:t>
            </a:r>
            <a:r>
              <a:rPr lang="en-US" sz="4000" b="1" dirty="0">
                <a:latin typeface="Corbel"/>
                <a:cs typeface="Corbel"/>
              </a:rPr>
              <a:t>he replied to the man who told him, “Who is my mother, and who are my brothers?</a:t>
            </a:r>
            <a:r>
              <a:rPr lang="en-US" sz="4000" b="1" dirty="0" smtClean="0">
                <a:latin typeface="Corbel"/>
                <a:cs typeface="Corbel"/>
              </a:rPr>
              <a:t>”</a:t>
            </a:r>
            <a:endParaRPr lang="en-US" sz="4000" b="1" dirty="0">
              <a:latin typeface="Corbel"/>
              <a:cs typeface="Corbel"/>
            </a:endParaRPr>
          </a:p>
        </p:txBody>
      </p:sp>
    </p:spTree>
    <p:extLst>
      <p:ext uri="{BB962C8B-B14F-4D97-AF65-F5344CB8AC3E}">
        <p14:creationId xmlns:p14="http://schemas.microsoft.com/office/powerpoint/2010/main" val="22222239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2800" b="1" dirty="0">
                <a:latin typeface="Corbel"/>
                <a:cs typeface="Corbel"/>
              </a:rPr>
              <a:t>Christians Are Often Faced With Difficult Painful Decisions</a:t>
            </a:r>
            <a:endParaRPr lang="en-US" sz="28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And </a:t>
            </a:r>
            <a:r>
              <a:rPr lang="en-US" sz="4000" b="1" dirty="0">
                <a:latin typeface="Corbel"/>
                <a:cs typeface="Corbel"/>
              </a:rPr>
              <a:t>stretching out his hand toward his disciples, he said, “Here are my mother and my brothers! </a:t>
            </a:r>
            <a:r>
              <a:rPr lang="en-US" sz="4000" b="1" dirty="0" smtClean="0">
                <a:latin typeface="Corbel"/>
                <a:cs typeface="Corbel"/>
              </a:rPr>
              <a:t>For </a:t>
            </a:r>
            <a:r>
              <a:rPr lang="en-US" sz="4000" b="1" dirty="0">
                <a:latin typeface="Corbel"/>
                <a:cs typeface="Corbel"/>
              </a:rPr>
              <a:t>whoever does the will of my Father in heaven is my brother and sister and mother.</a:t>
            </a:r>
            <a:r>
              <a:rPr lang="en-US" sz="4000" b="1" dirty="0" smtClean="0">
                <a:latin typeface="Corbel"/>
                <a:cs typeface="Corbel"/>
              </a:rPr>
              <a:t>”</a:t>
            </a:r>
          </a:p>
          <a:p>
            <a:pPr marL="0" indent="0" algn="ctr">
              <a:buNone/>
            </a:pPr>
            <a:r>
              <a:rPr lang="en-US" sz="4000" b="1" dirty="0" smtClean="0">
                <a:latin typeface="Corbel"/>
                <a:cs typeface="Corbel"/>
              </a:rPr>
              <a:t>Matt. 12.46-50</a:t>
            </a:r>
            <a:endParaRPr lang="en-US" sz="4000" b="1" dirty="0">
              <a:latin typeface="Corbel"/>
              <a:cs typeface="Corbel"/>
            </a:endParaRPr>
          </a:p>
        </p:txBody>
      </p:sp>
    </p:spTree>
    <p:extLst>
      <p:ext uri="{BB962C8B-B14F-4D97-AF65-F5344CB8AC3E}">
        <p14:creationId xmlns:p14="http://schemas.microsoft.com/office/powerpoint/2010/main" val="40854281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2800" b="1" dirty="0">
                <a:latin typeface="Corbel"/>
                <a:cs typeface="Corbel"/>
              </a:rPr>
              <a:t>Christians Are Often Faced With Difficult Painful Decisions</a:t>
            </a:r>
            <a:endParaRPr lang="en-US" sz="28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Peter began to say to him, “See, we have left everything and followed you.” </a:t>
            </a:r>
            <a:r>
              <a:rPr lang="en-US" sz="4000" b="1" dirty="0" smtClean="0">
                <a:latin typeface="Corbel"/>
                <a:cs typeface="Corbel"/>
              </a:rPr>
              <a:t>Jesus </a:t>
            </a:r>
            <a:r>
              <a:rPr lang="en-US" sz="4000" b="1" dirty="0">
                <a:latin typeface="Corbel"/>
                <a:cs typeface="Corbel"/>
              </a:rPr>
              <a:t>said, “Truly, I say to you, there is no one who has left house or brothers or sisters or mother or father or children or lands, for my sake and for the gospel</a:t>
            </a:r>
            <a:r>
              <a:rPr lang="en-US" sz="4000" b="1" dirty="0" smtClean="0">
                <a:latin typeface="Corbel"/>
                <a:cs typeface="Corbel"/>
              </a:rPr>
              <a:t>,</a:t>
            </a:r>
            <a:endParaRPr lang="en-US" sz="4000" b="1" dirty="0">
              <a:latin typeface="Corbel"/>
              <a:cs typeface="Corbel"/>
            </a:endParaRPr>
          </a:p>
        </p:txBody>
      </p:sp>
    </p:spTree>
    <p:extLst>
      <p:ext uri="{BB962C8B-B14F-4D97-AF65-F5344CB8AC3E}">
        <p14:creationId xmlns:p14="http://schemas.microsoft.com/office/powerpoint/2010/main" val="3467855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2800" b="1" dirty="0">
                <a:latin typeface="Corbel"/>
                <a:cs typeface="Corbel"/>
              </a:rPr>
              <a:t>Christians Are Often Faced With Difficult Painful Decisions</a:t>
            </a:r>
            <a:endParaRPr lang="en-US" sz="28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who </a:t>
            </a:r>
            <a:r>
              <a:rPr lang="en-US" sz="4000" b="1" dirty="0">
                <a:latin typeface="Corbel"/>
                <a:cs typeface="Corbel"/>
              </a:rPr>
              <a:t>will not receive a hundredfold now in this time, houses and brothers and sisters and mothers and children and lands, with persecutions, and in the age to come eternal life</a:t>
            </a:r>
            <a:r>
              <a:rPr lang="en-US" sz="4000" b="1" dirty="0" smtClean="0">
                <a:latin typeface="Corbel"/>
                <a:cs typeface="Corbel"/>
              </a:rPr>
              <a:t>.</a:t>
            </a:r>
          </a:p>
          <a:p>
            <a:pPr marL="0" indent="0" algn="ctr">
              <a:buNone/>
            </a:pPr>
            <a:r>
              <a:rPr lang="en-US" sz="4000" b="1" dirty="0" smtClean="0">
                <a:latin typeface="Corbel"/>
                <a:cs typeface="Corbel"/>
              </a:rPr>
              <a:t>Mark 10.28-30</a:t>
            </a:r>
            <a:endParaRPr lang="en-US" sz="4000" b="1" dirty="0">
              <a:latin typeface="Corbel"/>
              <a:cs typeface="Corbel"/>
            </a:endParaRPr>
          </a:p>
        </p:txBody>
      </p:sp>
    </p:spTree>
    <p:extLst>
      <p:ext uri="{BB962C8B-B14F-4D97-AF65-F5344CB8AC3E}">
        <p14:creationId xmlns:p14="http://schemas.microsoft.com/office/powerpoint/2010/main" val="39549222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a:latin typeface="Corbel"/>
                <a:cs typeface="Corbel"/>
              </a:rPr>
              <a:t>The Joy </a:t>
            </a:r>
            <a:r>
              <a:rPr lang="en-US" sz="3600" b="1" dirty="0" smtClean="0">
                <a:latin typeface="Corbel"/>
                <a:cs typeface="Corbel"/>
              </a:rPr>
              <a:t>Of </a:t>
            </a:r>
            <a:r>
              <a:rPr lang="en-US" sz="3600" b="1" dirty="0">
                <a:latin typeface="Corbel"/>
                <a:cs typeface="Corbel"/>
              </a:rPr>
              <a:t>Spiritual Growth</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buNone/>
            </a:pPr>
            <a:r>
              <a:rPr lang="en-US" sz="4000" b="1" dirty="0">
                <a:latin typeface="Corbel"/>
                <a:cs typeface="Corbel"/>
              </a:rPr>
              <a:t>There will be joy in a parent whose children have grown up and become successful in life</a:t>
            </a:r>
            <a:r>
              <a:rPr lang="en-US" sz="4000" b="1" dirty="0" smtClean="0">
                <a:latin typeface="Corbel"/>
                <a:cs typeface="Corbel"/>
              </a:rPr>
              <a:t>.</a:t>
            </a:r>
          </a:p>
          <a:p>
            <a:pPr marL="0" indent="0">
              <a:buNone/>
            </a:pPr>
            <a:endParaRPr lang="en-US" sz="4000" b="1" dirty="0">
              <a:latin typeface="Corbel"/>
              <a:cs typeface="Corbel"/>
            </a:endParaRPr>
          </a:p>
          <a:p>
            <a:pPr marL="0" indent="0">
              <a:buNone/>
            </a:pPr>
            <a:r>
              <a:rPr lang="en-US" sz="4000" b="1" dirty="0" smtClean="0">
                <a:latin typeface="Corbel"/>
                <a:cs typeface="Corbel"/>
              </a:rPr>
              <a:t>I </a:t>
            </a:r>
            <a:r>
              <a:rPr lang="en-US" sz="4000" b="1" dirty="0">
                <a:latin typeface="Corbel"/>
                <a:cs typeface="Corbel"/>
              </a:rPr>
              <a:t>have no greater joy than to hear that my children are walking in the truth</a:t>
            </a:r>
            <a:r>
              <a:rPr lang="en-US" sz="4000" b="1" dirty="0" smtClean="0">
                <a:latin typeface="Corbel"/>
                <a:cs typeface="Corbel"/>
              </a:rPr>
              <a:t>. 3 John 4</a:t>
            </a:r>
            <a:endParaRPr lang="en-US" sz="4000" b="1" dirty="0">
              <a:latin typeface="Corbel"/>
              <a:cs typeface="Corbel"/>
            </a:endParaRPr>
          </a:p>
        </p:txBody>
      </p:sp>
    </p:spTree>
    <p:extLst>
      <p:ext uri="{BB962C8B-B14F-4D97-AF65-F5344CB8AC3E}">
        <p14:creationId xmlns:p14="http://schemas.microsoft.com/office/powerpoint/2010/main" val="3073654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smtClean="0">
                <a:latin typeface="Corbel"/>
                <a:cs typeface="Corbel"/>
              </a:rPr>
              <a:t>Joyful In Our Own Growth</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And so, from the day we heard, we have not ceased to pray for you, asking that you may be filled with the knowledge of his will in all spiritual wisdom and understanding</a:t>
            </a:r>
            <a:r>
              <a:rPr lang="en-US" sz="4000" b="1" dirty="0" smtClean="0">
                <a:latin typeface="Corbel"/>
                <a:cs typeface="Corbel"/>
              </a:rPr>
              <a:t>,</a:t>
            </a:r>
            <a:endParaRPr lang="en-US" sz="4000" b="1" dirty="0">
              <a:latin typeface="Corbel"/>
              <a:cs typeface="Corbel"/>
            </a:endParaRPr>
          </a:p>
        </p:txBody>
      </p:sp>
    </p:spTree>
    <p:extLst>
      <p:ext uri="{BB962C8B-B14F-4D97-AF65-F5344CB8AC3E}">
        <p14:creationId xmlns:p14="http://schemas.microsoft.com/office/powerpoint/2010/main" val="38839092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a:latin typeface="Corbel"/>
                <a:cs typeface="Corbel"/>
              </a:rPr>
              <a:t>Joyful In Our Own Growth</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so </a:t>
            </a:r>
            <a:r>
              <a:rPr lang="en-US" sz="4000" b="1" dirty="0">
                <a:latin typeface="Corbel"/>
                <a:cs typeface="Corbel"/>
              </a:rPr>
              <a:t>as to walk in a manner worthy of the Lord, fully pleasing to him, bearing fruit in every good work and increasing in the knowledge of </a:t>
            </a:r>
            <a:r>
              <a:rPr lang="en-US" sz="4000" b="1" dirty="0" smtClean="0">
                <a:latin typeface="Corbel"/>
                <a:cs typeface="Corbel"/>
              </a:rPr>
              <a:t>God. May </a:t>
            </a:r>
            <a:r>
              <a:rPr lang="en-US" sz="4000" b="1" dirty="0">
                <a:latin typeface="Corbel"/>
                <a:cs typeface="Corbel"/>
              </a:rPr>
              <a:t>you be strengthened with all power, according to his glorious might, for all endurance and patience with joy</a:t>
            </a:r>
            <a:r>
              <a:rPr lang="en-US" sz="4000" b="1" dirty="0" smtClean="0">
                <a:latin typeface="Corbel"/>
                <a:cs typeface="Corbel"/>
              </a:rPr>
              <a:t>, Col. 1.9-11</a:t>
            </a:r>
            <a:endParaRPr lang="en-US" sz="4000" b="1" dirty="0">
              <a:latin typeface="Corbel"/>
              <a:cs typeface="Corbel"/>
            </a:endParaRPr>
          </a:p>
        </p:txBody>
      </p:sp>
    </p:spTree>
    <p:extLst>
      <p:ext uri="{BB962C8B-B14F-4D97-AF65-F5344CB8AC3E}">
        <p14:creationId xmlns:p14="http://schemas.microsoft.com/office/powerpoint/2010/main" val="31717380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a:latin typeface="Corbel"/>
                <a:cs typeface="Corbel"/>
              </a:rPr>
              <a:t>Joyful In </a:t>
            </a:r>
            <a:r>
              <a:rPr lang="en-US" sz="3600" b="1" dirty="0" smtClean="0">
                <a:latin typeface="Corbel"/>
                <a:cs typeface="Corbel"/>
              </a:rPr>
              <a:t>Tribulation</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Therefore, since we have been justified by faith, </a:t>
            </a:r>
            <a:r>
              <a:rPr lang="en-US" sz="4000" b="1" dirty="0" smtClean="0">
                <a:latin typeface="Corbel"/>
                <a:cs typeface="Corbel"/>
              </a:rPr>
              <a:t>we </a:t>
            </a:r>
            <a:r>
              <a:rPr lang="en-US" sz="4000" b="1" dirty="0">
                <a:latin typeface="Corbel"/>
                <a:cs typeface="Corbel"/>
              </a:rPr>
              <a:t>have peace with God through our Lord Jesus Christ. </a:t>
            </a:r>
            <a:r>
              <a:rPr lang="en-US" sz="4000" b="1" dirty="0" smtClean="0">
                <a:latin typeface="Corbel"/>
                <a:cs typeface="Corbel"/>
              </a:rPr>
              <a:t>Through </a:t>
            </a:r>
            <a:r>
              <a:rPr lang="en-US" sz="4000" b="1" dirty="0">
                <a:latin typeface="Corbel"/>
                <a:cs typeface="Corbel"/>
              </a:rPr>
              <a:t>him we have also obtained access by </a:t>
            </a:r>
            <a:r>
              <a:rPr lang="en-US" sz="4000" b="1" dirty="0" smtClean="0">
                <a:latin typeface="Corbel"/>
                <a:cs typeface="Corbel"/>
              </a:rPr>
              <a:t>faith </a:t>
            </a:r>
            <a:r>
              <a:rPr lang="en-US" sz="4000" b="1" dirty="0">
                <a:latin typeface="Corbel"/>
                <a:cs typeface="Corbel"/>
              </a:rPr>
              <a:t>into this grace in which we stand, and </a:t>
            </a:r>
            <a:r>
              <a:rPr lang="en-US" sz="4000" b="1" dirty="0" smtClean="0">
                <a:latin typeface="Corbel"/>
                <a:cs typeface="Corbel"/>
              </a:rPr>
              <a:t>we rejoice </a:t>
            </a:r>
            <a:r>
              <a:rPr lang="en-US" sz="4000" b="1" dirty="0">
                <a:latin typeface="Corbel"/>
                <a:cs typeface="Corbel"/>
              </a:rPr>
              <a:t>in hope of the glory of God</a:t>
            </a:r>
            <a:r>
              <a:rPr lang="en-US" sz="4000" b="1" dirty="0" smtClean="0">
                <a:latin typeface="Corbel"/>
                <a:cs typeface="Corbel"/>
              </a:rPr>
              <a:t>.</a:t>
            </a:r>
            <a:endParaRPr lang="en-US" sz="4000" b="1" dirty="0">
              <a:latin typeface="Corbel"/>
              <a:cs typeface="Corbel"/>
            </a:endParaRPr>
          </a:p>
        </p:txBody>
      </p:sp>
    </p:spTree>
    <p:extLst>
      <p:ext uri="{BB962C8B-B14F-4D97-AF65-F5344CB8AC3E}">
        <p14:creationId xmlns:p14="http://schemas.microsoft.com/office/powerpoint/2010/main" val="2929038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68403"/>
          </a:xfrm>
          <a:prstGeom prst="rect">
            <a:avLst/>
          </a:prstGeom>
        </p:spPr>
      </p:pic>
      <p:sp>
        <p:nvSpPr>
          <p:cNvPr id="3" name="Title 2"/>
          <p:cNvSpPr>
            <a:spLocks noGrp="1"/>
          </p:cNvSpPr>
          <p:nvPr>
            <p:ph type="title"/>
          </p:nvPr>
        </p:nvSpPr>
        <p:spPr>
          <a:xfrm>
            <a:off x="0" y="375149"/>
            <a:ext cx="9144000" cy="989358"/>
          </a:xfrm>
        </p:spPr>
        <p:txBody>
          <a:bodyPr anchor="t" anchorCtr="0">
            <a:normAutofit/>
          </a:bodyPr>
          <a:lstStyle/>
          <a:p>
            <a:r>
              <a:rPr lang="en-US" sz="5400" b="1" dirty="0" smtClean="0">
                <a:effectLst>
                  <a:outerShdw blurRad="38100" dist="38100" dir="2700000" algn="tl">
                    <a:srgbClr val="000000">
                      <a:alpha val="43137"/>
                    </a:srgbClr>
                  </a:outerShdw>
                </a:effectLst>
                <a:latin typeface="Corbel"/>
                <a:cs typeface="Corbel"/>
              </a:rPr>
              <a:t>Metamorphosis</a:t>
            </a:r>
            <a:endParaRPr lang="en-US" sz="5400" b="1" dirty="0">
              <a:effectLst>
                <a:outerShdw blurRad="38100" dist="38100" dir="2700000" algn="tl">
                  <a:srgbClr val="000000">
                    <a:alpha val="43137"/>
                  </a:srgbClr>
                </a:outerShdw>
              </a:effectLst>
              <a:latin typeface="Corbel"/>
              <a:cs typeface="Corbel"/>
            </a:endParaRPr>
          </a:p>
        </p:txBody>
      </p:sp>
    </p:spTree>
    <p:extLst>
      <p:ext uri="{BB962C8B-B14F-4D97-AF65-F5344CB8AC3E}">
        <p14:creationId xmlns:p14="http://schemas.microsoft.com/office/powerpoint/2010/main" val="37414427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a:latin typeface="Corbel"/>
                <a:cs typeface="Corbel"/>
              </a:rPr>
              <a:t>Joyful In </a:t>
            </a:r>
            <a:r>
              <a:rPr lang="en-US" sz="3600" b="1" dirty="0" smtClean="0">
                <a:latin typeface="Corbel"/>
                <a:cs typeface="Corbel"/>
              </a:rPr>
              <a:t>Tribulation</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Not </a:t>
            </a:r>
            <a:r>
              <a:rPr lang="en-US" sz="4000" b="1" dirty="0">
                <a:latin typeface="Corbel"/>
                <a:cs typeface="Corbel"/>
              </a:rPr>
              <a:t>only that, but we rejoice in our sufferings, knowing that suffering produces endurance</a:t>
            </a:r>
            <a:r>
              <a:rPr lang="en-US" sz="4000" b="1" dirty="0" smtClean="0">
                <a:latin typeface="Corbel"/>
                <a:cs typeface="Corbel"/>
              </a:rPr>
              <a:t>, and </a:t>
            </a:r>
            <a:r>
              <a:rPr lang="en-US" sz="4000" b="1" dirty="0">
                <a:latin typeface="Corbel"/>
                <a:cs typeface="Corbel"/>
              </a:rPr>
              <a:t>endurance produces character, and character produces hope</a:t>
            </a:r>
            <a:r>
              <a:rPr lang="en-US" sz="4000" b="1" dirty="0" smtClean="0">
                <a:latin typeface="Corbel"/>
                <a:cs typeface="Corbel"/>
              </a:rPr>
              <a:t>,</a:t>
            </a:r>
          </a:p>
          <a:p>
            <a:pPr marL="0" indent="0" algn="ctr">
              <a:buNone/>
            </a:pPr>
            <a:r>
              <a:rPr lang="en-US" sz="4000" b="1" dirty="0" smtClean="0">
                <a:latin typeface="Corbel"/>
                <a:cs typeface="Corbel"/>
              </a:rPr>
              <a:t>Rom. 5.1-4</a:t>
            </a:r>
            <a:endParaRPr lang="en-US" sz="4000" b="1" dirty="0">
              <a:latin typeface="Corbel"/>
              <a:cs typeface="Corbel"/>
            </a:endParaRPr>
          </a:p>
        </p:txBody>
      </p:sp>
    </p:spTree>
    <p:extLst>
      <p:ext uri="{BB962C8B-B14F-4D97-AF65-F5344CB8AC3E}">
        <p14:creationId xmlns:p14="http://schemas.microsoft.com/office/powerpoint/2010/main" val="19143044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a:latin typeface="Corbel"/>
                <a:cs typeface="Corbel"/>
              </a:rPr>
              <a:t>Joyful In </a:t>
            </a:r>
            <a:r>
              <a:rPr lang="en-US" sz="3600" b="1" dirty="0" smtClean="0">
                <a:latin typeface="Corbel"/>
                <a:cs typeface="Corbel"/>
              </a:rPr>
              <a:t>Tribulation</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Count it all joy, my brothers</a:t>
            </a:r>
            <a:r>
              <a:rPr lang="en-US" sz="4000" b="1" dirty="0" smtClean="0">
                <a:latin typeface="Corbel"/>
                <a:cs typeface="Corbel"/>
              </a:rPr>
              <a:t>, </a:t>
            </a:r>
            <a:r>
              <a:rPr lang="en-US" sz="4000" b="1" dirty="0">
                <a:latin typeface="Corbel"/>
                <a:cs typeface="Corbel"/>
              </a:rPr>
              <a:t>when you meet trials of various kinds</a:t>
            </a:r>
            <a:r>
              <a:rPr lang="en-US" sz="4000" b="1" dirty="0" smtClean="0">
                <a:latin typeface="Corbel"/>
                <a:cs typeface="Corbel"/>
              </a:rPr>
              <a:t>, for </a:t>
            </a:r>
            <a:r>
              <a:rPr lang="en-US" sz="4000" b="1" dirty="0">
                <a:latin typeface="Corbel"/>
                <a:cs typeface="Corbel"/>
              </a:rPr>
              <a:t>you know that the testing of your faith produces steadfastness. </a:t>
            </a:r>
            <a:r>
              <a:rPr lang="en-US" sz="4000" b="1" dirty="0" smtClean="0">
                <a:latin typeface="Corbel"/>
                <a:cs typeface="Corbel"/>
              </a:rPr>
              <a:t>And </a:t>
            </a:r>
            <a:r>
              <a:rPr lang="en-US" sz="4000" b="1" dirty="0">
                <a:latin typeface="Corbel"/>
                <a:cs typeface="Corbel"/>
              </a:rPr>
              <a:t>let steadfastness have its full effect, that you may be perfect and complete, lacking in </a:t>
            </a:r>
            <a:r>
              <a:rPr lang="en-US" sz="4000" b="1" dirty="0" smtClean="0">
                <a:latin typeface="Corbel"/>
                <a:cs typeface="Corbel"/>
              </a:rPr>
              <a:t>nothing.</a:t>
            </a:r>
          </a:p>
          <a:p>
            <a:pPr marL="0" indent="0" algn="ctr">
              <a:buNone/>
            </a:pPr>
            <a:r>
              <a:rPr lang="en-US" sz="4000" b="1" dirty="0" smtClean="0">
                <a:latin typeface="Corbel"/>
                <a:cs typeface="Corbel"/>
              </a:rPr>
              <a:t>James 1.2-4</a:t>
            </a:r>
            <a:endParaRPr lang="en-US" sz="4000" b="1" dirty="0">
              <a:latin typeface="Corbel"/>
              <a:cs typeface="Corbel"/>
            </a:endParaRPr>
          </a:p>
        </p:txBody>
      </p:sp>
    </p:spTree>
    <p:extLst>
      <p:ext uri="{BB962C8B-B14F-4D97-AF65-F5344CB8AC3E}">
        <p14:creationId xmlns:p14="http://schemas.microsoft.com/office/powerpoint/2010/main" val="28522465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a:latin typeface="Corbel"/>
                <a:cs typeface="Corbel"/>
              </a:rPr>
              <a:t>Joyful In </a:t>
            </a:r>
            <a:r>
              <a:rPr lang="en-US" sz="3600" b="1" dirty="0" smtClean="0">
                <a:latin typeface="Corbel"/>
                <a:cs typeface="Corbel"/>
              </a:rPr>
              <a:t>Tribulation</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But Jews came from Antioch and Iconium, and having persuaded the crowds, they stoned Paul and dragged him out of the city, supposing that he was dead</a:t>
            </a:r>
            <a:r>
              <a:rPr lang="en-US" sz="4000" b="1" dirty="0" smtClean="0">
                <a:latin typeface="Corbel"/>
                <a:cs typeface="Corbel"/>
              </a:rPr>
              <a:t>.</a:t>
            </a:r>
          </a:p>
          <a:p>
            <a:pPr marL="0" indent="0" algn="ctr">
              <a:buNone/>
            </a:pPr>
            <a:r>
              <a:rPr lang="en-US" sz="4000" b="1" dirty="0" smtClean="0">
                <a:latin typeface="Corbel"/>
                <a:cs typeface="Corbel"/>
              </a:rPr>
              <a:t>Acts 14.19</a:t>
            </a:r>
            <a:endParaRPr lang="en-US" sz="4000" b="1" dirty="0">
              <a:latin typeface="Corbel"/>
              <a:cs typeface="Corbel"/>
            </a:endParaRPr>
          </a:p>
        </p:txBody>
      </p:sp>
    </p:spTree>
    <p:extLst>
      <p:ext uri="{BB962C8B-B14F-4D97-AF65-F5344CB8AC3E}">
        <p14:creationId xmlns:p14="http://schemas.microsoft.com/office/powerpoint/2010/main" val="38384933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b="1" dirty="0">
                <a:latin typeface="Corbel"/>
                <a:cs typeface="Corbel"/>
              </a:rPr>
              <a:t>Joyful In </a:t>
            </a:r>
            <a:r>
              <a:rPr lang="en-US" sz="3600" b="1" dirty="0" smtClean="0">
                <a:latin typeface="Corbel"/>
                <a:cs typeface="Corbel"/>
              </a:rPr>
              <a:t>Tribulation</a:t>
            </a:r>
            <a:endParaRPr lang="en-US" sz="36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strengthening the souls of the disciples, encouraging them to continue in the faith, and saying that through many tribulations we must enter the kingdom of </a:t>
            </a:r>
            <a:r>
              <a:rPr lang="en-US" sz="4000" b="1" dirty="0" smtClean="0">
                <a:latin typeface="Corbel"/>
                <a:cs typeface="Corbel"/>
              </a:rPr>
              <a:t>God.</a:t>
            </a:r>
          </a:p>
          <a:p>
            <a:pPr marL="0" indent="0" algn="ctr">
              <a:buNone/>
            </a:pPr>
            <a:r>
              <a:rPr lang="en-US" sz="4000" b="1" dirty="0" smtClean="0">
                <a:latin typeface="Corbel"/>
                <a:cs typeface="Corbel"/>
              </a:rPr>
              <a:t>Acts 14.22</a:t>
            </a:r>
            <a:endParaRPr lang="en-US" sz="4000" b="1" dirty="0">
              <a:latin typeface="Corbel"/>
              <a:cs typeface="Corbel"/>
            </a:endParaRPr>
          </a:p>
        </p:txBody>
      </p:sp>
    </p:spTree>
    <p:extLst>
      <p:ext uri="{BB962C8B-B14F-4D97-AF65-F5344CB8AC3E}">
        <p14:creationId xmlns:p14="http://schemas.microsoft.com/office/powerpoint/2010/main" val="30925752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7400"/>
            <a:ext cx="8229600" cy="5727700"/>
          </a:xfrm>
        </p:spPr>
        <p:txBody>
          <a:bodyPr>
            <a:normAutofit fontScale="92500" lnSpcReduction="10000"/>
          </a:bodyPr>
          <a:lstStyle/>
          <a:p>
            <a:pPr marL="0" indent="0" algn="ctr">
              <a:buNone/>
            </a:pPr>
            <a:r>
              <a:rPr lang="en-US" sz="3600" b="1" dirty="0">
                <a:latin typeface="Corbel"/>
                <a:cs typeface="Corbel"/>
              </a:rPr>
              <a:t>Are the changes you are experiencing indicative of spiritual growth</a:t>
            </a:r>
            <a:r>
              <a:rPr lang="en-US" sz="3600" b="1" dirty="0" smtClean="0">
                <a:latin typeface="Corbel"/>
                <a:cs typeface="Corbel"/>
              </a:rPr>
              <a:t>?</a:t>
            </a:r>
          </a:p>
          <a:p>
            <a:pPr marL="0" indent="0" algn="ctr">
              <a:buNone/>
            </a:pPr>
            <a:endParaRPr lang="en-US" sz="3600" b="1" dirty="0">
              <a:latin typeface="Corbel"/>
              <a:cs typeface="Corbel"/>
            </a:endParaRPr>
          </a:p>
          <a:p>
            <a:pPr marL="0" indent="0" algn="ctr">
              <a:buNone/>
            </a:pPr>
            <a:r>
              <a:rPr lang="en-US" sz="3600" b="1" dirty="0" smtClean="0">
                <a:latin typeface="Corbel"/>
                <a:cs typeface="Corbel"/>
              </a:rPr>
              <a:t>Are </a:t>
            </a:r>
            <a:r>
              <a:rPr lang="en-US" sz="3600" b="1" dirty="0">
                <a:latin typeface="Corbel"/>
                <a:cs typeface="Corbel"/>
              </a:rPr>
              <a:t>you rising to the challenges that accompany spiritual growth</a:t>
            </a:r>
            <a:r>
              <a:rPr lang="en-US" sz="3600" b="1" dirty="0" smtClean="0">
                <a:latin typeface="Corbel"/>
                <a:cs typeface="Corbel"/>
              </a:rPr>
              <a:t>?</a:t>
            </a:r>
            <a:endParaRPr lang="en-US" sz="3600" b="1" dirty="0">
              <a:latin typeface="Corbel"/>
              <a:cs typeface="Corbel"/>
            </a:endParaRPr>
          </a:p>
          <a:p>
            <a:pPr marL="0" indent="0" algn="ctr">
              <a:buNone/>
            </a:pPr>
            <a:endParaRPr lang="en-US" sz="3600" b="1" dirty="0" smtClean="0">
              <a:effectLst/>
              <a:latin typeface="Corbel"/>
              <a:cs typeface="Corbel"/>
            </a:endParaRPr>
          </a:p>
          <a:p>
            <a:pPr marL="0" indent="0" algn="ctr">
              <a:buNone/>
            </a:pPr>
            <a:r>
              <a:rPr lang="en-US" sz="3600" b="1" dirty="0" smtClean="0">
                <a:latin typeface="Corbel"/>
                <a:cs typeface="Corbel"/>
              </a:rPr>
              <a:t>Have you faced or avoided the painful decisions of spiritual maturity?</a:t>
            </a:r>
          </a:p>
          <a:p>
            <a:pPr marL="0" indent="0" algn="ctr">
              <a:buNone/>
            </a:pPr>
            <a:endParaRPr lang="en-US" sz="3600" b="1" dirty="0">
              <a:effectLst/>
              <a:latin typeface="Corbel"/>
              <a:cs typeface="Corbel"/>
            </a:endParaRPr>
          </a:p>
          <a:p>
            <a:pPr marL="0" indent="0" algn="ctr">
              <a:buNone/>
            </a:pPr>
            <a:r>
              <a:rPr lang="en-US" sz="3600" b="1" dirty="0" smtClean="0">
                <a:latin typeface="Corbel"/>
                <a:cs typeface="Corbel"/>
              </a:rPr>
              <a:t>Are you joyful even when you face tribulation as well as growth?</a:t>
            </a:r>
            <a:endParaRPr lang="en-US" sz="3600" b="1" dirty="0" smtClean="0">
              <a:effectLst/>
              <a:latin typeface="Corbel"/>
              <a:cs typeface="Corbel"/>
            </a:endParaRPr>
          </a:p>
        </p:txBody>
      </p:sp>
    </p:spTree>
    <p:extLst>
      <p:ext uri="{BB962C8B-B14F-4D97-AF65-F5344CB8AC3E}">
        <p14:creationId xmlns:p14="http://schemas.microsoft.com/office/powerpoint/2010/main" val="265219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7400"/>
            <a:ext cx="8229600" cy="5727700"/>
          </a:xfrm>
        </p:spPr>
        <p:txBody>
          <a:bodyPr>
            <a:normAutofit/>
          </a:bodyPr>
          <a:lstStyle/>
          <a:p>
            <a:pPr marL="0" indent="0" algn="ctr">
              <a:buNone/>
            </a:pPr>
            <a:endParaRPr lang="en-US" sz="3600" b="1" dirty="0" smtClean="0">
              <a:latin typeface="Corbel"/>
              <a:cs typeface="Corbel"/>
            </a:endParaRPr>
          </a:p>
          <a:p>
            <a:pPr marL="0" indent="0" algn="ctr">
              <a:buNone/>
            </a:pPr>
            <a:endParaRPr lang="en-US" sz="3600" b="1" dirty="0" smtClean="0">
              <a:latin typeface="Corbel"/>
              <a:cs typeface="Corbel"/>
            </a:endParaRPr>
          </a:p>
          <a:p>
            <a:pPr marL="0" indent="0" algn="ctr">
              <a:buNone/>
            </a:pPr>
            <a:r>
              <a:rPr lang="en-US" sz="4800" b="1" dirty="0" smtClean="0">
                <a:latin typeface="Corbel"/>
                <a:cs typeface="Corbel"/>
              </a:rPr>
              <a:t>There </a:t>
            </a:r>
            <a:r>
              <a:rPr lang="en-US" sz="4800" b="1" dirty="0">
                <a:latin typeface="Corbel"/>
                <a:cs typeface="Corbel"/>
              </a:rPr>
              <a:t>is only one alternative to spiritual </a:t>
            </a:r>
            <a:r>
              <a:rPr lang="en-US" sz="4800" b="1" dirty="0" smtClean="0">
                <a:latin typeface="Corbel"/>
                <a:cs typeface="Corbel"/>
              </a:rPr>
              <a:t>growth…</a:t>
            </a:r>
          </a:p>
          <a:p>
            <a:pPr marL="0" indent="0" algn="ctr">
              <a:buNone/>
            </a:pPr>
            <a:endParaRPr lang="en-US" sz="3600" b="1" dirty="0">
              <a:latin typeface="Corbel"/>
              <a:cs typeface="Corbel"/>
            </a:endParaRPr>
          </a:p>
          <a:p>
            <a:pPr marL="0" indent="0" algn="ctr">
              <a:buNone/>
            </a:pPr>
            <a:r>
              <a:rPr lang="en-US" sz="3600" b="1" dirty="0" smtClean="0">
                <a:latin typeface="Corbel"/>
                <a:cs typeface="Corbel"/>
              </a:rPr>
              <a:t>…</a:t>
            </a:r>
            <a:r>
              <a:rPr lang="en-US" sz="3600" b="1" dirty="0">
                <a:latin typeface="Corbel"/>
                <a:cs typeface="Corbel"/>
              </a:rPr>
              <a:t>spiritual decline and </a:t>
            </a:r>
            <a:r>
              <a:rPr lang="en-US" sz="3600" b="1" dirty="0" smtClean="0">
                <a:latin typeface="Corbel"/>
                <a:cs typeface="Corbel"/>
              </a:rPr>
              <a:t>death.</a:t>
            </a:r>
            <a:endParaRPr lang="en-US" sz="3600" b="1" dirty="0" smtClean="0">
              <a:effectLst/>
              <a:latin typeface="Corbel"/>
              <a:cs typeface="Corbel"/>
            </a:endParaRPr>
          </a:p>
        </p:txBody>
      </p:sp>
    </p:spTree>
    <p:extLst>
      <p:ext uri="{BB962C8B-B14F-4D97-AF65-F5344CB8AC3E}">
        <p14:creationId xmlns:p14="http://schemas.microsoft.com/office/powerpoint/2010/main" val="4260659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latin typeface="Corbel"/>
                <a:cs typeface="Corbel"/>
              </a:rPr>
              <a:t>Metamorphosis</a:t>
            </a:r>
            <a:endParaRPr lang="en-US" sz="8000" b="1"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Corbel"/>
                <a:cs typeface="Corbel"/>
              </a:rPr>
              <a:t>“</a:t>
            </a:r>
            <a:r>
              <a:rPr lang="en-US" sz="3600" b="1" dirty="0">
                <a:latin typeface="Corbel"/>
                <a:cs typeface="Corbel"/>
              </a:rPr>
              <a:t>a major change in the appearance or character of someone or something</a:t>
            </a:r>
            <a:r>
              <a:rPr lang="en-US" sz="3600" b="1" dirty="0" smtClean="0">
                <a:latin typeface="Corbel"/>
                <a:cs typeface="Corbel"/>
              </a:rPr>
              <a:t>”</a:t>
            </a:r>
          </a:p>
          <a:p>
            <a:pPr marL="0" indent="0">
              <a:buNone/>
            </a:pPr>
            <a:endParaRPr lang="en-US" sz="3600" b="1" dirty="0">
              <a:latin typeface="Corbel"/>
              <a:cs typeface="Corbel"/>
            </a:endParaRPr>
          </a:p>
          <a:p>
            <a:pPr marL="0" indent="0">
              <a:buNone/>
            </a:pPr>
            <a:r>
              <a:rPr lang="en-US" sz="3600" b="1" dirty="0" smtClean="0">
                <a:latin typeface="Corbel"/>
                <a:cs typeface="Corbel"/>
              </a:rPr>
              <a:t>“</a:t>
            </a:r>
            <a:r>
              <a:rPr lang="en-US" sz="3600" b="1" dirty="0">
                <a:latin typeface="Corbel"/>
                <a:cs typeface="Corbel"/>
              </a:rPr>
              <a:t>biology: a major change in the form or structure of some animals or insects that happens as the animal or insect becomes an adult</a:t>
            </a:r>
            <a:r>
              <a:rPr lang="en-US" sz="3600" b="1" dirty="0" smtClean="0">
                <a:latin typeface="Corbel"/>
                <a:cs typeface="Corbel"/>
              </a:rPr>
              <a:t>”</a:t>
            </a:r>
            <a:endParaRPr lang="en-US" sz="3600" b="1" dirty="0">
              <a:latin typeface="Corbel"/>
              <a:cs typeface="Corbel"/>
            </a:endParaRPr>
          </a:p>
        </p:txBody>
      </p:sp>
    </p:spTree>
    <p:extLst>
      <p:ext uri="{BB962C8B-B14F-4D97-AF65-F5344CB8AC3E}">
        <p14:creationId xmlns:p14="http://schemas.microsoft.com/office/powerpoint/2010/main" val="16793069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The Pain Of Spiritual Growth</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1" dirty="0">
                <a:latin typeface="Corbel"/>
                <a:cs typeface="Corbel"/>
              </a:rPr>
              <a:t>What child has not experienced pain while growing up</a:t>
            </a:r>
            <a:r>
              <a:rPr lang="en-US" b="1" dirty="0" smtClean="0">
                <a:latin typeface="Corbel"/>
                <a:cs typeface="Corbel"/>
              </a:rPr>
              <a:t>?</a:t>
            </a:r>
          </a:p>
          <a:p>
            <a:pPr marL="0" indent="0">
              <a:buNone/>
            </a:pPr>
            <a:endParaRPr lang="en-US" b="1" dirty="0" smtClean="0">
              <a:latin typeface="Corbel"/>
              <a:cs typeface="Corbel"/>
            </a:endParaRPr>
          </a:p>
          <a:p>
            <a:pPr marL="0" indent="0">
              <a:buNone/>
            </a:pPr>
            <a:r>
              <a:rPr lang="en-US" b="1" dirty="0">
                <a:latin typeface="Corbel"/>
                <a:cs typeface="Corbel"/>
              </a:rPr>
              <a:t>Spiritual growth also involves a certain amount of </a:t>
            </a:r>
            <a:r>
              <a:rPr lang="en-US" b="1" dirty="0" smtClean="0">
                <a:latin typeface="Corbel"/>
                <a:cs typeface="Corbel"/>
              </a:rPr>
              <a:t>pain.</a:t>
            </a:r>
            <a:endParaRPr lang="en-US" b="1" dirty="0">
              <a:latin typeface="Corbel"/>
              <a:cs typeface="Corbel"/>
            </a:endParaRPr>
          </a:p>
        </p:txBody>
      </p:sp>
    </p:spTree>
    <p:extLst>
      <p:ext uri="{BB962C8B-B14F-4D97-AF65-F5344CB8AC3E}">
        <p14:creationId xmlns:p14="http://schemas.microsoft.com/office/powerpoint/2010/main" val="1342312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latin typeface="Corbel"/>
                <a:cs typeface="Corbel"/>
              </a:rPr>
              <a:t>We Must Exercise Our Spiritual Senses</a:t>
            </a:r>
            <a:endParaRPr lang="en-US" sz="3600"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marL="0" indent="0" algn="ctr">
              <a:buNone/>
            </a:pPr>
            <a:r>
              <a:rPr lang="en-US" sz="4000" b="1" dirty="0">
                <a:latin typeface="Corbel"/>
                <a:cs typeface="Corbel"/>
              </a:rPr>
              <a:t>But solid food is for the mature, for those who have their powers of discernment trained by constant practice to distinguish good from evil</a:t>
            </a:r>
            <a:r>
              <a:rPr lang="en-US" sz="4000" b="1" dirty="0" smtClean="0">
                <a:latin typeface="Corbel"/>
                <a:cs typeface="Corbel"/>
              </a:rPr>
              <a:t>. Heb. 5.14</a:t>
            </a:r>
            <a:endParaRPr lang="en-US" sz="4000" b="1" dirty="0">
              <a:latin typeface="Corbel"/>
              <a:cs typeface="Corbel"/>
            </a:endParaRPr>
          </a:p>
        </p:txBody>
      </p:sp>
    </p:spTree>
    <p:extLst>
      <p:ext uri="{BB962C8B-B14F-4D97-AF65-F5344CB8AC3E}">
        <p14:creationId xmlns:p14="http://schemas.microsoft.com/office/powerpoint/2010/main" val="27388770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latin typeface="Corbel"/>
                <a:cs typeface="Corbel"/>
              </a:rPr>
              <a:t>We Must Exercise Our Spiritual Senses</a:t>
            </a:r>
            <a:endParaRPr lang="en-US" sz="3600" b="1" dirty="0">
              <a:latin typeface="Corbel"/>
              <a:cs typeface="Corbel"/>
            </a:endParaRPr>
          </a:p>
        </p:txBody>
      </p:sp>
      <p:sp>
        <p:nvSpPr>
          <p:cNvPr id="5" name="Content Placeholder 4"/>
          <p:cNvSpPr>
            <a:spLocks noGrp="1"/>
          </p:cNvSpPr>
          <p:nvPr>
            <p:ph idx="1"/>
          </p:nvPr>
        </p:nvSpPr>
        <p:spPr>
          <a:xfrm>
            <a:off x="457200" y="1600200"/>
            <a:ext cx="8229600" cy="4525963"/>
          </a:xfrm>
        </p:spPr>
        <p:txBody>
          <a:bodyPr>
            <a:noAutofit/>
          </a:bodyPr>
          <a:lstStyle/>
          <a:p>
            <a:pPr marL="0" indent="0" algn="ctr">
              <a:buNone/>
            </a:pPr>
            <a:r>
              <a:rPr lang="en-US" sz="4000" b="1" dirty="0" smtClean="0">
                <a:latin typeface="Corbel"/>
                <a:cs typeface="Corbel"/>
              </a:rPr>
              <a:t>for while bodily training is of some value, </a:t>
            </a:r>
            <a:r>
              <a:rPr lang="en-US" sz="4000" b="1" dirty="0">
                <a:latin typeface="Corbel"/>
                <a:cs typeface="Corbel"/>
              </a:rPr>
              <a:t>godliness is of value in every way, as it holds promise for the present life and also for the life to come</a:t>
            </a:r>
            <a:r>
              <a:rPr lang="en-US" sz="4000" b="1" dirty="0" smtClean="0">
                <a:latin typeface="Corbel"/>
                <a:cs typeface="Corbel"/>
              </a:rPr>
              <a:t>. 1 Tim. 4.18</a:t>
            </a:r>
            <a:endParaRPr lang="en-US" sz="4000" b="1" dirty="0">
              <a:latin typeface="Corbel"/>
              <a:cs typeface="Corbel"/>
            </a:endParaRPr>
          </a:p>
        </p:txBody>
      </p:sp>
    </p:spTree>
    <p:extLst>
      <p:ext uri="{BB962C8B-B14F-4D97-AF65-F5344CB8AC3E}">
        <p14:creationId xmlns:p14="http://schemas.microsoft.com/office/powerpoint/2010/main" val="1641045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b="1" dirty="0" smtClean="0">
                <a:latin typeface="Corbel"/>
                <a:cs typeface="Corbel"/>
              </a:rPr>
              <a:t>Spiritual Exercise Is Strenuous</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a:latin typeface="Corbel"/>
                <a:cs typeface="Corbel"/>
              </a:rPr>
              <a:t> Do you not know that in a race all the runners run, but only one receives the prize? So run that you may obtain it. </a:t>
            </a:r>
            <a:endParaRPr lang="en-US" sz="4000" b="1" dirty="0">
              <a:latin typeface="Corbel"/>
              <a:cs typeface="Corbel"/>
            </a:endParaRPr>
          </a:p>
        </p:txBody>
      </p:sp>
    </p:spTree>
    <p:extLst>
      <p:ext uri="{BB962C8B-B14F-4D97-AF65-F5344CB8AC3E}">
        <p14:creationId xmlns:p14="http://schemas.microsoft.com/office/powerpoint/2010/main" val="212958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b="1" dirty="0" smtClean="0">
                <a:latin typeface="Corbel"/>
                <a:cs typeface="Corbel"/>
              </a:rPr>
              <a:t>Spiritual Exercise Is Strenuous</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Every </a:t>
            </a:r>
            <a:r>
              <a:rPr lang="en-US" sz="4000" b="1" dirty="0">
                <a:latin typeface="Corbel"/>
                <a:cs typeface="Corbel"/>
              </a:rPr>
              <a:t>athlete exercises self-control in all things. They do it to receive a perishable wreath, but we an imperishable</a:t>
            </a:r>
            <a:r>
              <a:rPr lang="en-US" sz="4000" b="1" dirty="0" smtClean="0">
                <a:latin typeface="Corbel"/>
                <a:cs typeface="Corbel"/>
              </a:rPr>
              <a:t>.</a:t>
            </a:r>
            <a:endParaRPr lang="en-US" sz="4000" b="1" dirty="0">
              <a:latin typeface="Corbel"/>
              <a:cs typeface="Corbel"/>
            </a:endParaRPr>
          </a:p>
        </p:txBody>
      </p:sp>
    </p:spTree>
    <p:extLst>
      <p:ext uri="{BB962C8B-B14F-4D97-AF65-F5344CB8AC3E}">
        <p14:creationId xmlns:p14="http://schemas.microsoft.com/office/powerpoint/2010/main" val="20381442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b="1" dirty="0" smtClean="0">
                <a:latin typeface="Corbel"/>
                <a:cs typeface="Corbel"/>
              </a:rPr>
              <a:t>Spiritual Exercise Is Strenuous</a:t>
            </a:r>
            <a:endParaRPr lang="en-US" sz="3200" b="1" dirty="0">
              <a:latin typeface="Corbel"/>
              <a:cs typeface="Corbel"/>
            </a:endParaRPr>
          </a:p>
        </p:txBody>
      </p:sp>
      <p:sp>
        <p:nvSpPr>
          <p:cNvPr id="5" name="Content Placeholder 4"/>
          <p:cNvSpPr>
            <a:spLocks noGrp="1"/>
          </p:cNvSpPr>
          <p:nvPr>
            <p:ph idx="1"/>
          </p:nvPr>
        </p:nvSpPr>
        <p:spPr/>
        <p:txBody>
          <a:bodyPr>
            <a:noAutofit/>
          </a:bodyPr>
          <a:lstStyle/>
          <a:p>
            <a:pPr marL="0" indent="0" algn="ctr">
              <a:buNone/>
            </a:pPr>
            <a:r>
              <a:rPr lang="en-US" sz="4000" b="1" dirty="0" smtClean="0">
                <a:latin typeface="Corbel"/>
                <a:cs typeface="Corbel"/>
              </a:rPr>
              <a:t>So </a:t>
            </a:r>
            <a:r>
              <a:rPr lang="en-US" sz="4000" b="1" dirty="0">
                <a:latin typeface="Corbel"/>
                <a:cs typeface="Corbel"/>
              </a:rPr>
              <a:t>I do not run aimlessly; I do not box as one beating the air</a:t>
            </a:r>
            <a:r>
              <a:rPr lang="en-US" sz="4000" b="1" dirty="0" smtClean="0">
                <a:latin typeface="Corbel"/>
                <a:cs typeface="Corbel"/>
              </a:rPr>
              <a:t>.</a:t>
            </a:r>
            <a:r>
              <a:rPr lang="en-US" sz="4000" b="1" dirty="0">
                <a:latin typeface="Corbel"/>
                <a:cs typeface="Corbel"/>
              </a:rPr>
              <a:t> But I discipline my body and keep it under control</a:t>
            </a:r>
            <a:r>
              <a:rPr lang="en-US" sz="4000" b="1" dirty="0" smtClean="0">
                <a:latin typeface="Corbel"/>
                <a:cs typeface="Corbel"/>
              </a:rPr>
              <a:t>,</a:t>
            </a:r>
            <a:r>
              <a:rPr lang="en-US" sz="4000" b="1" dirty="0">
                <a:latin typeface="Corbel"/>
                <a:cs typeface="Corbel"/>
              </a:rPr>
              <a:t> </a:t>
            </a:r>
            <a:r>
              <a:rPr lang="en-US" sz="4000" b="1" dirty="0" smtClean="0">
                <a:latin typeface="Corbel"/>
                <a:cs typeface="Corbel"/>
              </a:rPr>
              <a:t>lest </a:t>
            </a:r>
            <a:r>
              <a:rPr lang="en-US" sz="4000" b="1" dirty="0">
                <a:latin typeface="Corbel"/>
                <a:cs typeface="Corbel"/>
              </a:rPr>
              <a:t>after preaching to others I myself should be disqualified</a:t>
            </a:r>
            <a:r>
              <a:rPr lang="en-US" sz="4000" b="1" dirty="0" smtClean="0">
                <a:latin typeface="Corbel"/>
                <a:cs typeface="Corbel"/>
              </a:rPr>
              <a:t>.</a:t>
            </a:r>
          </a:p>
          <a:p>
            <a:pPr marL="0" indent="0" algn="ctr">
              <a:buNone/>
            </a:pPr>
            <a:r>
              <a:rPr lang="en-US" sz="4000" b="1" dirty="0" smtClean="0">
                <a:latin typeface="Corbel"/>
                <a:cs typeface="Corbel"/>
              </a:rPr>
              <a:t>1 Cor. 9.24-27</a:t>
            </a:r>
            <a:endParaRPr lang="en-US" sz="4000" b="1" dirty="0">
              <a:latin typeface="Corbel"/>
              <a:cs typeface="Corbel"/>
            </a:endParaRPr>
          </a:p>
        </p:txBody>
      </p:sp>
    </p:spTree>
    <p:extLst>
      <p:ext uri="{BB962C8B-B14F-4D97-AF65-F5344CB8AC3E}">
        <p14:creationId xmlns:p14="http://schemas.microsoft.com/office/powerpoint/2010/main" val="32238474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1189</TotalTime>
  <Words>898</Words>
  <Application>Microsoft Macintosh PowerPoint</Application>
  <PresentationFormat>On-screen Show (4:3)</PresentationFormat>
  <Paragraphs>69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Metamorphosis</vt:lpstr>
      <vt:lpstr>Metamorphosis</vt:lpstr>
      <vt:lpstr>The Pain Of Spiritual Growth</vt:lpstr>
      <vt:lpstr>We Must Exercise Our Spiritual Senses</vt:lpstr>
      <vt:lpstr>We Must Exercise Our Spiritual Senses</vt:lpstr>
      <vt:lpstr>Spiritual Exercise Is Strenuous</vt:lpstr>
      <vt:lpstr>Spiritual Exercise Is Strenuous</vt:lpstr>
      <vt:lpstr>Spiritual Exercise Is Strenuous</vt:lpstr>
      <vt:lpstr>Christians Are Often Faced With Difficult Painful Decisions</vt:lpstr>
      <vt:lpstr>Christians Are Often Faced With Difficult Painful Decisions</vt:lpstr>
      <vt:lpstr>Christians Are Often Faced With Difficult Painful Decisions</vt:lpstr>
      <vt:lpstr>Christians Are Often Faced With Difficult Painful Decisions</vt:lpstr>
      <vt:lpstr>Christians Are Often Faced With Difficult Painful Decisions</vt:lpstr>
      <vt:lpstr>Christians Are Often Faced With Difficult Painful Decisions</vt:lpstr>
      <vt:lpstr>The Joy Of Spiritual Growth</vt:lpstr>
      <vt:lpstr>Joyful In Our Own Growth</vt:lpstr>
      <vt:lpstr>Joyful In Our Own Growth</vt:lpstr>
      <vt:lpstr>Joyful In Tribulation</vt:lpstr>
      <vt:lpstr>Joyful In Tribulation</vt:lpstr>
      <vt:lpstr>Joyful In Tribulation</vt:lpstr>
      <vt:lpstr>Joyful In Tribulation</vt:lpstr>
      <vt:lpstr>Joyful In Tribulation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80</cp:revision>
  <dcterms:created xsi:type="dcterms:W3CDTF">2015-06-10T00:24:38Z</dcterms:created>
  <dcterms:modified xsi:type="dcterms:W3CDTF">2015-06-14T19:25:47Z</dcterms:modified>
</cp:coreProperties>
</file>