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42"/>
  </p:notesMasterIdLst>
  <p:sldIdLst>
    <p:sldId id="258" r:id="rId4"/>
    <p:sldId id="256" r:id="rId5"/>
    <p:sldId id="291" r:id="rId6"/>
    <p:sldId id="292" r:id="rId7"/>
    <p:sldId id="259" r:id="rId8"/>
    <p:sldId id="265" r:id="rId9"/>
    <p:sldId id="270" r:id="rId10"/>
    <p:sldId id="271" r:id="rId11"/>
    <p:sldId id="272" r:id="rId12"/>
    <p:sldId id="263" r:id="rId13"/>
    <p:sldId id="293" r:id="rId14"/>
    <p:sldId id="276" r:id="rId15"/>
    <p:sldId id="297" r:id="rId16"/>
    <p:sldId id="296" r:id="rId17"/>
    <p:sldId id="300" r:id="rId18"/>
    <p:sldId id="302" r:id="rId19"/>
    <p:sldId id="303" r:id="rId20"/>
    <p:sldId id="323" r:id="rId21"/>
    <p:sldId id="304" r:id="rId22"/>
    <p:sldId id="310" r:id="rId23"/>
    <p:sldId id="311" r:id="rId24"/>
    <p:sldId id="308" r:id="rId25"/>
    <p:sldId id="315" r:id="rId26"/>
    <p:sldId id="316" r:id="rId27"/>
    <p:sldId id="313" r:id="rId28"/>
    <p:sldId id="324" r:id="rId29"/>
    <p:sldId id="317" r:id="rId30"/>
    <p:sldId id="322" r:id="rId31"/>
    <p:sldId id="328" r:id="rId32"/>
    <p:sldId id="329" r:id="rId33"/>
    <p:sldId id="331" r:id="rId34"/>
    <p:sldId id="321" r:id="rId35"/>
    <p:sldId id="319" r:id="rId36"/>
    <p:sldId id="320" r:id="rId37"/>
    <p:sldId id="330" r:id="rId38"/>
    <p:sldId id="325" r:id="rId39"/>
    <p:sldId id="326" r:id="rId40"/>
    <p:sldId id="327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BA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6" autoAdjust="0"/>
    <p:restoredTop sz="99419" autoAdjust="0"/>
  </p:normalViewPr>
  <p:slideViewPr>
    <p:cSldViewPr snapToGrid="0" snapToObjects="1">
      <p:cViewPr>
        <p:scale>
          <a:sx n="75" d="100"/>
          <a:sy n="75" d="100"/>
        </p:scale>
        <p:origin x="-1912" y="-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3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9C044-6A80-414B-8280-E921365439BF}" type="datetimeFigureOut">
              <a:rPr lang="en-US" smtClean="0"/>
              <a:t>4/24/15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EE92E-C71E-2141-AC41-9CA04DF0E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8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blog.novakdjokovicfoundation.org</a:t>
            </a:r>
            <a:r>
              <a:rPr lang="en-US" dirty="0" smtClean="0"/>
              <a:t>/media/2015/03/father-helping-son-to-tie-his-</a:t>
            </a:r>
            <a:r>
              <a:rPr lang="en-US" dirty="0" err="1" smtClean="0"/>
              <a:t>shoe.jpg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C736C-5D35-EA47-8E5E-F0D08ED10EFE}" type="slidenum">
              <a:rPr lang="en-US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6817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2D77-5E35-894B-BEAA-A500941A4D64}" type="datetimeFigureOut">
              <a:rPr lang="en-US" smtClean="0"/>
              <a:t>4/24/15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94F0-E026-A643-B85E-FE4E587D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3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2D77-5E35-894B-BEAA-A500941A4D64}" type="datetimeFigureOut">
              <a:rPr lang="en-US" smtClean="0"/>
              <a:t>4/24/15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94F0-E026-A643-B85E-FE4E587D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15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2D77-5E35-894B-BEAA-A500941A4D64}" type="datetimeFigureOut">
              <a:rPr lang="en-US" smtClean="0"/>
              <a:t>4/24/15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94F0-E026-A643-B85E-FE4E587D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72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BE54-6392-0449-8B99-314CF195DB22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4115-6A55-B446-8F39-99F6F75D1FE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4830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BE54-6392-0449-8B99-314CF195DB22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4115-6A55-B446-8F39-99F6F75D1FE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180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BE54-6392-0449-8B99-314CF195DB22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4115-6A55-B446-8F39-99F6F75D1FE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9140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BE54-6392-0449-8B99-314CF195DB22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4115-6A55-B446-8F39-99F6F75D1FE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8339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BE54-6392-0449-8B99-314CF195DB22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4115-6A55-B446-8F39-99F6F75D1FE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7251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BE54-6392-0449-8B99-314CF195DB22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4115-6A55-B446-8F39-99F6F75D1FE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880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BE54-6392-0449-8B99-314CF195DB22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4115-6A55-B446-8F39-99F6F75D1FE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0411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BE54-6392-0449-8B99-314CF195DB22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4115-6A55-B446-8F39-99F6F75D1FE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0424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2D77-5E35-894B-BEAA-A500941A4D64}" type="datetimeFigureOut">
              <a:rPr lang="en-US" smtClean="0"/>
              <a:t>4/24/15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94F0-E026-A643-B85E-FE4E587D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52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BE54-6392-0449-8B99-314CF195DB22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4115-6A55-B446-8F39-99F6F75D1FE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8573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BE54-6392-0449-8B99-314CF195DB22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4115-6A55-B446-8F39-99F6F75D1FE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4251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BE54-6392-0449-8B99-314CF195DB22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4115-6A55-B446-8F39-99F6F75D1FE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0812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2D77-5E35-894B-BEAA-A500941A4D6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94F0-E026-A643-B85E-FE4E587D341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8547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2D77-5E35-894B-BEAA-A500941A4D6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94F0-E026-A643-B85E-FE4E587D341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9528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2D77-5E35-894B-BEAA-A500941A4D6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94F0-E026-A643-B85E-FE4E587D341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0726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2D77-5E35-894B-BEAA-A500941A4D6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94F0-E026-A643-B85E-FE4E587D341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3320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2D77-5E35-894B-BEAA-A500941A4D6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94F0-E026-A643-B85E-FE4E587D341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5817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2D77-5E35-894B-BEAA-A500941A4D6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94F0-E026-A643-B85E-FE4E587D341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68217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2D77-5E35-894B-BEAA-A500941A4D6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94F0-E026-A643-B85E-FE4E587D341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624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2D77-5E35-894B-BEAA-A500941A4D64}" type="datetimeFigureOut">
              <a:rPr lang="en-US" smtClean="0"/>
              <a:t>4/24/15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94F0-E026-A643-B85E-FE4E587D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9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2D77-5E35-894B-BEAA-A500941A4D6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94F0-E026-A643-B85E-FE4E587D341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6755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2D77-5E35-894B-BEAA-A500941A4D6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94F0-E026-A643-B85E-FE4E587D341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0227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2D77-5E35-894B-BEAA-A500941A4D6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94F0-E026-A643-B85E-FE4E587D341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69445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2D77-5E35-894B-BEAA-A500941A4D6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94F0-E026-A643-B85E-FE4E587D341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884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2D77-5E35-894B-BEAA-A500941A4D64}" type="datetimeFigureOut">
              <a:rPr lang="en-US" smtClean="0"/>
              <a:t>4/24/15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94F0-E026-A643-B85E-FE4E587D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8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2D77-5E35-894B-BEAA-A500941A4D64}" type="datetimeFigureOut">
              <a:rPr lang="en-US" smtClean="0"/>
              <a:t>4/24/15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94F0-E026-A643-B85E-FE4E587D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5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2D77-5E35-894B-BEAA-A500941A4D64}" type="datetimeFigureOut">
              <a:rPr lang="en-US" smtClean="0"/>
              <a:t>4/24/15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94F0-E026-A643-B85E-FE4E587D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8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2D77-5E35-894B-BEAA-A500941A4D64}" type="datetimeFigureOut">
              <a:rPr lang="en-US" smtClean="0"/>
              <a:t>4/24/15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94F0-E026-A643-B85E-FE4E587D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82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2D77-5E35-894B-BEAA-A500941A4D64}" type="datetimeFigureOut">
              <a:rPr lang="en-US" smtClean="0"/>
              <a:t>4/24/15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94F0-E026-A643-B85E-FE4E587D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2D77-5E35-894B-BEAA-A500941A4D64}" type="datetimeFigureOut">
              <a:rPr lang="en-US" smtClean="0"/>
              <a:t>4/24/15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94F0-E026-A643-B85E-FE4E587D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7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72D77-5E35-894B-BEAA-A500941A4D64}" type="datetimeFigureOut">
              <a:rPr lang="en-US" smtClean="0"/>
              <a:t>4/24/15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894F0-E026-A643-B85E-FE4E587D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FBE54-6392-0449-8B99-314CF195DB22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B4115-6A55-B446-8F39-99F6F75D1FE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873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72D77-5E35-894B-BEAA-A500941A4D6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894F0-E026-A643-B85E-FE4E587D341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77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251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1" cy="919570"/>
            <a:chOff x="0" y="0"/>
            <a:chExt cx="9144001" cy="919570"/>
          </a:xfrm>
        </p:grpSpPr>
        <p:sp>
          <p:nvSpPr>
            <p:cNvPr id="3" name="TextBox 2"/>
            <p:cNvSpPr txBox="1"/>
            <p:nvPr/>
          </p:nvSpPr>
          <p:spPr>
            <a:xfrm>
              <a:off x="1" y="211684"/>
              <a:ext cx="9144000" cy="70788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n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orbel"/>
                  <a:cs typeface="Corbel"/>
                </a:rPr>
                <a:t>How do we teach kids to tie their shoes? </a:t>
              </a:r>
              <a:endParaRPr lang="en-US" sz="4000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Corbel"/>
                <a:cs typeface="Corbel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0"/>
              <a:ext cx="9144000" cy="211684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9749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rbel"/>
                <a:cs typeface="Corbel"/>
              </a:rPr>
              <a:t>How Communication Works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All human communication: tell, show, imply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It is </a:t>
            </a:r>
            <a:r>
              <a:rPr lang="en-US" b="1" dirty="0" smtClean="0">
                <a:latin typeface="Corbel"/>
                <a:cs typeface="Corbel"/>
              </a:rPr>
              <a:t>impossible to </a:t>
            </a:r>
            <a:r>
              <a:rPr lang="en-US" b="1" dirty="0" smtClean="0">
                <a:latin typeface="Corbel"/>
                <a:cs typeface="Corbel"/>
              </a:rPr>
              <a:t>communicate anything without one of these methods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Can </a:t>
            </a:r>
            <a:r>
              <a:rPr lang="en-US" b="1" dirty="0" smtClean="0">
                <a:latin typeface="Corbel"/>
                <a:cs typeface="Corbel"/>
              </a:rPr>
              <a:t>you communicate to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me another way without TSI?</a:t>
            </a:r>
          </a:p>
        </p:txBody>
      </p:sp>
    </p:spTree>
    <p:extLst>
      <p:ext uri="{BB962C8B-B14F-4D97-AF65-F5344CB8AC3E}">
        <p14:creationId xmlns:p14="http://schemas.microsoft.com/office/powerpoint/2010/main" val="26946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rbel"/>
                <a:cs typeface="Corbel"/>
              </a:rPr>
              <a:t>How Communication Works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rbel"/>
                <a:cs typeface="Corbel"/>
              </a:rPr>
              <a:t>God communicates to us the </a:t>
            </a:r>
            <a:r>
              <a:rPr lang="en-US" b="1" dirty="0" smtClean="0">
                <a:latin typeface="Corbel"/>
                <a:cs typeface="Corbel"/>
              </a:rPr>
              <a:t>same way </a:t>
            </a:r>
            <a:r>
              <a:rPr lang="en-US" b="1" dirty="0">
                <a:latin typeface="Corbel"/>
                <a:cs typeface="Corbel"/>
              </a:rPr>
              <a:t>we communicate to each </a:t>
            </a:r>
            <a:r>
              <a:rPr lang="en-US" b="1" dirty="0" smtClean="0">
                <a:latin typeface="Corbel"/>
                <a:cs typeface="Corbel"/>
              </a:rPr>
              <a:t>other: Deut. 4.5; Jer. 1.9</a:t>
            </a: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Because </a:t>
            </a:r>
            <a:r>
              <a:rPr lang="en-US" b="1" dirty="0">
                <a:latin typeface="Corbel"/>
                <a:cs typeface="Corbel"/>
              </a:rPr>
              <a:t>God used words to reveal His will then we </a:t>
            </a:r>
            <a:r>
              <a:rPr lang="en-US" b="1" dirty="0" smtClean="0">
                <a:latin typeface="Corbel"/>
                <a:cs typeface="Corbel"/>
              </a:rPr>
              <a:t>must understand </a:t>
            </a:r>
            <a:r>
              <a:rPr lang="en-US" b="1" dirty="0">
                <a:latin typeface="Corbel"/>
                <a:cs typeface="Corbel"/>
              </a:rPr>
              <a:t>that these words will</a:t>
            </a:r>
            <a:r>
              <a:rPr lang="en-US" b="1" dirty="0" smtClean="0">
                <a:latin typeface="Corbel"/>
                <a:cs typeface="Corbel"/>
              </a:rPr>
              <a:t>: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200" b="1" dirty="0" smtClean="0">
                <a:latin typeface="Corbel"/>
                <a:cs typeface="Corbel"/>
              </a:rPr>
              <a:t>Tell us something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200" b="1" dirty="0" smtClean="0">
                <a:latin typeface="Corbel"/>
                <a:cs typeface="Corbel"/>
              </a:rPr>
              <a:t>Show us something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200" b="1" dirty="0" smtClean="0">
                <a:latin typeface="Corbel"/>
                <a:cs typeface="Corbel"/>
              </a:rPr>
              <a:t>Imply something</a:t>
            </a:r>
          </a:p>
        </p:txBody>
      </p:sp>
    </p:spTree>
    <p:extLst>
      <p:ext uri="{BB962C8B-B14F-4D97-AF65-F5344CB8AC3E}">
        <p14:creationId xmlns:p14="http://schemas.microsoft.com/office/powerpoint/2010/main" val="916410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2906"/>
            <a:ext cx="8229600" cy="52578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000" b="1" dirty="0" smtClean="0">
                <a:latin typeface="Corbel"/>
                <a:cs typeface="Corbel"/>
              </a:rPr>
              <a:t>A </a:t>
            </a:r>
            <a:r>
              <a:rPr lang="en-US" sz="4000" b="1" dirty="0" smtClean="0">
                <a:latin typeface="Corbel"/>
                <a:cs typeface="Corbel"/>
              </a:rPr>
              <a:t>common objection: “God did not tell us, show us or imply to us…”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600" b="1" dirty="0" smtClean="0">
                <a:latin typeface="Corbel"/>
                <a:cs typeface="Corbel"/>
              </a:rPr>
              <a:t>A church building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600" b="1" dirty="0" smtClean="0">
                <a:latin typeface="Corbel"/>
                <a:cs typeface="Corbel"/>
              </a:rPr>
              <a:t>A projector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600" b="1" dirty="0" smtClean="0">
                <a:latin typeface="Corbel"/>
                <a:cs typeface="Corbel"/>
              </a:rPr>
              <a:t>A songbook, etc.</a:t>
            </a:r>
          </a:p>
        </p:txBody>
      </p:sp>
    </p:spTree>
    <p:extLst>
      <p:ext uri="{BB962C8B-B14F-4D97-AF65-F5344CB8AC3E}">
        <p14:creationId xmlns:p14="http://schemas.microsoft.com/office/powerpoint/2010/main" val="267040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rbel"/>
                <a:cs typeface="Corbel"/>
              </a:rPr>
              <a:t>How Communication Works</a:t>
            </a:r>
            <a:endParaRPr lang="en-US" b="1" dirty="0" smtClean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Exclusive (specific): </a:t>
            </a:r>
            <a:r>
              <a:rPr lang="en-US" b="1" dirty="0">
                <a:latin typeface="Corbel"/>
                <a:cs typeface="Corbel"/>
              </a:rPr>
              <a:t>Excludes everything except what has been </a:t>
            </a:r>
            <a:r>
              <a:rPr lang="en-US" b="1" dirty="0" smtClean="0">
                <a:latin typeface="Corbel"/>
                <a:cs typeface="Corbel"/>
              </a:rPr>
              <a:t>specified. Cannot </a:t>
            </a:r>
            <a:r>
              <a:rPr lang="en-US" b="1" dirty="0">
                <a:latin typeface="Corbel"/>
                <a:cs typeface="Corbel"/>
              </a:rPr>
              <a:t>add to or take </a:t>
            </a:r>
            <a:r>
              <a:rPr lang="en-US" b="1" dirty="0" smtClean="0">
                <a:latin typeface="Corbel"/>
                <a:cs typeface="Corbel"/>
              </a:rPr>
              <a:t>from.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rbel"/>
                <a:cs typeface="Corbel"/>
              </a:rPr>
              <a:t>Inclusive (</a:t>
            </a:r>
            <a:r>
              <a:rPr lang="en-US" b="1" dirty="0" smtClean="0">
                <a:latin typeface="Corbel"/>
                <a:cs typeface="Corbel"/>
              </a:rPr>
              <a:t>generic)</a:t>
            </a:r>
            <a:r>
              <a:rPr lang="en-US" b="1" dirty="0">
                <a:latin typeface="Corbel"/>
                <a:cs typeface="Corbel"/>
              </a:rPr>
              <a:t>: </a:t>
            </a:r>
            <a:r>
              <a:rPr lang="en-US" b="1" dirty="0" smtClean="0">
                <a:latin typeface="Corbel"/>
                <a:cs typeface="Corbel"/>
              </a:rPr>
              <a:t>not specific</a:t>
            </a:r>
            <a:r>
              <a:rPr lang="en-US" b="1" dirty="0">
                <a:latin typeface="Corbel"/>
                <a:cs typeface="Corbel"/>
              </a:rPr>
              <a:t>; commands and instructions in God’s word that are not specified.</a:t>
            </a:r>
          </a:p>
        </p:txBody>
      </p:sp>
    </p:spTree>
    <p:extLst>
      <p:ext uri="{BB962C8B-B14F-4D97-AF65-F5344CB8AC3E}">
        <p14:creationId xmlns:p14="http://schemas.microsoft.com/office/powerpoint/2010/main" val="56157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rbel"/>
                <a:cs typeface="Corbel"/>
              </a:rPr>
              <a:t>How Communication Works</a:t>
            </a:r>
            <a:endParaRPr lang="en-US" b="1" dirty="0" smtClean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“Go to the store and buy milk and bread.”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General: any store; milk, bread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“Go to Kroger and buy 2% milk and %100 whole wheat bread.”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Specific: Kroger; 2% milk,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100% whole wheat</a:t>
            </a:r>
          </a:p>
        </p:txBody>
      </p:sp>
    </p:spTree>
    <p:extLst>
      <p:ext uri="{BB962C8B-B14F-4D97-AF65-F5344CB8AC3E}">
        <p14:creationId xmlns:p14="http://schemas.microsoft.com/office/powerpoint/2010/main" val="66374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rbel"/>
                <a:cs typeface="Corbel"/>
              </a:rPr>
              <a:t>How Communication Works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Because </a:t>
            </a:r>
            <a:r>
              <a:rPr lang="en-US" b="1" dirty="0">
                <a:latin typeface="Corbel"/>
                <a:cs typeface="Corbel"/>
              </a:rPr>
              <a:t>God used words to reveal His will then we </a:t>
            </a:r>
            <a:r>
              <a:rPr lang="en-US" b="1" dirty="0" smtClean="0">
                <a:latin typeface="Corbel"/>
                <a:cs typeface="Corbel"/>
              </a:rPr>
              <a:t>must understand </a:t>
            </a:r>
            <a:r>
              <a:rPr lang="en-US" b="1" dirty="0">
                <a:latin typeface="Corbel"/>
                <a:cs typeface="Corbel"/>
              </a:rPr>
              <a:t>that these words </a:t>
            </a:r>
            <a:r>
              <a:rPr lang="en-US" b="1" dirty="0" smtClean="0">
                <a:latin typeface="Corbel"/>
                <a:cs typeface="Corbel"/>
              </a:rPr>
              <a:t>will: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sz="3200" b="1" dirty="0" smtClean="0"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200" b="1" dirty="0" smtClean="0">
                <a:latin typeface="Corbel"/>
                <a:cs typeface="Corbel"/>
              </a:rPr>
              <a:t>Tell us something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200" b="1" dirty="0" smtClean="0">
                <a:latin typeface="Corbel"/>
                <a:cs typeface="Corbel"/>
              </a:rPr>
              <a:t>Show us something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200" b="1" dirty="0" smtClean="0">
                <a:latin typeface="Corbel"/>
                <a:cs typeface="Corbel"/>
              </a:rPr>
              <a:t>Imply something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sz="3200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He will be either generic 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specific in His communication!</a:t>
            </a:r>
            <a:endParaRPr lang="en-US" b="1" dirty="0" smtClean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972046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A3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rbel"/>
                <a:cs typeface="Corbel"/>
              </a:rPr>
              <a:t>How Communication Works</a:t>
            </a:r>
            <a:endParaRPr lang="en-US" b="1" dirty="0">
              <a:latin typeface="Corbel"/>
              <a:cs typeface="Corbel"/>
            </a:endParaRPr>
          </a:p>
        </p:txBody>
      </p:sp>
      <p:graphicFrame>
        <p:nvGraphicFramePr>
          <p:cNvPr id="6" name="Group 1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011389"/>
              </p:ext>
            </p:extLst>
          </p:nvPr>
        </p:nvGraphicFramePr>
        <p:xfrm>
          <a:off x="386077" y="2665506"/>
          <a:ext cx="5575315" cy="647700"/>
        </p:xfrm>
        <a:graphic>
          <a:graphicData uri="http://schemas.openxmlformats.org/drawingml/2006/table">
            <a:tbl>
              <a:tblPr/>
              <a:tblGrid>
                <a:gridCol w="1755343"/>
                <a:gridCol w="2281168"/>
                <a:gridCol w="1538804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Case: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Generic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/>
                        <a:cs typeface="Corbe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Specific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647954"/>
              </p:ext>
            </p:extLst>
          </p:nvPr>
        </p:nvGraphicFramePr>
        <p:xfrm>
          <a:off x="386077" y="3320679"/>
          <a:ext cx="7902391" cy="647700"/>
        </p:xfrm>
        <a:graphic>
          <a:graphicData uri="http://schemas.openxmlformats.org/drawingml/2006/table">
            <a:tbl>
              <a:tblPr/>
              <a:tblGrid>
                <a:gridCol w="1755343"/>
                <a:gridCol w="2281168"/>
                <a:gridCol w="386588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Noah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Wood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“Gopher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” Gen. 6.14ff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/>
                        <a:cs typeface="Corbe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040324"/>
              </p:ext>
            </p:extLst>
          </p:nvPr>
        </p:nvGraphicFramePr>
        <p:xfrm>
          <a:off x="386077" y="3968379"/>
          <a:ext cx="7716852" cy="647700"/>
        </p:xfrm>
        <a:graphic>
          <a:graphicData uri="http://schemas.openxmlformats.org/drawingml/2006/table">
            <a:tbl>
              <a:tblPr/>
              <a:tblGrid>
                <a:gridCol w="1755343"/>
                <a:gridCol w="2281168"/>
                <a:gridCol w="3680341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Naaman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Water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“Jordan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” 2 Kings 5.9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/>
                        <a:cs typeface="Corbe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455733"/>
              </p:ext>
            </p:extLst>
          </p:nvPr>
        </p:nvGraphicFramePr>
        <p:xfrm>
          <a:off x="386077" y="4616079"/>
          <a:ext cx="7460272" cy="647700"/>
        </p:xfrm>
        <a:graphic>
          <a:graphicData uri="http://schemas.openxmlformats.org/drawingml/2006/table">
            <a:tbl>
              <a:tblPr/>
              <a:tblGrid>
                <a:gridCol w="1755343"/>
                <a:gridCol w="2281168"/>
                <a:gridCol w="3423761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Passover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/>
                        <a:cs typeface="Corbe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Animal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“Lamb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” Exo. 12.15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/>
                        <a:cs typeface="Corbe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23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A3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rbel"/>
                <a:cs typeface="Corbel"/>
              </a:rPr>
              <a:t>How </a:t>
            </a:r>
            <a:r>
              <a:rPr lang="en-US" b="1" dirty="0" smtClean="0">
                <a:latin typeface="Corbel"/>
                <a:cs typeface="Corbel"/>
              </a:rPr>
              <a:t>Communication Works</a:t>
            </a:r>
            <a:endParaRPr lang="en-US" b="1" dirty="0">
              <a:latin typeface="Corbel"/>
              <a:cs typeface="Corbel"/>
            </a:endParaRPr>
          </a:p>
        </p:txBody>
      </p:sp>
      <p:graphicFrame>
        <p:nvGraphicFramePr>
          <p:cNvPr id="6" name="Group 1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085171"/>
              </p:ext>
            </p:extLst>
          </p:nvPr>
        </p:nvGraphicFramePr>
        <p:xfrm>
          <a:off x="386077" y="1717240"/>
          <a:ext cx="5575315" cy="647700"/>
        </p:xfrm>
        <a:graphic>
          <a:graphicData uri="http://schemas.openxmlformats.org/drawingml/2006/table">
            <a:tbl>
              <a:tblPr/>
              <a:tblGrid>
                <a:gridCol w="1755343"/>
                <a:gridCol w="2281168"/>
                <a:gridCol w="1538804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Case: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Generic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/>
                        <a:cs typeface="Corbe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Specific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282037"/>
              </p:ext>
            </p:extLst>
          </p:nvPr>
        </p:nvGraphicFramePr>
        <p:xfrm>
          <a:off x="386077" y="5383217"/>
          <a:ext cx="7084233" cy="647700"/>
        </p:xfrm>
        <a:graphic>
          <a:graphicData uri="http://schemas.openxmlformats.org/drawingml/2006/table">
            <a:tbl>
              <a:tblPr/>
              <a:tblGrid>
                <a:gridCol w="1755343"/>
                <a:gridCol w="2281168"/>
                <a:gridCol w="3047722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Praise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Music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“Sing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” Eph. 5.19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/>
                        <a:cs typeface="Corbe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127552"/>
              </p:ext>
            </p:extLst>
          </p:nvPr>
        </p:nvGraphicFramePr>
        <p:xfrm>
          <a:off x="386077" y="6030917"/>
          <a:ext cx="7801783" cy="647700"/>
        </p:xfrm>
        <a:graphic>
          <a:graphicData uri="http://schemas.openxmlformats.org/drawingml/2006/table">
            <a:tbl>
              <a:tblPr/>
              <a:tblGrid>
                <a:gridCol w="1755343"/>
                <a:gridCol w="2281168"/>
                <a:gridCol w="3765272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Preach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/>
                        <a:cs typeface="Corbe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“Go”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/>
                        <a:cs typeface="Corbe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“Gospel” Mark 16.15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/>
                        <a:cs typeface="Corbe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226410"/>
              </p:ext>
            </p:extLst>
          </p:nvPr>
        </p:nvGraphicFramePr>
        <p:xfrm>
          <a:off x="403011" y="2366690"/>
          <a:ext cx="8537791" cy="3017520"/>
        </p:xfrm>
        <a:graphic>
          <a:graphicData uri="http://schemas.openxmlformats.org/drawingml/2006/table">
            <a:tbl>
              <a:tblPr/>
              <a:tblGrid>
                <a:gridCol w="1747522"/>
                <a:gridCol w="2269067"/>
                <a:gridCol w="4521202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Ark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/>
                        <a:cs typeface="Corbe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Carry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/>
                        <a:cs typeface="Corbe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latin typeface="Corbel"/>
                          <a:cs typeface="Corbel"/>
                        </a:rPr>
                        <a:t>Carry by poles and place upon the shoulders of the men of Levi, of the family of Kohath:</a:t>
                      </a:r>
                      <a:r>
                        <a:rPr lang="en-US" sz="3200" b="1" baseline="0" dirty="0" smtClean="0">
                          <a:latin typeface="Corbel"/>
                          <a:cs typeface="Corbel"/>
                        </a:rPr>
                        <a:t> Exo.25.14-15; </a:t>
                      </a:r>
                      <a:r>
                        <a:rPr lang="en-US" sz="3200" b="1" dirty="0" smtClean="0">
                          <a:latin typeface="Corbel"/>
                          <a:cs typeface="Corbel"/>
                        </a:rPr>
                        <a:t>Num. 3.30-31; 4.15; 7.9</a:t>
                      </a:r>
                      <a:endParaRPr lang="en-US" sz="3200" b="1" dirty="0">
                        <a:latin typeface="Corbel"/>
                        <a:cs typeface="Corbe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476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A3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rbel"/>
                <a:cs typeface="Corbel"/>
              </a:rPr>
              <a:t>How Communication Works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When was God specific about a church building, projector, etc.?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Something does not necessarily need to be specified to be authorized.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>
                <a:latin typeface="Corbel"/>
                <a:cs typeface="Corbel"/>
              </a:rPr>
              <a:t>General authority includes all that is necessary to the carrying out of a command.</a:t>
            </a:r>
          </a:p>
        </p:txBody>
      </p:sp>
    </p:spTree>
    <p:extLst>
      <p:ext uri="{BB962C8B-B14F-4D97-AF65-F5344CB8AC3E}">
        <p14:creationId xmlns:p14="http://schemas.microsoft.com/office/powerpoint/2010/main" val="238026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347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A3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rbel"/>
                <a:cs typeface="Corbel"/>
              </a:rPr>
              <a:t>How Communication Works</a:t>
            </a:r>
            <a:endParaRPr lang="en-US" b="1" dirty="0" smtClean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24" y="1600200"/>
            <a:ext cx="9003553" cy="5063565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Command: “Go to the store and buy milk and bread.”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How is he going to get to the store? Drive, walk, bike?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How </a:t>
            </a:r>
            <a:r>
              <a:rPr lang="en-US" b="1" dirty="0">
                <a:latin typeface="Corbel"/>
                <a:cs typeface="Corbel"/>
              </a:rPr>
              <a:t>will he carry the groceries? </a:t>
            </a:r>
            <a:r>
              <a:rPr lang="en-US" b="1" dirty="0" smtClean="0">
                <a:latin typeface="Corbel"/>
                <a:cs typeface="Corbel"/>
              </a:rPr>
              <a:t>In his arms; bag?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Which </a:t>
            </a:r>
            <a:r>
              <a:rPr lang="en-US" b="1" dirty="0">
                <a:latin typeface="Corbel"/>
                <a:cs typeface="Corbel"/>
              </a:rPr>
              <a:t>store</a:t>
            </a:r>
            <a:r>
              <a:rPr lang="en-US" b="1" dirty="0" smtClean="0">
                <a:latin typeface="Corbel"/>
                <a:cs typeface="Corbel"/>
              </a:rPr>
              <a:t>? Kroger? </a:t>
            </a:r>
            <a:r>
              <a:rPr lang="en-US" b="1" dirty="0" err="1" smtClean="0">
                <a:latin typeface="Corbel"/>
                <a:cs typeface="Corbel"/>
              </a:rPr>
              <a:t>Walmart</a:t>
            </a:r>
            <a:r>
              <a:rPr lang="en-US" b="1" dirty="0" smtClean="0">
                <a:latin typeface="Corbel"/>
                <a:cs typeface="Corbel"/>
              </a:rPr>
              <a:t>?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What </a:t>
            </a:r>
            <a:r>
              <a:rPr lang="en-US" b="1" dirty="0">
                <a:latin typeface="Corbel"/>
                <a:cs typeface="Corbel"/>
              </a:rPr>
              <a:t>kind of milk and bread</a:t>
            </a:r>
            <a:r>
              <a:rPr lang="en-US" b="1" dirty="0" smtClean="0">
                <a:latin typeface="Corbel"/>
                <a:cs typeface="Corbel"/>
              </a:rPr>
              <a:t>? 1%? 2%?; White? Wheat?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How will he buy the groceries? Cash, check, credit card?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General </a:t>
            </a:r>
            <a:r>
              <a:rPr lang="en-US" b="1" dirty="0">
                <a:latin typeface="Corbel"/>
                <a:cs typeface="Corbel"/>
              </a:rPr>
              <a:t>= a matter of judgment. Use whatever aid to carry out the command</a:t>
            </a:r>
            <a:r>
              <a:rPr lang="en-US" b="1" dirty="0" smtClean="0">
                <a:latin typeface="Corbel"/>
                <a:cs typeface="Corbel"/>
              </a:rPr>
              <a:t>.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15330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A3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rbel"/>
                <a:cs typeface="Corbel"/>
              </a:rPr>
              <a:t>How Communication Works</a:t>
            </a:r>
            <a:endParaRPr lang="en-US" b="1" dirty="0" smtClean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257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Command: “Drive to the store and use cash to buy milk and bread.”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rbel"/>
                <a:cs typeface="Corbel"/>
              </a:rPr>
              <a:t>General and specific authority are both used.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Specific: How is he going to get to the store? Drive.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General: How will he carry the groceries? Which store? What kind of milk and bread?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Specific: How will he buy the groceries? Cash</a:t>
            </a:r>
          </a:p>
        </p:txBody>
      </p:sp>
    </p:spTree>
    <p:extLst>
      <p:ext uri="{BB962C8B-B14F-4D97-AF65-F5344CB8AC3E}">
        <p14:creationId xmlns:p14="http://schemas.microsoft.com/office/powerpoint/2010/main" val="2904697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A3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248738"/>
              </p:ext>
            </p:extLst>
          </p:nvPr>
        </p:nvGraphicFramePr>
        <p:xfrm>
          <a:off x="-9534" y="89648"/>
          <a:ext cx="9163069" cy="4837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4760"/>
                <a:gridCol w="3131606"/>
                <a:gridCol w="1716703"/>
              </a:tblGrid>
              <a:tr h="48379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Specific Command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General Authority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Action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85364"/>
              </p:ext>
            </p:extLst>
          </p:nvPr>
        </p:nvGraphicFramePr>
        <p:xfrm>
          <a:off x="-9534" y="573440"/>
          <a:ext cx="9163069" cy="8708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4760"/>
                <a:gridCol w="3131606"/>
                <a:gridCol w="1716703"/>
              </a:tblGrid>
              <a:tr h="87082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Build Ark: Gopher</a:t>
                      </a:r>
                      <a:r>
                        <a:rPr lang="en-US" sz="2400" b="1" baseline="0" dirty="0" smtClean="0">
                          <a:latin typeface="Corbel"/>
                          <a:cs typeface="Corbel"/>
                        </a:rPr>
                        <a:t> Wood; measurements; one door, etc.</a:t>
                      </a:r>
                      <a:endParaRPr lang="en-US" sz="2400" b="1" dirty="0" smtClean="0">
                        <a:latin typeface="Corbel"/>
                        <a:cs typeface="Corbe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Tools necessary to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build the ark,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 cart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Ark Built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53947"/>
              </p:ext>
            </p:extLst>
          </p:nvPr>
        </p:nvGraphicFramePr>
        <p:xfrm>
          <a:off x="-9534" y="2133544"/>
          <a:ext cx="9163069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4760"/>
                <a:gridCol w="3131606"/>
                <a:gridCol w="1716703"/>
              </a:tblGrid>
              <a:tr h="87082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Baptize: I</a:t>
                      </a:r>
                      <a:r>
                        <a:rPr lang="en-US" sz="2400" b="1" baseline="0" dirty="0" smtClean="0">
                          <a:latin typeface="Corbel"/>
                          <a:cs typeface="Corbel"/>
                        </a:rPr>
                        <a:t>n the name of Jesus for the remission of </a:t>
                      </a:r>
                      <a:r>
                        <a:rPr lang="en-US" sz="2400" b="1" baseline="0" dirty="0" smtClean="0">
                          <a:latin typeface="Corbel"/>
                          <a:cs typeface="Corbel"/>
                        </a:rPr>
                        <a:t>sins: Acts 2.38</a:t>
                      </a:r>
                      <a:endParaRPr lang="en-US" sz="2400" b="1" dirty="0" smtClean="0">
                        <a:latin typeface="Corbel"/>
                        <a:cs typeface="Corbe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Baptistery, </a:t>
                      </a:r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pool, lake</a:t>
                      </a:r>
                      <a:r>
                        <a:rPr lang="en-US" sz="2400" b="1" baseline="0" dirty="0" smtClean="0">
                          <a:latin typeface="Corbel"/>
                          <a:cs typeface="Corbel"/>
                        </a:rPr>
                        <a:t> </a:t>
                      </a:r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(</a:t>
                      </a:r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body of water not specified)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Baptism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180977"/>
              </p:ext>
            </p:extLst>
          </p:nvPr>
        </p:nvGraphicFramePr>
        <p:xfrm>
          <a:off x="-9534" y="3321815"/>
          <a:ext cx="9163069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4760"/>
                <a:gridCol w="3131606"/>
                <a:gridCol w="1716703"/>
              </a:tblGrid>
              <a:tr h="8935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Sing:</a:t>
                      </a:r>
                      <a:r>
                        <a:rPr lang="en-US" sz="2400" b="1" baseline="0" dirty="0" smtClean="0">
                          <a:latin typeface="Corbel"/>
                          <a:cs typeface="Corbel"/>
                        </a:rPr>
                        <a:t> </a:t>
                      </a:r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Speak to one another;</a:t>
                      </a:r>
                      <a:r>
                        <a:rPr lang="en-US" sz="2400" b="1" baseline="0" dirty="0" smtClean="0">
                          <a:latin typeface="Corbel"/>
                          <a:cs typeface="Corbel"/>
                        </a:rPr>
                        <a:t> make melody in </a:t>
                      </a:r>
                      <a:r>
                        <a:rPr lang="en-US" sz="2400" b="1" baseline="0" dirty="0" smtClean="0">
                          <a:latin typeface="Corbel"/>
                          <a:cs typeface="Corbel"/>
                        </a:rPr>
                        <a:t>heart: Eph. 5.18</a:t>
                      </a:r>
                      <a:endParaRPr lang="en-US" sz="2400" b="1" dirty="0" smtClean="0">
                        <a:latin typeface="Corbel"/>
                        <a:cs typeface="Corbe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Songs, </a:t>
                      </a:r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leader</a:t>
                      </a:r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, </a:t>
                      </a:r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books, projector, memorize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Singing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587294"/>
              </p:ext>
            </p:extLst>
          </p:nvPr>
        </p:nvGraphicFramePr>
        <p:xfrm>
          <a:off x="-9534" y="4514228"/>
          <a:ext cx="9163069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4760"/>
                <a:gridCol w="3131606"/>
                <a:gridCol w="1716703"/>
              </a:tblGrid>
              <a:tr h="63673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Teach: the </a:t>
                      </a:r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gospel: Mark 16.15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Projector,</a:t>
                      </a:r>
                      <a:r>
                        <a:rPr lang="en-US" sz="2400" b="1" baseline="0" dirty="0" smtClean="0">
                          <a:latin typeface="Corbel"/>
                          <a:cs typeface="Corbel"/>
                        </a:rPr>
                        <a:t> white </a:t>
                      </a:r>
                      <a:r>
                        <a:rPr lang="en-US" sz="2400" b="1" baseline="0" dirty="0" smtClean="0">
                          <a:latin typeface="Corbel"/>
                          <a:cs typeface="Corbel"/>
                        </a:rPr>
                        <a:t>board, r</a:t>
                      </a:r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adio program, TV show, bulletin, website,</a:t>
                      </a:r>
                      <a:r>
                        <a:rPr lang="en-US" sz="2400" b="1" baseline="0" dirty="0" smtClean="0">
                          <a:latin typeface="Corbel"/>
                          <a:cs typeface="Corbel"/>
                        </a:rPr>
                        <a:t> social media, publisher, CD/Tape, etc.</a:t>
                      </a:r>
                      <a:endParaRPr lang="en-US" sz="2400" b="1" dirty="0" smtClean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Teaching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-9534" y="1548853"/>
            <a:ext cx="9153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rbel"/>
                <a:cs typeface="Corbel"/>
              </a:rPr>
              <a:t>Was God’s word altered? Added to or taken from?</a:t>
            </a:r>
            <a:endParaRPr lang="en-US" sz="2400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30853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A3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517980"/>
              </p:ext>
            </p:extLst>
          </p:nvPr>
        </p:nvGraphicFramePr>
        <p:xfrm>
          <a:off x="-9534" y="89648"/>
          <a:ext cx="9163069" cy="4837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4760"/>
                <a:gridCol w="3131606"/>
                <a:gridCol w="1716703"/>
              </a:tblGrid>
              <a:tr h="48379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Specific Command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General Authority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Action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744393"/>
              </p:ext>
            </p:extLst>
          </p:nvPr>
        </p:nvGraphicFramePr>
        <p:xfrm>
          <a:off x="0" y="3394445"/>
          <a:ext cx="9163069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4760"/>
                <a:gridCol w="3131606"/>
                <a:gridCol w="1716703"/>
              </a:tblGrid>
              <a:tr h="48379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Give; first day of the </a:t>
                      </a:r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week: 1 Cor. 16.2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Collection</a:t>
                      </a:r>
                      <a:r>
                        <a:rPr lang="en-US" sz="2400" b="1" baseline="0" dirty="0" smtClean="0">
                          <a:latin typeface="Corbel"/>
                          <a:cs typeface="Corbel"/>
                        </a:rPr>
                        <a:t> </a:t>
                      </a:r>
                      <a:r>
                        <a:rPr lang="en-US" sz="2400" b="1" baseline="0" dirty="0" smtClean="0">
                          <a:latin typeface="Corbel"/>
                          <a:cs typeface="Corbel"/>
                        </a:rPr>
                        <a:t>plate, box, bank account, treasurer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Giving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906393"/>
              </p:ext>
            </p:extLst>
          </p:nvPr>
        </p:nvGraphicFramePr>
        <p:xfrm>
          <a:off x="-9534" y="573440"/>
          <a:ext cx="9163069" cy="8708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4760"/>
                <a:gridCol w="3131606"/>
                <a:gridCol w="1716703"/>
              </a:tblGrid>
              <a:tr h="87082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Build Ark: Gopher</a:t>
                      </a:r>
                      <a:r>
                        <a:rPr lang="en-US" sz="2400" b="1" baseline="0" dirty="0" smtClean="0">
                          <a:latin typeface="Corbel"/>
                          <a:cs typeface="Corbel"/>
                        </a:rPr>
                        <a:t> Wood; measurements; one door, etc.</a:t>
                      </a:r>
                      <a:endParaRPr lang="en-US" sz="2400" b="1" dirty="0" smtClean="0">
                        <a:latin typeface="Corbel"/>
                        <a:cs typeface="Corbe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Tools necessary to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build the ark,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 cart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Ark Built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62251"/>
              </p:ext>
            </p:extLst>
          </p:nvPr>
        </p:nvGraphicFramePr>
        <p:xfrm>
          <a:off x="0" y="2136585"/>
          <a:ext cx="9163069" cy="1257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4760"/>
                <a:gridCol w="3131606"/>
                <a:gridCol w="1716703"/>
              </a:tblGrid>
              <a:tr h="12578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Assemble: Heb. 10.25, etc.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Place, buy/rent, under a</a:t>
                      </a:r>
                      <a:r>
                        <a:rPr lang="en-US" sz="2400" b="1" baseline="0" dirty="0" smtClean="0">
                          <a:latin typeface="Corbel"/>
                          <a:cs typeface="Corbel"/>
                        </a:rPr>
                        <a:t> tree, etc. (place not specified</a:t>
                      </a:r>
                      <a:r>
                        <a:rPr lang="en-US" sz="2400" b="1" baseline="0" dirty="0" smtClean="0">
                          <a:latin typeface="Corbel"/>
                          <a:cs typeface="Corbel"/>
                        </a:rPr>
                        <a:t>), pews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Assembling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741130"/>
              </p:ext>
            </p:extLst>
          </p:nvPr>
        </p:nvGraphicFramePr>
        <p:xfrm>
          <a:off x="0" y="4580477"/>
          <a:ext cx="9163069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4760"/>
                <a:gridCol w="3131606"/>
                <a:gridCol w="1716703"/>
              </a:tblGrid>
              <a:tr h="75205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Lord’s </a:t>
                      </a:r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Supper: 1 Cor. 11</a:t>
                      </a:r>
                      <a:endParaRPr lang="en-US" sz="2400" b="1" dirty="0" smtClean="0">
                        <a:latin typeface="Corbel"/>
                        <a:cs typeface="Corbe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Trays, </a:t>
                      </a:r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cups, </a:t>
                      </a:r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table, buy or make the bread, etc., refrigerator</a:t>
                      </a:r>
                      <a:r>
                        <a:rPr lang="en-US" sz="2400" b="1" baseline="0" dirty="0" smtClean="0">
                          <a:latin typeface="Corbel"/>
                          <a:cs typeface="Corbel"/>
                        </a:rPr>
                        <a:t> to house juice/bread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Lord</a:t>
                      </a:r>
                      <a:r>
                        <a:rPr lang="en-US" sz="2400" b="1" baseline="0" dirty="0" smtClean="0">
                          <a:latin typeface="Corbel"/>
                          <a:cs typeface="Corbel"/>
                        </a:rPr>
                        <a:t>’s Supper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-9534" y="1548853"/>
            <a:ext cx="9153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rbel"/>
                <a:cs typeface="Corbel"/>
              </a:rPr>
              <a:t>Was God’s word altered? Added to or taken from?</a:t>
            </a:r>
            <a:endParaRPr lang="en-US" sz="2400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982241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A3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001156"/>
              </p:ext>
            </p:extLst>
          </p:nvPr>
        </p:nvGraphicFramePr>
        <p:xfrm>
          <a:off x="-9534" y="89648"/>
          <a:ext cx="9163069" cy="4837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4760"/>
                <a:gridCol w="3131606"/>
                <a:gridCol w="1716703"/>
              </a:tblGrid>
              <a:tr h="48379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Specific Command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General Authority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Action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856820"/>
              </p:ext>
            </p:extLst>
          </p:nvPr>
        </p:nvGraphicFramePr>
        <p:xfrm>
          <a:off x="0" y="3377512"/>
          <a:ext cx="9163069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4760"/>
                <a:gridCol w="3131606"/>
                <a:gridCol w="1716703"/>
              </a:tblGrid>
              <a:tr h="48379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Relieve needy saints:</a:t>
                      </a:r>
                      <a:r>
                        <a:rPr lang="en-US" sz="2400" b="1" baseline="0" dirty="0" smtClean="0">
                          <a:latin typeface="Corbel"/>
                          <a:cs typeface="Corbel"/>
                        </a:rPr>
                        <a:t> 1 Tim. 5, etc.</a:t>
                      </a:r>
                      <a:endParaRPr lang="en-US" sz="2400" b="1" dirty="0" smtClean="0">
                        <a:latin typeface="Corbel"/>
                        <a:cs typeface="Corbe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Pay doctor bills, buy food, provide care,</a:t>
                      </a:r>
                      <a:r>
                        <a:rPr lang="en-US" sz="2400" b="1" baseline="0" dirty="0" smtClean="0">
                          <a:latin typeface="Corbel"/>
                          <a:cs typeface="Corbel"/>
                        </a:rPr>
                        <a:t> nursing home, etc.</a:t>
                      </a:r>
                      <a:endParaRPr lang="en-US" sz="2400" b="1" dirty="0" smtClean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Relieved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38658"/>
              </p:ext>
            </p:extLst>
          </p:nvPr>
        </p:nvGraphicFramePr>
        <p:xfrm>
          <a:off x="-9534" y="573440"/>
          <a:ext cx="9163069" cy="8708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4760"/>
                <a:gridCol w="3131606"/>
                <a:gridCol w="1716703"/>
              </a:tblGrid>
              <a:tr h="87082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Build Ark: Gopher</a:t>
                      </a:r>
                      <a:r>
                        <a:rPr lang="en-US" sz="2400" b="1" baseline="0" dirty="0" smtClean="0">
                          <a:latin typeface="Corbel"/>
                          <a:cs typeface="Corbel"/>
                        </a:rPr>
                        <a:t> Wood; measurements; one door, etc.</a:t>
                      </a:r>
                      <a:endParaRPr lang="en-US" sz="2400" b="1" dirty="0" smtClean="0">
                        <a:latin typeface="Corbel"/>
                        <a:cs typeface="Corbe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Tools necessary to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build the ark,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 cart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Ark Built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382649"/>
              </p:ext>
            </p:extLst>
          </p:nvPr>
        </p:nvGraphicFramePr>
        <p:xfrm>
          <a:off x="0" y="2119652"/>
          <a:ext cx="9163069" cy="1257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4760"/>
                <a:gridCol w="3131606"/>
                <a:gridCol w="1716703"/>
              </a:tblGrid>
              <a:tr h="12578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Support</a:t>
                      </a:r>
                      <a:r>
                        <a:rPr lang="en-US" sz="2400" b="1" baseline="0" dirty="0" smtClean="0">
                          <a:latin typeface="Corbel"/>
                          <a:cs typeface="Corbel"/>
                        </a:rPr>
                        <a:t> Preachers: 1 Cor. 9:4-14, etc.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Provide money, food, a house,</a:t>
                      </a:r>
                      <a:r>
                        <a:rPr lang="en-US" sz="2400" b="1" baseline="0" dirty="0" smtClean="0">
                          <a:latin typeface="Corbel"/>
                          <a:cs typeface="Corbel"/>
                        </a:rPr>
                        <a:t> </a:t>
                      </a:r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transportation, etc.</a:t>
                      </a:r>
                      <a:endParaRPr lang="en-US" sz="4000" b="1" dirty="0" smtClean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Supported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-9534" y="1548853"/>
            <a:ext cx="9153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rbel"/>
                <a:cs typeface="Corbel"/>
              </a:rPr>
              <a:t>Was God’s word altered? Added to or taken from?</a:t>
            </a:r>
            <a:endParaRPr lang="en-US" sz="2400" b="1" dirty="0">
              <a:latin typeface="Corbel"/>
              <a:cs typeface="Corbe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283200"/>
            <a:ext cx="9143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rbel"/>
                <a:cs typeface="Corbel"/>
              </a:rPr>
              <a:t>Specific commands allow for aids to carry out command.</a:t>
            </a:r>
          </a:p>
          <a:p>
            <a:pPr algn="ctr"/>
            <a:endParaRPr lang="en-US" sz="2800" b="1" dirty="0">
              <a:latin typeface="Corbel"/>
              <a:cs typeface="Corbel"/>
            </a:endParaRPr>
          </a:p>
          <a:p>
            <a:pPr algn="ctr"/>
            <a:r>
              <a:rPr lang="en-US" sz="2800" b="1" dirty="0" smtClean="0">
                <a:latin typeface="Corbel"/>
                <a:cs typeface="Corbel"/>
              </a:rPr>
              <a:t>Specifics </a:t>
            </a:r>
            <a:r>
              <a:rPr lang="en-US" sz="2800" b="1" dirty="0">
                <a:latin typeface="Corbel"/>
                <a:cs typeface="Corbel"/>
              </a:rPr>
              <a:t>include </a:t>
            </a:r>
            <a:r>
              <a:rPr lang="en-US" sz="2800" b="1" dirty="0" smtClean="0">
                <a:latin typeface="Corbel"/>
                <a:cs typeface="Corbel"/>
              </a:rPr>
              <a:t>aids, </a:t>
            </a:r>
            <a:r>
              <a:rPr lang="en-US" sz="2800" b="1" dirty="0">
                <a:latin typeface="Corbel"/>
                <a:cs typeface="Corbel"/>
              </a:rPr>
              <a:t>but exclude </a:t>
            </a:r>
            <a:r>
              <a:rPr lang="en-US" sz="2800" b="1" dirty="0" smtClean="0">
                <a:latin typeface="Corbel"/>
                <a:cs typeface="Corbel"/>
              </a:rPr>
              <a:t>additions.</a:t>
            </a:r>
            <a:endParaRPr lang="en-US" sz="2800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140075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A3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86242"/>
              </p:ext>
            </p:extLst>
          </p:nvPr>
        </p:nvGraphicFramePr>
        <p:xfrm>
          <a:off x="71855" y="80922"/>
          <a:ext cx="9000291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5289"/>
                <a:gridCol w="2545460"/>
                <a:gridCol w="1951078"/>
                <a:gridCol w="2318464"/>
              </a:tblGrid>
              <a:tr h="4117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Specific Command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Authorizes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Action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Addition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5800358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Corbel"/>
                <a:cs typeface="Corbel"/>
              </a:rPr>
              <a:t>If it </a:t>
            </a:r>
            <a:r>
              <a:rPr lang="en-US" sz="3600" b="1" dirty="0" smtClean="0">
                <a:latin typeface="Corbel"/>
                <a:cs typeface="Corbel"/>
              </a:rPr>
              <a:t>changes the </a:t>
            </a:r>
            <a:r>
              <a:rPr lang="en-US" sz="3600" b="1" dirty="0">
                <a:latin typeface="Corbel"/>
                <a:cs typeface="Corbel"/>
              </a:rPr>
              <a:t>command, it’s an addition!</a:t>
            </a:r>
            <a:endParaRPr lang="en-US" sz="3600" b="1" dirty="0">
              <a:latin typeface="Corbel"/>
              <a:cs typeface="Corbe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03101"/>
              </p:ext>
            </p:extLst>
          </p:nvPr>
        </p:nvGraphicFramePr>
        <p:xfrm>
          <a:off x="71855" y="903882"/>
          <a:ext cx="9000291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5289"/>
                <a:gridCol w="2545460"/>
                <a:gridCol w="1951078"/>
                <a:gridCol w="2318464"/>
              </a:tblGrid>
              <a:tr h="41176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Build Ark: Gen.</a:t>
                      </a:r>
                      <a:r>
                        <a:rPr lang="en-US" sz="2400" b="1" baseline="0" dirty="0" smtClean="0">
                          <a:latin typeface="Corbel"/>
                          <a:cs typeface="Corbel"/>
                        </a:rPr>
                        <a:t> </a:t>
                      </a:r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6.14-22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Tools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Ark Built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Oak, Pine, </a:t>
                      </a:r>
                    </a:p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Cedar,</a:t>
                      </a:r>
                      <a:r>
                        <a:rPr lang="en-US" sz="2400" b="1" baseline="0" dirty="0" smtClean="0">
                          <a:latin typeface="Corbel"/>
                          <a:cs typeface="Corbel"/>
                        </a:rPr>
                        <a:t> Metal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150064"/>
              </p:ext>
            </p:extLst>
          </p:nvPr>
        </p:nvGraphicFramePr>
        <p:xfrm>
          <a:off x="71855" y="1726842"/>
          <a:ext cx="9000291" cy="3749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5289"/>
                <a:gridCol w="2545460"/>
                <a:gridCol w="1951078"/>
                <a:gridCol w="2318464"/>
              </a:tblGrid>
              <a:tr h="411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Ark: </a:t>
                      </a:r>
                      <a:r>
                        <a:rPr lang="en-US" sz="2400" b="1" baseline="0" dirty="0" smtClean="0">
                          <a:latin typeface="Corbel"/>
                          <a:cs typeface="Corbel"/>
                        </a:rPr>
                        <a:t>Exo.25.14-15; </a:t>
                      </a:r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Num. 3.30-31; 4.15; 7.9; Deut. 10.8 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poles and placed upon the shoulders of the men of Levi, of the family of Kohath; no one should touch the ark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Carried by poles and placed upon the shoulders of the men of Levi, of the family of Kohath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David used a cart to carry the Ark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/>
                        <a:cs typeface="Corbe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Uzzah touched the Ark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967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A3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413860"/>
              </p:ext>
            </p:extLst>
          </p:nvPr>
        </p:nvGraphicFramePr>
        <p:xfrm>
          <a:off x="143708" y="80922"/>
          <a:ext cx="8856584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0397"/>
                <a:gridCol w="2504817"/>
                <a:gridCol w="1919925"/>
                <a:gridCol w="2281445"/>
              </a:tblGrid>
              <a:tr h="4117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Command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Authorizes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Action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Addition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76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Build Ark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Tools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Ark Built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Oak, Pine, Cedar,</a:t>
                      </a:r>
                      <a:r>
                        <a:rPr lang="en-US" sz="2400" b="1" baseline="0" dirty="0" smtClean="0">
                          <a:latin typeface="Corbel"/>
                          <a:cs typeface="Corbel"/>
                        </a:rPr>
                        <a:t> Metal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6105152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Corbel"/>
                <a:cs typeface="Corbel"/>
              </a:rPr>
              <a:t>If it </a:t>
            </a:r>
            <a:r>
              <a:rPr lang="en-US" sz="3600" b="1" dirty="0" smtClean="0">
                <a:latin typeface="Corbel"/>
                <a:cs typeface="Corbel"/>
              </a:rPr>
              <a:t>changes the </a:t>
            </a:r>
            <a:r>
              <a:rPr lang="en-US" sz="3600" b="1" dirty="0">
                <a:latin typeface="Corbel"/>
                <a:cs typeface="Corbel"/>
              </a:rPr>
              <a:t>command, it’s an addition!</a:t>
            </a:r>
            <a:endParaRPr lang="en-US" sz="3600" b="1" dirty="0">
              <a:latin typeface="Corbel"/>
              <a:cs typeface="Corbe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628053"/>
              </p:ext>
            </p:extLst>
          </p:nvPr>
        </p:nvGraphicFramePr>
        <p:xfrm>
          <a:off x="143708" y="1361082"/>
          <a:ext cx="8856584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0397"/>
                <a:gridCol w="2504817"/>
                <a:gridCol w="1919925"/>
                <a:gridCol w="2281445"/>
              </a:tblGrid>
              <a:tr h="41176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Baptize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Baptistery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Baptism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baseline="0" dirty="0" smtClean="0">
                          <a:latin typeface="Corbel"/>
                          <a:cs typeface="Corbel"/>
                        </a:rPr>
                        <a:t>Pour, sprinkle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611015"/>
              </p:ext>
            </p:extLst>
          </p:nvPr>
        </p:nvGraphicFramePr>
        <p:xfrm>
          <a:off x="143708" y="1818282"/>
          <a:ext cx="8856584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0397"/>
                <a:gridCol w="2504817"/>
                <a:gridCol w="1919925"/>
                <a:gridCol w="2281445"/>
              </a:tblGrid>
              <a:tr h="71072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Sing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Books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Singing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latin typeface="Corbel"/>
                          <a:cs typeface="Corbel"/>
                        </a:rPr>
                        <a:t>Instruments; clap hands; a choir; solo singing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077907"/>
              </p:ext>
            </p:extLst>
          </p:nvPr>
        </p:nvGraphicFramePr>
        <p:xfrm>
          <a:off x="143708" y="3372762"/>
          <a:ext cx="8856584" cy="7107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0397"/>
                <a:gridCol w="2504817"/>
                <a:gridCol w="1919925"/>
                <a:gridCol w="2281445"/>
              </a:tblGrid>
              <a:tr h="71072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Teach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Projector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Teaching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False doctrine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585435"/>
              </p:ext>
            </p:extLst>
          </p:nvPr>
        </p:nvGraphicFramePr>
        <p:xfrm>
          <a:off x="143708" y="4083483"/>
          <a:ext cx="8856584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0397"/>
                <a:gridCol w="2504817"/>
                <a:gridCol w="1919925"/>
                <a:gridCol w="2281445"/>
              </a:tblGrid>
              <a:tr h="41176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Assemble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Place, pews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Assembling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Kitchen,</a:t>
                      </a:r>
                      <a:r>
                        <a:rPr lang="en-US" sz="2400" b="1" baseline="0" dirty="0" smtClean="0">
                          <a:latin typeface="Corbel"/>
                          <a:cs typeface="Corbel"/>
                        </a:rPr>
                        <a:t> gym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727747"/>
              </p:ext>
            </p:extLst>
          </p:nvPr>
        </p:nvGraphicFramePr>
        <p:xfrm>
          <a:off x="143708" y="4547098"/>
          <a:ext cx="8856584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0397"/>
                <a:gridCol w="2504817"/>
                <a:gridCol w="1919925"/>
                <a:gridCol w="2281445"/>
              </a:tblGrid>
              <a:tr h="41176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Give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Collection</a:t>
                      </a:r>
                      <a:r>
                        <a:rPr lang="en-US" sz="2400" b="1" baseline="0" dirty="0" smtClean="0">
                          <a:latin typeface="Corbel"/>
                          <a:cs typeface="Corbel"/>
                        </a:rPr>
                        <a:t> plate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Giving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Yard sale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343150"/>
              </p:ext>
            </p:extLst>
          </p:nvPr>
        </p:nvGraphicFramePr>
        <p:xfrm>
          <a:off x="143708" y="5004298"/>
          <a:ext cx="8856584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0397"/>
                <a:gridCol w="2504817"/>
                <a:gridCol w="1919925"/>
                <a:gridCol w="2281445"/>
              </a:tblGrid>
              <a:tr h="71072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Lord’s Supper</a:t>
                      </a:r>
                      <a:endParaRPr lang="en-US" sz="2400" b="1" dirty="0" smtClean="0">
                        <a:latin typeface="Corbel"/>
                        <a:cs typeface="Corbe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Trays, cups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Lord’s Supper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Pepsi &amp; </a:t>
                      </a:r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pizza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1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Are Examples Binding?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600" b="1" dirty="0" smtClean="0">
                <a:latin typeface="Corbel"/>
                <a:cs typeface="Corbel"/>
              </a:rPr>
              <a:t>Example: </a:t>
            </a:r>
            <a:r>
              <a:rPr lang="en-US" sz="4600" b="1" dirty="0">
                <a:latin typeface="Corbel"/>
                <a:cs typeface="Corbel"/>
              </a:rPr>
              <a:t>“one that serves as a pattern to be imitated or not to be imitated; such as a good example;” “a punishment inflicted on someone as a warning to others;” “one that is representative of all of a group or type;” “a parallel or closely similar case especially when serving as a precedent or model;” “an instance (as a problem to be solved) serving to illustrate a </a:t>
            </a:r>
            <a:r>
              <a:rPr lang="en-US" sz="4600" b="1" dirty="0" smtClean="0">
                <a:latin typeface="Corbel"/>
                <a:cs typeface="Corbel"/>
              </a:rPr>
              <a:t>rule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600" b="1" dirty="0" smtClean="0">
                <a:latin typeface="Corbel"/>
                <a:cs typeface="Corbel"/>
              </a:rPr>
              <a:t>or </a:t>
            </a:r>
            <a:r>
              <a:rPr lang="en-US" sz="4600" b="1" dirty="0">
                <a:latin typeface="Corbel"/>
                <a:cs typeface="Corbel"/>
              </a:rPr>
              <a:t>precept or </a:t>
            </a:r>
            <a:r>
              <a:rPr lang="en-US" sz="4600" b="1" dirty="0" smtClean="0">
                <a:latin typeface="Corbel"/>
                <a:cs typeface="Corbel"/>
              </a:rPr>
              <a:t>to act as </a:t>
            </a:r>
            <a:r>
              <a:rPr lang="en-US" sz="4600" b="1" dirty="0">
                <a:latin typeface="Corbel"/>
                <a:cs typeface="Corbel"/>
              </a:rPr>
              <a:t>an </a:t>
            </a:r>
            <a:r>
              <a:rPr lang="en-US" sz="4600" b="1" dirty="0" smtClean="0">
                <a:latin typeface="Corbel"/>
                <a:cs typeface="Corbel"/>
              </a:rPr>
              <a:t>exercise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600" b="1" dirty="0" smtClean="0">
                <a:latin typeface="Corbel"/>
                <a:cs typeface="Corbel"/>
              </a:rPr>
              <a:t>in the </a:t>
            </a:r>
            <a:r>
              <a:rPr lang="en-US" sz="4600" b="1" dirty="0">
                <a:latin typeface="Corbel"/>
                <a:cs typeface="Corbel"/>
              </a:rPr>
              <a:t>application </a:t>
            </a:r>
            <a:r>
              <a:rPr lang="en-US" sz="4600" b="1" dirty="0" smtClean="0">
                <a:latin typeface="Corbel"/>
                <a:cs typeface="Corbel"/>
              </a:rPr>
              <a:t>of </a:t>
            </a:r>
            <a:r>
              <a:rPr lang="en-US" sz="4600" b="1" dirty="0">
                <a:latin typeface="Corbel"/>
                <a:cs typeface="Corbel"/>
              </a:rPr>
              <a:t>a </a:t>
            </a:r>
            <a:r>
              <a:rPr lang="en-US" sz="4600" b="1" dirty="0" smtClean="0">
                <a:latin typeface="Corbel"/>
                <a:cs typeface="Corbel"/>
              </a:rPr>
              <a:t>rule.”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b="1" dirty="0" smtClean="0">
                <a:latin typeface="Corbel"/>
                <a:cs typeface="Corbel"/>
              </a:rPr>
              <a:t>(</a:t>
            </a:r>
            <a:r>
              <a:rPr lang="en-US" sz="3400" b="1" dirty="0" err="1" smtClean="0">
                <a:latin typeface="Corbel"/>
                <a:cs typeface="Corbel"/>
              </a:rPr>
              <a:t>www.merriam</a:t>
            </a:r>
            <a:r>
              <a:rPr lang="en-US" sz="3400" b="1" dirty="0" err="1">
                <a:latin typeface="Corbel"/>
                <a:cs typeface="Corbel"/>
              </a:rPr>
              <a:t>-</a:t>
            </a:r>
            <a:r>
              <a:rPr lang="en-US" sz="3400" b="1" dirty="0" err="1" smtClean="0">
                <a:latin typeface="Corbel"/>
                <a:cs typeface="Corbel"/>
              </a:rPr>
              <a:t>webster.com</a:t>
            </a:r>
            <a:r>
              <a:rPr lang="en-US" sz="3400" b="1" dirty="0" smtClean="0">
                <a:latin typeface="Corbel"/>
                <a:cs typeface="Corbel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503450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Are Examples Binding?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Corbel"/>
                <a:cs typeface="Corbel"/>
              </a:rPr>
              <a:t>God calls us to follow the pattern: John </a:t>
            </a:r>
            <a:r>
              <a:rPr lang="en-US" b="1" dirty="0">
                <a:latin typeface="Corbel"/>
                <a:cs typeface="Corbel"/>
              </a:rPr>
              <a:t>13.15; 1 Cor. 11.1; Phil. 3.17; Phil. 4.9; 2 Tim. 1.13; Heb. </a:t>
            </a:r>
            <a:r>
              <a:rPr lang="en-US" b="1" dirty="0" smtClean="0">
                <a:latin typeface="Corbel"/>
                <a:cs typeface="Corbel"/>
              </a:rPr>
              <a:t>8.5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21646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A3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148806"/>
              </p:ext>
            </p:extLst>
          </p:nvPr>
        </p:nvGraphicFramePr>
        <p:xfrm>
          <a:off x="270245" y="2062772"/>
          <a:ext cx="8603511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0976"/>
                <a:gridCol w="2138680"/>
                <a:gridCol w="1677970"/>
                <a:gridCol w="16458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latin typeface="Corbel"/>
                          <a:cs typeface="Corbel"/>
                        </a:rPr>
                        <a:t>Command</a:t>
                      </a:r>
                      <a:r>
                        <a:rPr lang="en-US" sz="2600" b="1" baseline="0" dirty="0" smtClean="0">
                          <a:latin typeface="Corbel"/>
                          <a:cs typeface="Corbel"/>
                        </a:rPr>
                        <a:t>/Examples</a:t>
                      </a:r>
                      <a:endParaRPr lang="en-US" sz="2600" b="1" dirty="0">
                        <a:latin typeface="Corbel"/>
                        <a:cs typeface="Corbe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latin typeface="Corbel"/>
                          <a:cs typeface="Corbel"/>
                        </a:rPr>
                        <a:t>Lord’s Supper</a:t>
                      </a:r>
                      <a:endParaRPr lang="en-US" sz="26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latin typeface="Corbel"/>
                          <a:cs typeface="Corbel"/>
                        </a:rPr>
                        <a:t>Assemble</a:t>
                      </a:r>
                      <a:endParaRPr lang="en-US" sz="26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latin typeface="Corbel"/>
                          <a:cs typeface="Corbel"/>
                        </a:rPr>
                        <a:t>Giving</a:t>
                      </a:r>
                      <a:endParaRPr lang="en-US" sz="26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Are Examples Binding?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5845486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Corbel"/>
                <a:cs typeface="Corbel"/>
              </a:rPr>
              <a:t>When God specifies, all else is excluded!</a:t>
            </a:r>
            <a:endParaRPr lang="en-US" sz="3600" b="1" dirty="0">
              <a:latin typeface="Corbel"/>
              <a:cs typeface="Corbe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717586"/>
              </p:ext>
            </p:extLst>
          </p:nvPr>
        </p:nvGraphicFramePr>
        <p:xfrm>
          <a:off x="270245" y="2541985"/>
          <a:ext cx="8603511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0976"/>
                <a:gridCol w="2138680"/>
                <a:gridCol w="1677970"/>
                <a:gridCol w="16458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Corbel"/>
                          <a:cs typeface="Corbel"/>
                        </a:rPr>
                        <a:t>General command</a:t>
                      </a:r>
                      <a:endParaRPr lang="en-US" sz="2600" b="1" dirty="0">
                        <a:latin typeface="Corbel"/>
                        <a:cs typeface="Corbe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Corbel"/>
                          <a:cs typeface="Corbel"/>
                        </a:rPr>
                        <a:t>1 Cor. 11.25</a:t>
                      </a:r>
                      <a:endParaRPr lang="en-US" sz="26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Corbel"/>
                          <a:cs typeface="Corbel"/>
                        </a:rPr>
                        <a:t>Heb. 10.25</a:t>
                      </a:r>
                      <a:endParaRPr lang="en-US" sz="26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Corbel"/>
                          <a:cs typeface="Corbel"/>
                        </a:rPr>
                        <a:t>2 Cor.</a:t>
                      </a:r>
                      <a:r>
                        <a:rPr lang="en-US" sz="2600" b="1" baseline="0" dirty="0" smtClean="0">
                          <a:latin typeface="Corbel"/>
                          <a:cs typeface="Corbel"/>
                        </a:rPr>
                        <a:t> 9.7</a:t>
                      </a:r>
                      <a:endParaRPr lang="en-US" sz="26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517950"/>
              </p:ext>
            </p:extLst>
          </p:nvPr>
        </p:nvGraphicFramePr>
        <p:xfrm>
          <a:off x="270245" y="3029665"/>
          <a:ext cx="8603511" cy="883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0976"/>
                <a:gridCol w="2138680"/>
                <a:gridCol w="1677970"/>
                <a:gridCol w="16458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Corbel"/>
                          <a:cs typeface="Corbel"/>
                        </a:rPr>
                        <a:t>Specific</a:t>
                      </a:r>
                      <a:r>
                        <a:rPr lang="en-US" sz="2600" b="1" baseline="0" dirty="0" smtClean="0">
                          <a:latin typeface="Corbel"/>
                          <a:cs typeface="Corbel"/>
                        </a:rPr>
                        <a:t> command:</a:t>
                      </a:r>
                    </a:p>
                    <a:p>
                      <a:r>
                        <a:rPr lang="en-US" sz="2600" b="1" baseline="0" dirty="0" smtClean="0">
                          <a:latin typeface="Corbel"/>
                          <a:cs typeface="Corbel"/>
                        </a:rPr>
                        <a:t>Day / frequency</a:t>
                      </a:r>
                      <a:endParaRPr lang="en-US" sz="2600" b="1" dirty="0">
                        <a:latin typeface="Corbel"/>
                        <a:cs typeface="Corbe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6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6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Corbel"/>
                          <a:cs typeface="Corbel"/>
                        </a:rPr>
                        <a:t>1 Cor. 16.2</a:t>
                      </a:r>
                      <a:endParaRPr lang="en-US" sz="26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291596"/>
              </p:ext>
            </p:extLst>
          </p:nvPr>
        </p:nvGraphicFramePr>
        <p:xfrm>
          <a:off x="270245" y="3922051"/>
          <a:ext cx="8603511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0976"/>
                <a:gridCol w="2138680"/>
                <a:gridCol w="1677970"/>
                <a:gridCol w="16458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Corbel"/>
                          <a:cs typeface="Corbel"/>
                        </a:rPr>
                        <a:t>General</a:t>
                      </a:r>
                      <a:r>
                        <a:rPr lang="en-US" sz="2600" b="1" baseline="0" dirty="0" smtClean="0">
                          <a:latin typeface="Corbel"/>
                          <a:cs typeface="Corbel"/>
                        </a:rPr>
                        <a:t> Example</a:t>
                      </a:r>
                      <a:endParaRPr lang="en-US" sz="2600" b="1" dirty="0">
                        <a:latin typeface="Corbel"/>
                        <a:cs typeface="Corbe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Corbel"/>
                          <a:cs typeface="Corbel"/>
                        </a:rPr>
                        <a:t>Acts 2.42</a:t>
                      </a:r>
                      <a:endParaRPr lang="en-US" sz="26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Corbel"/>
                          <a:cs typeface="Corbel"/>
                        </a:rPr>
                        <a:t>Acts 11.26</a:t>
                      </a:r>
                      <a:endParaRPr lang="en-US" sz="26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Corbel"/>
                          <a:cs typeface="Corbel"/>
                        </a:rPr>
                        <a:t>Acts 2.42</a:t>
                      </a:r>
                      <a:endParaRPr lang="en-US" sz="26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726187"/>
              </p:ext>
            </p:extLst>
          </p:nvPr>
        </p:nvGraphicFramePr>
        <p:xfrm>
          <a:off x="270245" y="4409731"/>
          <a:ext cx="8603511" cy="883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0976"/>
                <a:gridCol w="2138680"/>
                <a:gridCol w="1677970"/>
                <a:gridCol w="1645885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latin typeface="Corbel"/>
                          <a:cs typeface="Corbel"/>
                        </a:rPr>
                        <a:t>Specific</a:t>
                      </a:r>
                      <a:r>
                        <a:rPr lang="en-US" sz="2600" b="1" baseline="0" dirty="0" smtClean="0">
                          <a:latin typeface="Corbel"/>
                          <a:cs typeface="Corbel"/>
                        </a:rPr>
                        <a:t> Example: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baseline="0" dirty="0" smtClean="0">
                          <a:latin typeface="Corbel"/>
                          <a:cs typeface="Corbel"/>
                        </a:rPr>
                        <a:t>Day / frequency</a:t>
                      </a:r>
                      <a:endParaRPr lang="en-US" sz="2600" b="1" dirty="0" smtClean="0">
                        <a:latin typeface="Corbel"/>
                        <a:cs typeface="Corbe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Corbel"/>
                          <a:cs typeface="Corbel"/>
                        </a:rPr>
                        <a:t>Acts 20.7</a:t>
                      </a:r>
                      <a:endParaRPr lang="en-US" sz="26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Corbel"/>
                          <a:cs typeface="Corbel"/>
                        </a:rPr>
                        <a:t>Acts 20.7</a:t>
                      </a:r>
                      <a:endParaRPr lang="en-US" sz="26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6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685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What Do We Mean By Authority?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67" y="1600200"/>
            <a:ext cx="8517467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800" dirty="0" smtClean="0"/>
              <a:t>Authority: "the power of rule or government," the power of one whose will and commands must be obeyed by others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b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(Vine's Expository Dictionary of New Testament Words)</a:t>
            </a:r>
          </a:p>
        </p:txBody>
      </p:sp>
    </p:spTree>
    <p:extLst>
      <p:ext uri="{BB962C8B-B14F-4D97-AF65-F5344CB8AC3E}">
        <p14:creationId xmlns:p14="http://schemas.microsoft.com/office/powerpoint/2010/main" val="1225196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A3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rbel"/>
                <a:cs typeface="Corbel"/>
              </a:rPr>
              <a:t>Are Examples Binding?</a:t>
            </a:r>
            <a:endParaRPr lang="en-US" b="1" dirty="0">
              <a:latin typeface="Corbel"/>
              <a:cs typeface="Corbel"/>
            </a:endParaRPr>
          </a:p>
        </p:txBody>
      </p:sp>
      <p:graphicFrame>
        <p:nvGraphicFramePr>
          <p:cNvPr id="6" name="Group 1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6167646"/>
              </p:ext>
            </p:extLst>
          </p:nvPr>
        </p:nvGraphicFramePr>
        <p:xfrm>
          <a:off x="386077" y="2665506"/>
          <a:ext cx="5575315" cy="647700"/>
        </p:xfrm>
        <a:graphic>
          <a:graphicData uri="http://schemas.openxmlformats.org/drawingml/2006/table">
            <a:tbl>
              <a:tblPr/>
              <a:tblGrid>
                <a:gridCol w="1755343"/>
                <a:gridCol w="2281168"/>
                <a:gridCol w="1538804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Case: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Generic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/>
                        <a:cs typeface="Corbe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Specific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103391"/>
              </p:ext>
            </p:extLst>
          </p:nvPr>
        </p:nvGraphicFramePr>
        <p:xfrm>
          <a:off x="386077" y="3320679"/>
          <a:ext cx="7902391" cy="647700"/>
        </p:xfrm>
        <a:graphic>
          <a:graphicData uri="http://schemas.openxmlformats.org/drawingml/2006/table">
            <a:tbl>
              <a:tblPr/>
              <a:tblGrid>
                <a:gridCol w="1755343"/>
                <a:gridCol w="2281168"/>
                <a:gridCol w="386588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Noah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Wood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“Gopher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” Gen. 6.14ff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/>
                        <a:cs typeface="Corbe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932505"/>
              </p:ext>
            </p:extLst>
          </p:nvPr>
        </p:nvGraphicFramePr>
        <p:xfrm>
          <a:off x="386077" y="3968379"/>
          <a:ext cx="7716852" cy="647700"/>
        </p:xfrm>
        <a:graphic>
          <a:graphicData uri="http://schemas.openxmlformats.org/drawingml/2006/table">
            <a:tbl>
              <a:tblPr/>
              <a:tblGrid>
                <a:gridCol w="1755343"/>
                <a:gridCol w="2281168"/>
                <a:gridCol w="3680341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Naaman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Water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“Jordan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” 2 Kings 5.9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/>
                        <a:cs typeface="Corbe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053779"/>
              </p:ext>
            </p:extLst>
          </p:nvPr>
        </p:nvGraphicFramePr>
        <p:xfrm>
          <a:off x="386077" y="4616079"/>
          <a:ext cx="7460272" cy="647700"/>
        </p:xfrm>
        <a:graphic>
          <a:graphicData uri="http://schemas.openxmlformats.org/drawingml/2006/table">
            <a:tbl>
              <a:tblPr/>
              <a:tblGrid>
                <a:gridCol w="1755343"/>
                <a:gridCol w="2281168"/>
                <a:gridCol w="3423761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Passover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/>
                        <a:cs typeface="Corbe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Animal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“Lamb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Corbel"/>
                        </a:rPr>
                        <a:t>” Exo. 12.15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/>
                        <a:cs typeface="Corbe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" y="5845486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Corbel"/>
                <a:cs typeface="Corbel"/>
              </a:rPr>
              <a:t>When God specifies, all else is excluded!</a:t>
            </a:r>
            <a:endParaRPr lang="en-US" sz="3600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999726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Are ALL Examples Binding?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If when one thing is specified all else is excluded, then what about partaking of the Lord’s Supper in the “upper room”? Acts 20.8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This is an </a:t>
            </a:r>
            <a:r>
              <a:rPr lang="en-US" b="1" u="sng" dirty="0" smtClean="0">
                <a:latin typeface="Corbel"/>
                <a:cs typeface="Corbel"/>
              </a:rPr>
              <a:t>extreme</a:t>
            </a:r>
            <a:r>
              <a:rPr lang="en-US" b="1" dirty="0" smtClean="0">
                <a:latin typeface="Corbel"/>
                <a:cs typeface="Corbel"/>
              </a:rPr>
              <a:t> use of God’s word!</a:t>
            </a:r>
          </a:p>
        </p:txBody>
      </p:sp>
    </p:spTree>
    <p:extLst>
      <p:ext uri="{BB962C8B-B14F-4D97-AF65-F5344CB8AC3E}">
        <p14:creationId xmlns:p14="http://schemas.microsoft.com/office/powerpoint/2010/main" val="406399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A3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Are ALL Examples Binding?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7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Which upper room?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The place is generic in Scripture: John 4.21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>
                <a:latin typeface="Corbel"/>
                <a:cs typeface="Corbel"/>
              </a:rPr>
              <a:t>A</a:t>
            </a:r>
            <a:r>
              <a:rPr lang="en-US" b="1" dirty="0" smtClean="0">
                <a:latin typeface="Corbel"/>
                <a:cs typeface="Corbel"/>
              </a:rPr>
              <a:t> school: Acts 19.19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The </a:t>
            </a:r>
            <a:r>
              <a:rPr lang="en-US" b="1" dirty="0">
                <a:latin typeface="Corbel"/>
                <a:cs typeface="Corbel"/>
              </a:rPr>
              <a:t>temple in </a:t>
            </a:r>
            <a:r>
              <a:rPr lang="en-US" b="1" dirty="0" smtClean="0">
                <a:latin typeface="Corbel"/>
                <a:cs typeface="Corbel"/>
              </a:rPr>
              <a:t>Jerusalem: Acts 2.46</a:t>
            </a:r>
            <a:r>
              <a:rPr lang="en-US" b="1" dirty="0">
                <a:latin typeface="Corbel"/>
                <a:cs typeface="Corbel"/>
              </a:rPr>
              <a:t>; </a:t>
            </a:r>
            <a:r>
              <a:rPr lang="en-US" b="1" dirty="0" smtClean="0">
                <a:latin typeface="Corbel"/>
                <a:cs typeface="Corbel"/>
              </a:rPr>
              <a:t>5.19</a:t>
            </a:r>
            <a:r>
              <a:rPr lang="en-US" b="1" dirty="0">
                <a:latin typeface="Corbel"/>
                <a:cs typeface="Corbel"/>
              </a:rPr>
              <a:t>-</a:t>
            </a:r>
            <a:r>
              <a:rPr lang="en-US" b="1" dirty="0" smtClean="0">
                <a:latin typeface="Corbel"/>
                <a:cs typeface="Corbel"/>
              </a:rPr>
              <a:t>20</a:t>
            </a:r>
            <a:endParaRPr lang="en-US" b="1" dirty="0"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In homes: Rom</a:t>
            </a:r>
            <a:r>
              <a:rPr lang="en-US" b="1" dirty="0">
                <a:latin typeface="Corbel"/>
                <a:cs typeface="Corbel"/>
              </a:rPr>
              <a:t>. </a:t>
            </a:r>
            <a:r>
              <a:rPr lang="en-US" b="1" dirty="0" smtClean="0">
                <a:latin typeface="Corbel"/>
                <a:cs typeface="Corbel"/>
              </a:rPr>
              <a:t>16.3</a:t>
            </a:r>
            <a:r>
              <a:rPr lang="en-US" b="1" dirty="0">
                <a:latin typeface="Corbel"/>
                <a:cs typeface="Corbel"/>
              </a:rPr>
              <a:t>-5; 1 Cor. </a:t>
            </a:r>
            <a:r>
              <a:rPr lang="en-US" b="1" dirty="0" smtClean="0">
                <a:latin typeface="Corbel"/>
                <a:cs typeface="Corbel"/>
              </a:rPr>
              <a:t>16.19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>
                <a:latin typeface="Corbel"/>
                <a:cs typeface="Corbel"/>
              </a:rPr>
              <a:t>I</a:t>
            </a:r>
            <a:r>
              <a:rPr lang="en-US" b="1" dirty="0" smtClean="0">
                <a:latin typeface="Corbel"/>
                <a:cs typeface="Corbel"/>
              </a:rPr>
              <a:t>n synagogues: James 2.2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446649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A3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Determining Doctrine</a:t>
            </a:r>
            <a:endParaRPr lang="en-US" b="1" dirty="0">
              <a:latin typeface="Corbel"/>
              <a:cs typeface="Corbe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16337"/>
              </p:ext>
            </p:extLst>
          </p:nvPr>
        </p:nvGraphicFramePr>
        <p:xfrm>
          <a:off x="259499" y="1530337"/>
          <a:ext cx="2239443" cy="52196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9443"/>
              </a:tblGrid>
              <a:tr h="66485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rbel"/>
                          <a:cs typeface="Corbel"/>
                        </a:rPr>
                        <a:t>Doctrine</a:t>
                      </a:r>
                      <a:endParaRPr lang="en-US" sz="2800" b="1" dirty="0">
                        <a:latin typeface="Corbel"/>
                        <a:cs typeface="Corbe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4847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Corbel"/>
                          <a:cs typeface="Corbel"/>
                        </a:rPr>
                        <a:t>Giving:</a:t>
                      </a:r>
                      <a:r>
                        <a:rPr lang="en-US" sz="2200" b="1" baseline="0" dirty="0" smtClean="0">
                          <a:latin typeface="Corbel"/>
                          <a:cs typeface="Corbel"/>
                        </a:rPr>
                        <a:t> 1 Cor. 16.1-2; 2 Cor. 9.7</a:t>
                      </a:r>
                      <a:endParaRPr lang="en-US" sz="2200" b="1" dirty="0">
                        <a:latin typeface="Corbel"/>
                        <a:cs typeface="Corbe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622010"/>
              </p:ext>
            </p:extLst>
          </p:nvPr>
        </p:nvGraphicFramePr>
        <p:xfrm>
          <a:off x="2493444" y="1530337"/>
          <a:ext cx="2938780" cy="52196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8780"/>
              </a:tblGrid>
              <a:tr h="664851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Authorized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484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200" b="1" dirty="0" smtClean="0">
                          <a:latin typeface="Corbel"/>
                          <a:cs typeface="Corbel"/>
                        </a:rPr>
                        <a:t>Sunday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200" b="1" dirty="0" smtClean="0">
                          <a:latin typeface="Corbel"/>
                          <a:cs typeface="Corbel"/>
                        </a:rPr>
                        <a:t>7 AM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200" b="1" dirty="0" smtClean="0">
                          <a:latin typeface="Corbel"/>
                          <a:cs typeface="Corbel"/>
                        </a:rPr>
                        <a:t>Weekly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200" b="1" dirty="0" smtClean="0">
                          <a:latin typeface="Corbel"/>
                          <a:cs typeface="Corbel"/>
                        </a:rPr>
                        <a:t>4PM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Freewill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1-100%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Collection</a:t>
                      </a:r>
                      <a:r>
                        <a:rPr lang="en-US" sz="2200" b="1" kern="1200" baseline="0" dirty="0" smtClean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 plate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200" b="1" kern="1200" baseline="0" dirty="0" smtClean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Money box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200" b="1" kern="1200" baseline="0" dirty="0" smtClean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Bank account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200" b="1" kern="1200" baseline="0" dirty="0" smtClean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Treasurer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200" b="1" kern="1200" baseline="0" dirty="0" smtClean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After the Lord’s supper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200" b="1" kern="1200" baseline="0" dirty="0" smtClean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After the sermon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200" b="1" kern="1200" baseline="0" dirty="0" smtClean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After the second song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605547"/>
              </p:ext>
            </p:extLst>
          </p:nvPr>
        </p:nvGraphicFramePr>
        <p:xfrm>
          <a:off x="5432224" y="1530337"/>
          <a:ext cx="3446780" cy="52196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6780"/>
              </a:tblGrid>
              <a:tr h="664851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Not Authorized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48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Corbel"/>
                          <a:cs typeface="Corbel"/>
                        </a:rPr>
                        <a:t>Monday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Corbel"/>
                          <a:cs typeface="Corbel"/>
                        </a:rPr>
                        <a:t>Tuesday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200" b="1" dirty="0" smtClean="0">
                          <a:latin typeface="Corbel"/>
                          <a:cs typeface="Corbel"/>
                        </a:rPr>
                        <a:t>Wednesday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200" b="1" dirty="0" smtClean="0">
                          <a:latin typeface="Corbel"/>
                          <a:cs typeface="Corbel"/>
                        </a:rPr>
                        <a:t>Thursday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200" b="1" dirty="0" smtClean="0">
                          <a:latin typeface="Corbel"/>
                          <a:cs typeface="Corbel"/>
                        </a:rPr>
                        <a:t>Friday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200" b="1" dirty="0" smtClean="0">
                          <a:latin typeface="Corbel"/>
                          <a:cs typeface="Corbel"/>
                        </a:rPr>
                        <a:t>Saturday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Corbel"/>
                          <a:cs typeface="Corbel"/>
                        </a:rPr>
                        <a:t>First Sunday of month only</a:t>
                      </a:r>
                    </a:p>
                    <a:p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Tithing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Yard</a:t>
                      </a:r>
                      <a:r>
                        <a:rPr lang="en-US" sz="2200" b="1" kern="1200" baseline="0" dirty="0" smtClean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 sales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Church Business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Bake sales</a:t>
                      </a:r>
                    </a:p>
                    <a:p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Raffles</a:t>
                      </a:r>
                    </a:p>
                    <a:p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Online giving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66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A3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When God Is Silent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rbel"/>
                <a:cs typeface="Corbel"/>
              </a:rPr>
              <a:t>The Bible does not </a:t>
            </a:r>
            <a:r>
              <a:rPr lang="en-US" b="1" dirty="0" smtClean="0">
                <a:latin typeface="Corbel"/>
                <a:cs typeface="Corbel"/>
              </a:rPr>
              <a:t>list </a:t>
            </a:r>
            <a:r>
              <a:rPr lang="en-US" b="1" dirty="0">
                <a:latin typeface="Corbel"/>
                <a:cs typeface="Corbel"/>
              </a:rPr>
              <a:t>everything we can and cannot </a:t>
            </a:r>
            <a:r>
              <a:rPr lang="en-US" b="1" dirty="0" smtClean="0">
                <a:latin typeface="Corbel"/>
                <a:cs typeface="Corbel"/>
              </a:rPr>
              <a:t>do.</a:t>
            </a: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Corbel"/>
                <a:cs typeface="Corbel"/>
              </a:rPr>
              <a:t>Silence does not authorize, it prohibits: Lev. 10.1-3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506311"/>
              </p:ext>
            </p:extLst>
          </p:nvPr>
        </p:nvGraphicFramePr>
        <p:xfrm>
          <a:off x="169334" y="3078480"/>
          <a:ext cx="8805333" cy="237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5573"/>
                <a:gridCol w="2663634"/>
                <a:gridCol w="27261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Command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This includes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Silence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Go</a:t>
                      </a:r>
                      <a:r>
                        <a:rPr lang="en-US" sz="2400" b="1" baseline="0" dirty="0" smtClean="0">
                          <a:latin typeface="Corbel"/>
                          <a:cs typeface="Corbel"/>
                        </a:rPr>
                        <a:t> to the store and buy milk and bead.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Any form</a:t>
                      </a:r>
                      <a:r>
                        <a:rPr lang="en-US" sz="2400" b="1" baseline="0" dirty="0" smtClean="0">
                          <a:latin typeface="Corbel"/>
                          <a:cs typeface="Corbel"/>
                        </a:rPr>
                        <a:t> of transportation; any store; any m</a:t>
                      </a:r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ilk</a:t>
                      </a:r>
                      <a:r>
                        <a:rPr lang="en-US" sz="2400" b="1" baseline="0" dirty="0" smtClean="0">
                          <a:latin typeface="Corbel"/>
                          <a:cs typeface="Corbel"/>
                        </a:rPr>
                        <a:t> &amp; </a:t>
                      </a:r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bread; bag to carry groceries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Candy bar, movie,</a:t>
                      </a:r>
                      <a:r>
                        <a:rPr lang="en-US" sz="2400" b="1" baseline="0" dirty="0" smtClean="0">
                          <a:latin typeface="Corbel"/>
                          <a:cs typeface="Corbel"/>
                        </a:rPr>
                        <a:t> video game, etc.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25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A3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When God Is Silent</a:t>
            </a:r>
            <a:endParaRPr lang="en-US" b="1" dirty="0">
              <a:latin typeface="Corbel"/>
              <a:cs typeface="Corbe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87758"/>
              </p:ext>
            </p:extLst>
          </p:nvPr>
        </p:nvGraphicFramePr>
        <p:xfrm>
          <a:off x="169334" y="1527705"/>
          <a:ext cx="8805333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5573"/>
                <a:gridCol w="2663634"/>
                <a:gridCol w="27261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What God Said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This includes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The</a:t>
                      </a:r>
                      <a:r>
                        <a:rPr lang="en-US" sz="2400" b="1" baseline="0" dirty="0" smtClean="0">
                          <a:latin typeface="Corbel"/>
                          <a:cs typeface="Corbel"/>
                        </a:rPr>
                        <a:t> silence of God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b="1" dirty="0" err="1" smtClean="0">
                          <a:latin typeface="Corbel"/>
                          <a:cs typeface="Corbel"/>
                        </a:rPr>
                        <a:t>Priests</a:t>
                      </a:r>
                      <a:r>
                        <a:rPr lang="pl-PL" sz="2400" b="1" dirty="0" smtClean="0">
                          <a:latin typeface="Corbel"/>
                          <a:cs typeface="Corbel"/>
                        </a:rPr>
                        <a:t> from the </a:t>
                      </a:r>
                      <a:r>
                        <a:rPr lang="pl-PL" sz="2400" b="1" dirty="0" err="1" smtClean="0">
                          <a:latin typeface="Corbel"/>
                          <a:cs typeface="Corbel"/>
                        </a:rPr>
                        <a:t>tribe</a:t>
                      </a:r>
                      <a:r>
                        <a:rPr lang="pl-PL" sz="2400" b="1" dirty="0" smtClean="0">
                          <a:latin typeface="Corbel"/>
                          <a:cs typeface="Corbel"/>
                        </a:rPr>
                        <a:t> of Levi: </a:t>
                      </a:r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Heb. 7.11-14;</a:t>
                      </a:r>
                      <a:r>
                        <a:rPr lang="en-US" sz="2400" b="1" baseline="0" dirty="0" smtClean="0">
                          <a:latin typeface="Corbel"/>
                          <a:cs typeface="Corbel"/>
                        </a:rPr>
                        <a:t> 8.4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b="1" dirty="0" err="1" smtClean="0">
                          <a:latin typeface="Corbel"/>
                          <a:cs typeface="Corbel"/>
                        </a:rPr>
                        <a:t>Any</a:t>
                      </a:r>
                      <a:r>
                        <a:rPr lang="pl-PL" sz="2400" b="1" dirty="0" smtClean="0">
                          <a:latin typeface="Corbel"/>
                          <a:cs typeface="Corbel"/>
                        </a:rPr>
                        <a:t> of the</a:t>
                      </a:r>
                      <a:r>
                        <a:rPr lang="pl-PL" sz="2400" b="1" baseline="0" dirty="0" smtClean="0">
                          <a:latin typeface="Corbel"/>
                          <a:cs typeface="Corbel"/>
                        </a:rPr>
                        <a:t> </a:t>
                      </a:r>
                      <a:r>
                        <a:rPr lang="pl-PL" sz="2400" b="1" dirty="0" err="1" smtClean="0">
                          <a:latin typeface="Corbel"/>
                          <a:cs typeface="Corbel"/>
                        </a:rPr>
                        <a:t>descendants</a:t>
                      </a:r>
                      <a:r>
                        <a:rPr lang="pl-PL" sz="2400" b="1" dirty="0" smtClean="0">
                          <a:latin typeface="Corbel"/>
                          <a:cs typeface="Corbel"/>
                        </a:rPr>
                        <a:t> of</a:t>
                      </a:r>
                      <a:r>
                        <a:rPr lang="pl-PL" sz="2400" b="1" baseline="0" dirty="0" smtClean="0">
                          <a:latin typeface="Corbel"/>
                          <a:cs typeface="Corbel"/>
                        </a:rPr>
                        <a:t> </a:t>
                      </a:r>
                      <a:r>
                        <a:rPr lang="pl-PL" sz="2400" b="1" dirty="0" smtClean="0">
                          <a:latin typeface="Corbel"/>
                          <a:cs typeface="Corbel"/>
                        </a:rPr>
                        <a:t>Aaron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b="1" dirty="0" err="1" smtClean="0">
                          <a:latin typeface="Corbel"/>
                          <a:cs typeface="Corbel"/>
                        </a:rPr>
                        <a:t>Reuben</a:t>
                      </a:r>
                      <a:endParaRPr lang="pl-PL" sz="2400" b="1" dirty="0" smtClean="0">
                        <a:latin typeface="Corbel"/>
                        <a:cs typeface="Corbel"/>
                      </a:endParaRPr>
                    </a:p>
                    <a:p>
                      <a:r>
                        <a:rPr lang="pl-PL" sz="2400" b="1" dirty="0" smtClean="0">
                          <a:latin typeface="Corbel"/>
                          <a:cs typeface="Corbel"/>
                        </a:rPr>
                        <a:t>Benjamin</a:t>
                      </a:r>
                    </a:p>
                    <a:p>
                      <a:r>
                        <a:rPr lang="pl-PL" sz="2400" b="1" dirty="0" err="1" smtClean="0">
                          <a:latin typeface="Corbel"/>
                          <a:cs typeface="Corbel"/>
                        </a:rPr>
                        <a:t>Ephrai</a:t>
                      </a:r>
                      <a:endParaRPr lang="pl-PL" sz="2400" b="1" dirty="0" smtClean="0">
                        <a:latin typeface="Corbel"/>
                        <a:cs typeface="Corbel"/>
                      </a:endParaRPr>
                    </a:p>
                    <a:p>
                      <a:r>
                        <a:rPr lang="pl-PL" sz="2400" b="1" dirty="0" err="1" smtClean="0">
                          <a:latin typeface="Corbel"/>
                          <a:cs typeface="Corbel"/>
                        </a:rPr>
                        <a:t>Judah</a:t>
                      </a:r>
                      <a:endParaRPr lang="pl-PL" sz="2400" b="1" dirty="0" smtClean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2534" y="5222965"/>
            <a:ext cx="8398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orbel"/>
                <a:cs typeface="Corbel"/>
              </a:rPr>
              <a:t>W</a:t>
            </a:r>
            <a:r>
              <a:rPr lang="en-US" sz="3600" b="1" dirty="0" smtClean="0">
                <a:latin typeface="Corbel"/>
                <a:cs typeface="Corbel"/>
              </a:rPr>
              <a:t>hen </a:t>
            </a:r>
            <a:r>
              <a:rPr lang="en-US" sz="3600" b="1" dirty="0">
                <a:latin typeface="Corbel"/>
                <a:cs typeface="Corbel"/>
              </a:rPr>
              <a:t>God is silent on something, it does not authorize that </a:t>
            </a:r>
            <a:r>
              <a:rPr lang="en-US" sz="3600" b="1" dirty="0" smtClean="0">
                <a:latin typeface="Corbel"/>
                <a:cs typeface="Corbel"/>
              </a:rPr>
              <a:t>something!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244524"/>
              </p:ext>
            </p:extLst>
          </p:nvPr>
        </p:nvGraphicFramePr>
        <p:xfrm>
          <a:off x="169334" y="3539385"/>
          <a:ext cx="8805333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5573"/>
                <a:gridCol w="2663634"/>
                <a:gridCol w="27261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baseline="0" dirty="0" smtClean="0">
                          <a:latin typeface="Corbel"/>
                          <a:cs typeface="Corbel"/>
                        </a:rPr>
                        <a:t>Sing: Eph. 5.19; Col. 3.16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/>
                          <a:cs typeface="Corbel"/>
                        </a:rPr>
                        <a:t>Books, projector,</a:t>
                      </a:r>
                      <a:r>
                        <a:rPr lang="en-US" sz="2400" b="1" baseline="0" dirty="0" smtClean="0">
                          <a:latin typeface="Corbel"/>
                          <a:cs typeface="Corbel"/>
                        </a:rPr>
                        <a:t> etc.</a:t>
                      </a:r>
                      <a:endParaRPr lang="en-US" sz="2400" b="1" dirty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b="1" dirty="0" err="1" smtClean="0">
                          <a:latin typeface="Corbel"/>
                          <a:cs typeface="Corbel"/>
                        </a:rPr>
                        <a:t>Mechanical</a:t>
                      </a:r>
                      <a:r>
                        <a:rPr lang="pl-PL" sz="2400" b="1" baseline="0" dirty="0" smtClean="0">
                          <a:latin typeface="Corbel"/>
                          <a:cs typeface="Corbel"/>
                        </a:rPr>
                        <a:t> </a:t>
                      </a:r>
                      <a:r>
                        <a:rPr lang="pl-PL" sz="2400" b="1" baseline="0" dirty="0" err="1" smtClean="0">
                          <a:latin typeface="Corbel"/>
                          <a:cs typeface="Corbel"/>
                        </a:rPr>
                        <a:t>instruments</a:t>
                      </a:r>
                      <a:endParaRPr lang="pl-PL" sz="2400" b="1" dirty="0" smtClean="0">
                        <a:latin typeface="Corbel"/>
                        <a:cs typeface="Corbe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993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Communication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We tell, show, imply something to someone we want them to know or do.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latin typeface="Corbel"/>
                <a:cs typeface="Corbel"/>
              </a:rPr>
              <a:t/>
            </a:r>
            <a:br>
              <a:rPr lang="en-US" b="1" dirty="0">
                <a:latin typeface="Corbel"/>
                <a:cs typeface="Corbel"/>
              </a:rPr>
            </a:br>
            <a:r>
              <a:rPr lang="en-US" b="1" dirty="0" smtClean="0">
                <a:latin typeface="Corbel"/>
                <a:cs typeface="Corbel"/>
              </a:rPr>
              <a:t>We give generic commands which </a:t>
            </a:r>
            <a:r>
              <a:rPr lang="en-US" b="1" dirty="0">
                <a:latin typeface="Corbel"/>
                <a:cs typeface="Corbel"/>
              </a:rPr>
              <a:t>includes </a:t>
            </a:r>
            <a:r>
              <a:rPr lang="en-US" b="1" dirty="0" smtClean="0">
                <a:latin typeface="Corbel"/>
                <a:cs typeface="Corbel"/>
              </a:rPr>
              <a:t>all; specific commands which </a:t>
            </a:r>
            <a:r>
              <a:rPr lang="en-US" b="1" dirty="0">
                <a:latin typeface="Corbel"/>
                <a:cs typeface="Corbel"/>
              </a:rPr>
              <a:t>excludes all </a:t>
            </a:r>
            <a:r>
              <a:rPr lang="en-US" b="1" dirty="0" smtClean="0">
                <a:latin typeface="Corbel"/>
                <a:cs typeface="Corbel"/>
              </a:rPr>
              <a:t>other.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Our specific commands </a:t>
            </a:r>
            <a:r>
              <a:rPr lang="en-US" b="1" dirty="0">
                <a:latin typeface="Corbel"/>
                <a:cs typeface="Corbel"/>
              </a:rPr>
              <a:t>include aids, </a:t>
            </a:r>
            <a:r>
              <a:rPr lang="en-US" b="1" dirty="0" smtClean="0">
                <a:latin typeface="Corbel"/>
                <a:cs typeface="Corbel"/>
              </a:rPr>
              <a:t>but exclude additions.</a:t>
            </a:r>
            <a:r>
              <a:rPr lang="en-US" b="1" dirty="0">
                <a:latin typeface="Corbel"/>
                <a:cs typeface="Corbel"/>
              </a:rPr>
              <a:t/>
            </a:r>
            <a:br>
              <a:rPr lang="en-US" b="1" dirty="0">
                <a:latin typeface="Corbel"/>
                <a:cs typeface="Corbel"/>
              </a:rPr>
            </a:br>
            <a:endParaRPr lang="en-US" b="1" dirty="0" smtClean="0">
              <a:latin typeface="Corbel"/>
              <a:cs typeface="Corbe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Our silence </a:t>
            </a:r>
            <a:r>
              <a:rPr lang="en-US" b="1" dirty="0">
                <a:latin typeface="Corbel"/>
                <a:cs typeface="Corbel"/>
              </a:rPr>
              <a:t>authorizes </a:t>
            </a:r>
            <a:r>
              <a:rPr lang="en-US" b="1" dirty="0" smtClean="0">
                <a:latin typeface="Corbel"/>
                <a:cs typeface="Corbel"/>
              </a:rPr>
              <a:t>nothing.</a:t>
            </a:r>
            <a:r>
              <a:rPr lang="en-US" b="1" dirty="0">
                <a:latin typeface="Corbel"/>
                <a:cs typeface="Corbel"/>
              </a:rPr>
              <a:t/>
            </a:r>
            <a:br>
              <a:rPr lang="en-US" b="1" dirty="0">
                <a:latin typeface="Corbel"/>
                <a:cs typeface="Corbel"/>
              </a:rPr>
            </a:br>
            <a:endParaRPr lang="en-US" b="1" dirty="0" smtClean="0">
              <a:latin typeface="Corbel"/>
              <a:cs typeface="Corbe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All </a:t>
            </a:r>
            <a:r>
              <a:rPr lang="en-US" b="1" dirty="0">
                <a:latin typeface="Corbel"/>
                <a:cs typeface="Corbel"/>
              </a:rPr>
              <a:t>human communication works this </a:t>
            </a:r>
            <a:r>
              <a:rPr lang="en-US" b="1" dirty="0" smtClean="0">
                <a:latin typeface="Corbel"/>
                <a:cs typeface="Corbel"/>
              </a:rPr>
              <a:t>way.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658788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Communication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97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>
                <a:latin typeface="Corbel"/>
                <a:cs typeface="Corbel"/>
              </a:rPr>
              <a:t>God communicates with us the same way he created us to communicate with one </a:t>
            </a:r>
            <a:r>
              <a:rPr lang="en-US" sz="4400" b="1" dirty="0" smtClean="0">
                <a:latin typeface="Corbel"/>
                <a:cs typeface="Corbel"/>
              </a:rPr>
              <a:t>another!</a:t>
            </a:r>
            <a:endParaRPr lang="en-US" sz="4400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19692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God’s Plan Of Salvation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9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Corbel"/>
                <a:cs typeface="Corbel"/>
              </a:rPr>
              <a:t>Hear: Matt. 10.17</a:t>
            </a:r>
          </a:p>
          <a:p>
            <a:pPr marL="0" indent="0">
              <a:buNone/>
            </a:pPr>
            <a:r>
              <a:rPr lang="en-US" sz="4000" b="1" dirty="0" smtClean="0">
                <a:latin typeface="Corbel"/>
                <a:cs typeface="Corbel"/>
              </a:rPr>
              <a:t>Believe: Acts 16.31</a:t>
            </a:r>
          </a:p>
          <a:p>
            <a:pPr marL="0" indent="0">
              <a:buNone/>
            </a:pPr>
            <a:r>
              <a:rPr lang="en-US" sz="4000" b="1" dirty="0" smtClean="0">
                <a:latin typeface="Corbel"/>
                <a:cs typeface="Corbel"/>
              </a:rPr>
              <a:t>Repent: Acts 17.30</a:t>
            </a:r>
          </a:p>
          <a:p>
            <a:pPr marL="0" indent="0">
              <a:buNone/>
            </a:pPr>
            <a:r>
              <a:rPr lang="en-US" sz="4000" b="1" dirty="0" smtClean="0">
                <a:latin typeface="Corbel"/>
                <a:cs typeface="Corbel"/>
              </a:rPr>
              <a:t>Confess: Rom. 10.9-10</a:t>
            </a:r>
          </a:p>
          <a:p>
            <a:pPr marL="0" indent="0">
              <a:buNone/>
            </a:pPr>
            <a:r>
              <a:rPr lang="en-US" sz="4000" b="1" dirty="0" smtClean="0">
                <a:latin typeface="Corbel"/>
                <a:cs typeface="Corbel"/>
              </a:rPr>
              <a:t>Be immersed: Mark 16.16</a:t>
            </a:r>
          </a:p>
          <a:p>
            <a:pPr marL="0" indent="0">
              <a:buNone/>
            </a:pPr>
            <a:r>
              <a:rPr lang="en-US" sz="4000" b="1" dirty="0" smtClean="0">
                <a:latin typeface="Corbel"/>
                <a:cs typeface="Corbel"/>
              </a:rPr>
              <a:t>Be faithful: Rev. 2.10</a:t>
            </a:r>
            <a:endParaRPr lang="en-US" sz="4000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257787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elvetica Neue"/>
                <a:cs typeface="Helvetica Neue"/>
              </a:rPr>
              <a:t>Consider The Following: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385233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900" dirty="0" smtClean="0">
                <a:latin typeface="Helvetica Neue"/>
                <a:cs typeface="Helvetica Neue"/>
              </a:rPr>
              <a:t>We need God’s authority for </a:t>
            </a:r>
            <a:r>
              <a:rPr lang="en-US" sz="2900" u="sng" dirty="0" smtClean="0">
                <a:latin typeface="Helvetica Neue"/>
                <a:cs typeface="Helvetica Neue"/>
              </a:rPr>
              <a:t>all</a:t>
            </a:r>
            <a:r>
              <a:rPr lang="en-US" sz="2900" dirty="0" smtClean="0">
                <a:latin typeface="Helvetica Neue"/>
                <a:cs typeface="Helvetica Neue"/>
              </a:rPr>
              <a:t> that we do.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en-US" sz="2900" dirty="0" smtClean="0">
              <a:latin typeface="Helvetica Neue"/>
              <a:cs typeface="Helvetica Neue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900" dirty="0" smtClean="0">
                <a:latin typeface="Helvetica Neue"/>
                <a:cs typeface="Helvetica Neue"/>
              </a:rPr>
              <a:t>We need God’s authority for </a:t>
            </a:r>
            <a:r>
              <a:rPr lang="en-US" sz="2900" u="sng" dirty="0" smtClean="0">
                <a:latin typeface="Helvetica Neue"/>
                <a:cs typeface="Helvetica Neue"/>
              </a:rPr>
              <a:t>most</a:t>
            </a:r>
            <a:r>
              <a:rPr lang="en-US" sz="2900" dirty="0" smtClean="0">
                <a:latin typeface="Helvetica Neue"/>
                <a:cs typeface="Helvetica Neue"/>
              </a:rPr>
              <a:t> of what we do.</a:t>
            </a:r>
            <a:endParaRPr lang="en-US" sz="2900" dirty="0">
              <a:latin typeface="Helvetica Neue"/>
              <a:cs typeface="Helvetica Neue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en-US" sz="2900" dirty="0" smtClean="0">
              <a:latin typeface="Helvetica Neue"/>
              <a:cs typeface="Helvetica Neue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900" dirty="0" smtClean="0">
                <a:latin typeface="Helvetica Neue"/>
                <a:cs typeface="Helvetica Neue"/>
              </a:rPr>
              <a:t>We need God’s authority for </a:t>
            </a:r>
            <a:r>
              <a:rPr lang="en-US" sz="2900" u="sng" dirty="0" smtClean="0">
                <a:latin typeface="Helvetica Neue"/>
                <a:cs typeface="Helvetica Neue"/>
              </a:rPr>
              <a:t>some</a:t>
            </a:r>
            <a:r>
              <a:rPr lang="en-US" sz="2900" dirty="0" smtClean="0">
                <a:latin typeface="Helvetica Neue"/>
                <a:cs typeface="Helvetica Neue"/>
              </a:rPr>
              <a:t> of what we do.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en-US" sz="2900" dirty="0" smtClean="0">
              <a:latin typeface="Helvetica Neue"/>
              <a:cs typeface="Helvetica Neue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900" dirty="0" smtClean="0">
                <a:latin typeface="Helvetica Neue"/>
                <a:cs typeface="Helvetica Neue"/>
              </a:rPr>
              <a:t>We need God’s authority for </a:t>
            </a:r>
            <a:r>
              <a:rPr lang="en-US" sz="2900" u="sng" dirty="0" smtClean="0">
                <a:latin typeface="Helvetica Neue"/>
                <a:cs typeface="Helvetica Neue"/>
              </a:rPr>
              <a:t>none</a:t>
            </a:r>
            <a:r>
              <a:rPr lang="en-US" sz="2900" dirty="0" smtClean="0">
                <a:latin typeface="Helvetica Neue"/>
                <a:cs typeface="Helvetica Neue"/>
              </a:rPr>
              <a:t> of what we do.</a:t>
            </a:r>
          </a:p>
        </p:txBody>
      </p:sp>
    </p:spTree>
    <p:extLst>
      <p:ext uri="{BB962C8B-B14F-4D97-AF65-F5344CB8AC3E}">
        <p14:creationId xmlns:p14="http://schemas.microsoft.com/office/powerpoint/2010/main" val="3215551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373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atin typeface="Corbel"/>
                <a:cs typeface="Corbel"/>
              </a:rPr>
              <a:t>Review</a:t>
            </a:r>
            <a:endParaRPr lang="en-US" sz="5400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God chose to communicate His will with words</a:t>
            </a: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Men </a:t>
            </a:r>
            <a:r>
              <a:rPr lang="en-US" b="1" dirty="0">
                <a:latin typeface="Corbel"/>
                <a:cs typeface="Corbel"/>
              </a:rPr>
              <a:t>were expected to </a:t>
            </a:r>
            <a:r>
              <a:rPr lang="en-US" b="1" dirty="0" smtClean="0">
                <a:latin typeface="Corbel"/>
                <a:cs typeface="Corbel"/>
              </a:rPr>
              <a:t>understand and </a:t>
            </a:r>
            <a:r>
              <a:rPr lang="en-US" b="1" dirty="0">
                <a:latin typeface="Corbel"/>
                <a:cs typeface="Corbel"/>
              </a:rPr>
              <a:t>obey the </a:t>
            </a:r>
            <a:r>
              <a:rPr lang="en-US" b="1" dirty="0" smtClean="0">
                <a:latin typeface="Corbel"/>
                <a:cs typeface="Corbel"/>
              </a:rPr>
              <a:t>words of God: Exo</a:t>
            </a:r>
            <a:r>
              <a:rPr lang="en-US" b="1" dirty="0">
                <a:latin typeface="Corbel"/>
                <a:cs typeface="Corbel"/>
              </a:rPr>
              <a:t>. </a:t>
            </a:r>
            <a:r>
              <a:rPr lang="en-US" b="1" dirty="0" smtClean="0">
                <a:latin typeface="Corbel"/>
                <a:cs typeface="Corbel"/>
              </a:rPr>
              <a:t>20.1ff, cf. Acts 7.38; Deut</a:t>
            </a:r>
            <a:r>
              <a:rPr lang="en-US" b="1" dirty="0">
                <a:latin typeface="Corbel"/>
                <a:cs typeface="Corbel"/>
              </a:rPr>
              <a:t>. 4.4-5, 10; Jer. 1.9-</a:t>
            </a:r>
            <a:r>
              <a:rPr lang="en-US" b="1" dirty="0" smtClean="0">
                <a:latin typeface="Corbel"/>
                <a:cs typeface="Corbel"/>
              </a:rPr>
              <a:t>10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994750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latin typeface="Corbel"/>
                <a:cs typeface="Corbel"/>
              </a:rPr>
              <a:t>How Communication Works</a:t>
            </a:r>
            <a:endParaRPr lang="en-US" sz="4800" b="1" dirty="0" smtClean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latin typeface="Corbel"/>
                <a:cs typeface="Corbel"/>
              </a:rPr>
              <a:t>You </a:t>
            </a:r>
            <a:r>
              <a:rPr lang="en-US" sz="5400" b="1" u="sng" dirty="0" smtClean="0">
                <a:latin typeface="Corbel"/>
                <a:cs typeface="Corbel"/>
              </a:rPr>
              <a:t>tell</a:t>
            </a:r>
            <a:r>
              <a:rPr lang="en-US" sz="5400" b="1" dirty="0" smtClean="0">
                <a:latin typeface="Corbel"/>
                <a:cs typeface="Corbel"/>
              </a:rPr>
              <a:t> something to someone you </a:t>
            </a:r>
            <a:r>
              <a:rPr lang="en-US" sz="5400" b="1" dirty="0" smtClean="0">
                <a:latin typeface="Corbel"/>
                <a:cs typeface="Corbel"/>
              </a:rPr>
              <a:t>want </a:t>
            </a:r>
            <a:r>
              <a:rPr lang="en-US" sz="5400" b="1" dirty="0" smtClean="0">
                <a:latin typeface="Corbel"/>
                <a:cs typeface="Corbel"/>
              </a:rPr>
              <a:t>them to know or </a:t>
            </a:r>
            <a:r>
              <a:rPr lang="en-US" sz="5400" b="1" dirty="0" smtClean="0">
                <a:latin typeface="Corbel"/>
                <a:cs typeface="Corbel"/>
              </a:rPr>
              <a:t>do.</a:t>
            </a:r>
            <a:endParaRPr lang="en-US" sz="5400" b="1" dirty="0" smtClean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36982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latin typeface="Corbel"/>
                <a:cs typeface="Corbel"/>
              </a:rPr>
              <a:t>How Communication Works</a:t>
            </a:r>
            <a:endParaRPr lang="en-US" sz="4800" b="1" dirty="0" smtClean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Corbel"/>
                <a:cs typeface="Corbel"/>
              </a:rPr>
              <a:t>Y</a:t>
            </a:r>
            <a:r>
              <a:rPr lang="en-US" sz="5400" b="1" dirty="0" smtClean="0">
                <a:latin typeface="Corbel"/>
                <a:cs typeface="Corbel"/>
              </a:rPr>
              <a:t>ou </a:t>
            </a:r>
            <a:r>
              <a:rPr lang="en-US" sz="5400" b="1" u="sng" dirty="0" smtClean="0">
                <a:latin typeface="Corbel"/>
                <a:cs typeface="Corbel"/>
              </a:rPr>
              <a:t>show</a:t>
            </a:r>
            <a:r>
              <a:rPr lang="en-US" sz="5400" b="1" dirty="0" smtClean="0">
                <a:latin typeface="Corbel"/>
                <a:cs typeface="Corbel"/>
              </a:rPr>
              <a:t> something to someone you </a:t>
            </a:r>
            <a:r>
              <a:rPr lang="en-US" sz="5400" b="1" dirty="0" smtClean="0">
                <a:latin typeface="Corbel"/>
                <a:cs typeface="Corbel"/>
              </a:rPr>
              <a:t>want </a:t>
            </a:r>
            <a:r>
              <a:rPr lang="en-US" sz="5400" b="1" dirty="0" smtClean="0">
                <a:latin typeface="Corbel"/>
                <a:cs typeface="Corbel"/>
              </a:rPr>
              <a:t>them to know or </a:t>
            </a:r>
            <a:r>
              <a:rPr lang="en-US" sz="5400" b="1" dirty="0" smtClean="0">
                <a:latin typeface="Corbel"/>
                <a:cs typeface="Corbel"/>
              </a:rPr>
              <a:t>do.</a:t>
            </a:r>
            <a:endParaRPr lang="en-US" sz="5400" b="1" dirty="0" smtClean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193477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latin typeface="Corbel"/>
                <a:cs typeface="Corbel"/>
              </a:rPr>
              <a:t>How Communication Works</a:t>
            </a:r>
            <a:endParaRPr lang="en-US" sz="4800" b="1" dirty="0" smtClean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latin typeface="Corbel"/>
                <a:cs typeface="Corbel"/>
              </a:rPr>
              <a:t>You </a:t>
            </a:r>
            <a:r>
              <a:rPr lang="en-US" sz="5400" b="1" u="sng" dirty="0" smtClean="0">
                <a:latin typeface="Corbel"/>
                <a:cs typeface="Corbel"/>
              </a:rPr>
              <a:t>imply</a:t>
            </a:r>
            <a:r>
              <a:rPr lang="en-US" sz="5400" b="1" dirty="0" smtClean="0">
                <a:latin typeface="Corbel"/>
                <a:cs typeface="Corbel"/>
              </a:rPr>
              <a:t> </a:t>
            </a:r>
            <a:r>
              <a:rPr lang="en-US" sz="5400" b="1" dirty="0" smtClean="0">
                <a:latin typeface="Corbel"/>
                <a:cs typeface="Corbel"/>
              </a:rPr>
              <a:t>something to someone you </a:t>
            </a:r>
            <a:r>
              <a:rPr lang="en-US" sz="5400" b="1" dirty="0" smtClean="0">
                <a:latin typeface="Corbel"/>
                <a:cs typeface="Corbel"/>
              </a:rPr>
              <a:t>want </a:t>
            </a:r>
            <a:r>
              <a:rPr lang="en-US" sz="5400" b="1" dirty="0" smtClean="0">
                <a:latin typeface="Corbel"/>
                <a:cs typeface="Corbel"/>
              </a:rPr>
              <a:t>them to know or </a:t>
            </a:r>
            <a:r>
              <a:rPr lang="en-US" sz="5400" b="1" dirty="0" smtClean="0">
                <a:latin typeface="Corbel"/>
                <a:cs typeface="Corbel"/>
              </a:rPr>
              <a:t>do.</a:t>
            </a:r>
            <a:endParaRPr lang="en-US" sz="5400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255468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5043</TotalTime>
  <Words>1922</Words>
  <Application>Microsoft Macintosh PowerPoint</Application>
  <PresentationFormat>On-screen Show (4:3)</PresentationFormat>
  <Paragraphs>352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Office Theme</vt:lpstr>
      <vt:lpstr>1_Office Theme</vt:lpstr>
      <vt:lpstr>2_Office Theme</vt:lpstr>
      <vt:lpstr>PowerPoint Presentation</vt:lpstr>
      <vt:lpstr>PowerPoint Presentation</vt:lpstr>
      <vt:lpstr>What Do We Mean By Authority?</vt:lpstr>
      <vt:lpstr>Consider The Following:</vt:lpstr>
      <vt:lpstr>PowerPoint Presentation</vt:lpstr>
      <vt:lpstr>Review</vt:lpstr>
      <vt:lpstr>How Communication Works</vt:lpstr>
      <vt:lpstr>How Communication Works</vt:lpstr>
      <vt:lpstr>How Communication Works</vt:lpstr>
      <vt:lpstr>PowerPoint Presentation</vt:lpstr>
      <vt:lpstr>How Communication Works</vt:lpstr>
      <vt:lpstr>How Communication Works</vt:lpstr>
      <vt:lpstr>PowerPoint Presentation</vt:lpstr>
      <vt:lpstr>How Communication Works</vt:lpstr>
      <vt:lpstr>How Communication Works</vt:lpstr>
      <vt:lpstr>How Communication Works</vt:lpstr>
      <vt:lpstr>How Communication Works</vt:lpstr>
      <vt:lpstr>How Communication Works</vt:lpstr>
      <vt:lpstr>How Communication Works</vt:lpstr>
      <vt:lpstr>How Communication Works</vt:lpstr>
      <vt:lpstr>How Communication 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 Examples Binding?</vt:lpstr>
      <vt:lpstr>Are Examples Binding?</vt:lpstr>
      <vt:lpstr>Are Examples Binding?</vt:lpstr>
      <vt:lpstr>Are Examples Binding?</vt:lpstr>
      <vt:lpstr>Are ALL Examples Binding?</vt:lpstr>
      <vt:lpstr>Are ALL Examples Binding?</vt:lpstr>
      <vt:lpstr>Determining Doctrine</vt:lpstr>
      <vt:lpstr>When God Is Silent</vt:lpstr>
      <vt:lpstr>When God Is Silent</vt:lpstr>
      <vt:lpstr>Communication</vt:lpstr>
      <vt:lpstr>Communication</vt:lpstr>
      <vt:lpstr>God’s Plan Of Salvation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412</cp:revision>
  <dcterms:created xsi:type="dcterms:W3CDTF">2015-03-27T19:19:21Z</dcterms:created>
  <dcterms:modified xsi:type="dcterms:W3CDTF">2015-04-26T12:48:09Z</dcterms:modified>
</cp:coreProperties>
</file>