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71" r:id="rId2"/>
    <p:sldId id="256" r:id="rId3"/>
    <p:sldId id="272" r:id="rId4"/>
    <p:sldId id="273" r:id="rId5"/>
    <p:sldId id="276" r:id="rId6"/>
    <p:sldId id="274" r:id="rId7"/>
    <p:sldId id="275" r:id="rId8"/>
    <p:sldId id="277" r:id="rId9"/>
    <p:sldId id="278" r:id="rId10"/>
    <p:sldId id="279" r:id="rId11"/>
    <p:sldId id="281" r:id="rId12"/>
    <p:sldId id="280" r:id="rId13"/>
    <p:sldId id="283" r:id="rId14"/>
    <p:sldId id="282" r:id="rId15"/>
    <p:sldId id="284" r:id="rId16"/>
    <p:sldId id="285" r:id="rId17"/>
    <p:sldId id="286" r:id="rId18"/>
    <p:sldId id="288" r:id="rId19"/>
    <p:sldId id="28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5372"/>
    <a:srgbClr val="6AAFC7"/>
    <a:srgbClr val="0D1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52" autoAdjust="0"/>
    <p:restoredTop sz="96983" autoAdjust="0"/>
  </p:normalViewPr>
  <p:slideViewPr>
    <p:cSldViewPr snapToGrid="0" snapToObjects="1">
      <p:cViewPr varScale="1">
        <p:scale>
          <a:sx n="81" d="100"/>
          <a:sy n="81" d="100"/>
        </p:scale>
        <p:origin x="-11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E9B2D-64C8-4342-8540-159E1A515163}" type="datetimeFigureOut">
              <a:rPr lang="en-US" smtClean="0"/>
              <a:t>4/11/15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30D2C-69ED-6B49-8506-1D9BB2720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9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0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0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3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7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4/11/15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3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4/11/15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1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4/11/15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9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4/11/15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6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4/11/15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9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4/11/15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5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B294F-5019-0D46-B694-684CF6F8B5AF}" type="datetimeFigureOut">
              <a:rPr lang="en-US" smtClean="0"/>
              <a:t>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1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798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Why Is Baptism REFUSED?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>
              <a:latin typeface="Corbel"/>
              <a:cs typeface="Corbel"/>
            </a:endParaRPr>
          </a:p>
          <a:p>
            <a:pPr marL="0" indent="0" algn="ctr">
              <a:buNone/>
            </a:pPr>
            <a:r>
              <a:rPr lang="en-US" sz="4800" b="1" dirty="0" smtClean="0">
                <a:latin typeface="Corbel"/>
                <a:cs typeface="Corbel"/>
              </a:rPr>
              <a:t>“Works play no part in </a:t>
            </a:r>
            <a:r>
              <a:rPr lang="en-US" sz="4800" b="1" dirty="0">
                <a:latin typeface="Corbel"/>
                <a:cs typeface="Corbel"/>
              </a:rPr>
              <a:t>our </a:t>
            </a:r>
            <a:r>
              <a:rPr lang="en-US" sz="4800" b="1" dirty="0" smtClean="0">
                <a:latin typeface="Corbel"/>
                <a:cs typeface="Corbel"/>
              </a:rPr>
              <a:t>Salvation: </a:t>
            </a:r>
            <a:r>
              <a:rPr lang="en-US" sz="4800" b="1" dirty="0">
                <a:latin typeface="Corbel"/>
                <a:cs typeface="Corbel"/>
              </a:rPr>
              <a:t>Eph. 2.8-</a:t>
            </a:r>
            <a:r>
              <a:rPr lang="en-US" sz="4800" b="1" dirty="0" smtClean="0">
                <a:latin typeface="Corbel"/>
                <a:cs typeface="Corbel"/>
              </a:rPr>
              <a:t>9”</a:t>
            </a:r>
            <a:endParaRPr lang="en-US" sz="48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879348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Why Is Baptism REFUSED?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ROMANS: </a:t>
            </a:r>
            <a:r>
              <a:rPr lang="en-US" sz="2800" b="1" dirty="0">
                <a:latin typeface="Corbel"/>
                <a:cs typeface="Corbel"/>
              </a:rPr>
              <a:t>Paul affirms that we are not justified by the works of the Law of Moses.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EPHESIANS: </a:t>
            </a:r>
            <a:r>
              <a:rPr lang="en-US" sz="2800" b="1" dirty="0">
                <a:latin typeface="Corbel"/>
                <a:cs typeface="Corbel"/>
              </a:rPr>
              <a:t>Paul teaches that we are not saved by meritorious works.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JAMES: </a:t>
            </a:r>
            <a:r>
              <a:rPr lang="en-US" sz="2800" b="1" dirty="0">
                <a:latin typeface="Corbel"/>
                <a:cs typeface="Corbel"/>
              </a:rPr>
              <a:t>James teaches that we are not saved apart from works borne of faith</a:t>
            </a:r>
            <a:r>
              <a:rPr lang="en-US" sz="2800" b="1" dirty="0" smtClean="0">
                <a:latin typeface="Corbel"/>
                <a:cs typeface="Corbel"/>
              </a:rPr>
              <a:t>.</a:t>
            </a:r>
            <a:endParaRPr lang="en-US" sz="28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634138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Why Is Baptism REFUSED?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 smtClean="0">
                <a:latin typeface="Corbel"/>
                <a:cs typeface="Corbel"/>
              </a:rPr>
              <a:t>The </a:t>
            </a:r>
            <a:r>
              <a:rPr lang="en-US" sz="2900" b="1" dirty="0">
                <a:latin typeface="Corbel"/>
                <a:cs typeface="Corbel"/>
              </a:rPr>
              <a:t>works by which man is justified are </a:t>
            </a:r>
            <a:r>
              <a:rPr lang="en-US" sz="2900" b="1" dirty="0" smtClean="0">
                <a:latin typeface="Corbel"/>
                <a:cs typeface="Corbel"/>
              </a:rPr>
              <a:t>NOT works </a:t>
            </a:r>
            <a:r>
              <a:rPr lang="en-US" sz="2900" b="1" dirty="0">
                <a:latin typeface="Corbel"/>
                <a:cs typeface="Corbel"/>
              </a:rPr>
              <a:t>of the LOM or </a:t>
            </a:r>
            <a:r>
              <a:rPr lang="en-US" sz="2900" b="1" dirty="0" smtClean="0">
                <a:latin typeface="Corbel"/>
                <a:cs typeface="Corbel"/>
              </a:rPr>
              <a:t>BOASTFUL works </a:t>
            </a:r>
            <a:r>
              <a:rPr lang="en-US" sz="2900" b="1" dirty="0">
                <a:latin typeface="Corbel"/>
                <a:cs typeface="Corbel"/>
              </a:rPr>
              <a:t>but works </a:t>
            </a:r>
            <a:r>
              <a:rPr lang="en-US" sz="2900" b="1" dirty="0" smtClean="0">
                <a:latin typeface="Corbel"/>
                <a:cs typeface="Corbel"/>
              </a:rPr>
              <a:t>BORNE of FAITH: </a:t>
            </a:r>
            <a:r>
              <a:rPr lang="en-US" sz="2900" b="1" dirty="0">
                <a:latin typeface="Corbel"/>
                <a:cs typeface="Corbel"/>
              </a:rPr>
              <a:t>Gal. 5.6; James 2.14-24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900" b="1" dirty="0" smtClean="0">
              <a:latin typeface="Corbel"/>
              <a:cs typeface="Corbe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 smtClean="0">
                <a:latin typeface="Corbel"/>
                <a:cs typeface="Corbel"/>
              </a:rPr>
              <a:t>WHATEVER faith demands for </a:t>
            </a:r>
            <a:r>
              <a:rPr lang="en-US" sz="2900" b="1" dirty="0">
                <a:latin typeface="Corbel"/>
                <a:cs typeface="Corbel"/>
              </a:rPr>
              <a:t>salvation must be done: Acts 10.34-35; Rom. 1.5; 16.25-27; Acts </a:t>
            </a:r>
            <a:r>
              <a:rPr lang="en-US" sz="2900" b="1" dirty="0" smtClean="0">
                <a:latin typeface="Corbel"/>
                <a:cs typeface="Corbel"/>
              </a:rPr>
              <a:t>6.7</a:t>
            </a:r>
            <a:endParaRPr lang="en-US" sz="29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422599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Why Is Baptism REFUSED?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Faith DEMANDS baptism</a:t>
            </a:r>
            <a:r>
              <a:rPr lang="en-US" b="1" dirty="0">
                <a:latin typeface="Corbel"/>
                <a:cs typeface="Corbel"/>
              </a:rPr>
              <a:t>: Matt. 28.19-20</a:t>
            </a:r>
          </a:p>
        </p:txBody>
      </p:sp>
    </p:spTree>
    <p:extLst>
      <p:ext uri="{BB962C8B-B14F-4D97-AF65-F5344CB8AC3E}">
        <p14:creationId xmlns:p14="http://schemas.microsoft.com/office/powerpoint/2010/main" val="1658571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Why Is Baptism REFUSED?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000" b="1" dirty="0" smtClean="0">
                <a:latin typeface="Corbel"/>
                <a:cs typeface="Corbel"/>
              </a:rPr>
              <a:t>Baptism </a:t>
            </a:r>
            <a:r>
              <a:rPr lang="en-US" sz="3000" b="1" dirty="0">
                <a:latin typeface="Corbel"/>
                <a:cs typeface="Corbel"/>
              </a:rPr>
              <a:t>is </a:t>
            </a:r>
            <a:r>
              <a:rPr lang="en-US" sz="3000" b="1" dirty="0" smtClean="0">
                <a:latin typeface="Corbel"/>
                <a:cs typeface="Corbel"/>
              </a:rPr>
              <a:t>NOT a </a:t>
            </a:r>
            <a:r>
              <a:rPr lang="en-US" sz="3000" b="1" dirty="0">
                <a:latin typeface="Corbel"/>
                <a:cs typeface="Corbel"/>
              </a:rPr>
              <a:t>work we can boast of:</a:t>
            </a:r>
          </a:p>
          <a:p>
            <a:pPr marL="0" indent="0">
              <a:spcBef>
                <a:spcPts val="0"/>
              </a:spcBef>
              <a:buNone/>
            </a:pPr>
            <a:endParaRPr lang="en-US" sz="30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 smtClean="0">
                <a:latin typeface="Corbel"/>
                <a:cs typeface="Corbel"/>
              </a:rPr>
              <a:t>We MUST obey</a:t>
            </a:r>
            <a:r>
              <a:rPr lang="en-US" sz="3000" b="1" dirty="0">
                <a:latin typeface="Corbel"/>
                <a:cs typeface="Corbel"/>
              </a:rPr>
              <a:t>: Luke 6.46; John 14.15; Acts 10.34-35; Heb. 5.8-9; Luke 17.10; Matt. 3.16; Luke 7.29-30</a:t>
            </a:r>
          </a:p>
          <a:p>
            <a:pPr marL="0" indent="0">
              <a:spcBef>
                <a:spcPts val="0"/>
              </a:spcBef>
              <a:buNone/>
            </a:pPr>
            <a:endParaRPr lang="en-US" sz="30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 smtClean="0">
                <a:latin typeface="Corbel"/>
                <a:cs typeface="Corbel"/>
              </a:rPr>
              <a:t>Obedience is </a:t>
            </a:r>
            <a:r>
              <a:rPr lang="en-US" sz="3000" b="1" dirty="0">
                <a:latin typeface="Corbel"/>
                <a:cs typeface="Corbel"/>
              </a:rPr>
              <a:t>called </a:t>
            </a:r>
            <a:r>
              <a:rPr lang="en-US" sz="3000" b="1" dirty="0" smtClean="0">
                <a:latin typeface="Corbel"/>
                <a:cs typeface="Corbel"/>
              </a:rPr>
              <a:t>WORKS: </a:t>
            </a:r>
            <a:r>
              <a:rPr lang="en-US" sz="3000" b="1" dirty="0">
                <a:latin typeface="Corbel"/>
                <a:cs typeface="Corbel"/>
              </a:rPr>
              <a:t>Gal. 5.6; Rev. </a:t>
            </a:r>
            <a:r>
              <a:rPr lang="en-US" sz="3000" b="1" dirty="0" smtClean="0">
                <a:latin typeface="Corbel"/>
                <a:cs typeface="Corbel"/>
              </a:rPr>
              <a:t>2.19, 26</a:t>
            </a:r>
            <a:endParaRPr lang="en-US" sz="30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50571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Why Is Baptism REFUSED?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000" b="1" dirty="0" smtClean="0">
                <a:latin typeface="Corbel"/>
                <a:cs typeface="Corbel"/>
              </a:rPr>
              <a:t>Baptism </a:t>
            </a:r>
            <a:r>
              <a:rPr lang="en-US" sz="3000" b="1" dirty="0">
                <a:latin typeface="Corbel"/>
                <a:cs typeface="Corbel"/>
              </a:rPr>
              <a:t>is </a:t>
            </a:r>
            <a:r>
              <a:rPr lang="en-US" sz="3000" b="1" dirty="0" smtClean="0">
                <a:latin typeface="Corbel"/>
                <a:cs typeface="Corbel"/>
              </a:rPr>
              <a:t>NOT a </a:t>
            </a:r>
            <a:r>
              <a:rPr lang="en-US" sz="3000" b="1" dirty="0">
                <a:latin typeface="Corbel"/>
                <a:cs typeface="Corbel"/>
              </a:rPr>
              <a:t>work we can boast of:</a:t>
            </a:r>
          </a:p>
          <a:p>
            <a:pPr marL="0" indent="0">
              <a:spcBef>
                <a:spcPts val="0"/>
              </a:spcBef>
              <a:buNone/>
            </a:pPr>
            <a:endParaRPr lang="en-US" sz="30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>
                <a:latin typeface="Corbel"/>
                <a:cs typeface="Corbel"/>
              </a:rPr>
              <a:t>Faith and </a:t>
            </a:r>
            <a:r>
              <a:rPr lang="en-US" sz="3000" b="1" dirty="0" smtClean="0">
                <a:latin typeface="Corbel"/>
                <a:cs typeface="Corbel"/>
              </a:rPr>
              <a:t>repentance are WORKS: </a:t>
            </a:r>
            <a:r>
              <a:rPr lang="en-US" sz="3000" b="1" dirty="0">
                <a:latin typeface="Corbel"/>
                <a:cs typeface="Corbel"/>
              </a:rPr>
              <a:t>John 6.28-29; Matt. 12.41; Jonah 3.10</a:t>
            </a:r>
          </a:p>
          <a:p>
            <a:pPr marL="0" indent="0">
              <a:spcBef>
                <a:spcPts val="0"/>
              </a:spcBef>
              <a:buNone/>
            </a:pPr>
            <a:endParaRPr lang="en-US" sz="30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 smtClean="0">
                <a:latin typeface="Corbel"/>
                <a:cs typeface="Corbel"/>
              </a:rPr>
              <a:t>Baptism </a:t>
            </a:r>
            <a:r>
              <a:rPr lang="en-US" sz="3000" b="1" dirty="0">
                <a:latin typeface="Corbel"/>
                <a:cs typeface="Corbel"/>
              </a:rPr>
              <a:t>is a work of GOD: Col. 2.11-</a:t>
            </a:r>
            <a:r>
              <a:rPr lang="en-US" sz="3000" b="1" dirty="0" smtClean="0">
                <a:latin typeface="Corbel"/>
                <a:cs typeface="Corbel"/>
              </a:rPr>
              <a:t>13</a:t>
            </a:r>
            <a:endParaRPr lang="en-US" sz="30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377159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Why Is Baptism REFUSED?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000" b="1" dirty="0" smtClean="0">
                <a:latin typeface="Corbel"/>
                <a:cs typeface="Corbel"/>
              </a:rPr>
              <a:t>Baptism </a:t>
            </a:r>
            <a:r>
              <a:rPr lang="en-US" sz="3000" b="1" dirty="0">
                <a:latin typeface="Corbel"/>
                <a:cs typeface="Corbel"/>
              </a:rPr>
              <a:t>is </a:t>
            </a:r>
            <a:r>
              <a:rPr lang="en-US" sz="3000" b="1" dirty="0" smtClean="0">
                <a:latin typeface="Corbel"/>
                <a:cs typeface="Corbel"/>
              </a:rPr>
              <a:t>NOT a </a:t>
            </a:r>
            <a:r>
              <a:rPr lang="en-US" sz="3000" b="1" dirty="0">
                <a:latin typeface="Corbel"/>
                <a:cs typeface="Corbel"/>
              </a:rPr>
              <a:t>work we can boast of:</a:t>
            </a:r>
          </a:p>
          <a:p>
            <a:pPr marL="0" indent="0">
              <a:spcBef>
                <a:spcPts val="0"/>
              </a:spcBef>
              <a:buNone/>
            </a:pPr>
            <a:endParaRPr lang="en-US" sz="30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000" b="1" dirty="0">
                <a:latin typeface="Corbel"/>
                <a:cs typeface="Corbel"/>
              </a:rPr>
              <a:t>We are saved by grace through faith when our faith BEARS WORKS OF OBEDIENCE: Acts 19.1-7; Titus 3.5; John </a:t>
            </a:r>
            <a:r>
              <a:rPr lang="en-US" sz="3000" b="1" dirty="0" smtClean="0">
                <a:latin typeface="Corbel"/>
                <a:cs typeface="Corbel"/>
              </a:rPr>
              <a:t>3.5</a:t>
            </a:r>
            <a:endParaRPr lang="en-US" sz="30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092137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orbel"/>
                <a:cs typeface="Corbel"/>
              </a:rPr>
              <a:t>Baptism According To the </a:t>
            </a:r>
            <a:r>
              <a:rPr lang="en-US" sz="3600" b="1" dirty="0" smtClean="0">
                <a:latin typeface="Corbel"/>
                <a:cs typeface="Corbel"/>
              </a:rPr>
              <a:t>SCRIPTURES</a:t>
            </a:r>
            <a:endParaRPr lang="en-US" sz="3600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CLEANSES us </a:t>
            </a:r>
            <a:r>
              <a:rPr lang="en-US" b="1" dirty="0">
                <a:latin typeface="Corbel"/>
                <a:cs typeface="Corbel"/>
              </a:rPr>
              <a:t>from our sin: Acts 2.38, 22.16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We CONTACT </a:t>
            </a:r>
            <a:r>
              <a:rPr lang="en-US" b="1" dirty="0">
                <a:latin typeface="Corbel"/>
                <a:cs typeface="Corbel"/>
              </a:rPr>
              <a:t>the blood of Christ: Rom. 6.3-</a:t>
            </a:r>
            <a:r>
              <a:rPr lang="en-US" b="1" dirty="0" smtClean="0">
                <a:latin typeface="Corbel"/>
                <a:cs typeface="Corbel"/>
              </a:rPr>
              <a:t>4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139607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orbel"/>
                <a:cs typeface="Corbel"/>
              </a:rPr>
              <a:t>Baptism According To the </a:t>
            </a:r>
            <a:r>
              <a:rPr lang="en-US" sz="3600" b="1" dirty="0" smtClean="0">
                <a:latin typeface="Corbel"/>
                <a:cs typeface="Corbel"/>
              </a:rPr>
              <a:t>SCRIPTURES</a:t>
            </a:r>
            <a:endParaRPr lang="en-US" sz="3600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Puts us INTO Christ: Gal </a:t>
            </a:r>
            <a:r>
              <a:rPr lang="en-US" b="1" dirty="0" smtClean="0">
                <a:latin typeface="Corbel"/>
                <a:cs typeface="Corbel"/>
              </a:rPr>
              <a:t>3.27</a:t>
            </a:r>
            <a:endParaRPr lang="en-US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rbel"/>
              <a:cs typeface="Corbel"/>
            </a:endParaRP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REDEMPTION</a:t>
            </a:r>
            <a:r>
              <a:rPr lang="en-US" b="1" dirty="0">
                <a:latin typeface="Corbel"/>
                <a:cs typeface="Corbel"/>
              </a:rPr>
              <a:t>: Eph. </a:t>
            </a:r>
            <a:r>
              <a:rPr lang="en-US" b="1" dirty="0" smtClean="0">
                <a:latin typeface="Corbel"/>
                <a:cs typeface="Corbel"/>
              </a:rPr>
              <a:t>1.7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SALVATION</a:t>
            </a:r>
            <a:r>
              <a:rPr lang="en-US" b="1" dirty="0">
                <a:latin typeface="Corbel"/>
                <a:cs typeface="Corbel"/>
              </a:rPr>
              <a:t>: 2 Tim. </a:t>
            </a:r>
            <a:r>
              <a:rPr lang="en-US" b="1" dirty="0" smtClean="0">
                <a:latin typeface="Corbel"/>
                <a:cs typeface="Corbel"/>
              </a:rPr>
              <a:t>2.10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PEACE</a:t>
            </a:r>
            <a:r>
              <a:rPr lang="en-US" b="1" dirty="0">
                <a:latin typeface="Corbel"/>
                <a:cs typeface="Corbel"/>
              </a:rPr>
              <a:t>: John </a:t>
            </a:r>
            <a:r>
              <a:rPr lang="en-US" b="1" dirty="0" smtClean="0">
                <a:latin typeface="Corbel"/>
                <a:cs typeface="Corbel"/>
              </a:rPr>
              <a:t>16.33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HOPE</a:t>
            </a:r>
            <a:r>
              <a:rPr lang="en-US" b="1" dirty="0">
                <a:latin typeface="Corbel"/>
                <a:cs typeface="Corbel"/>
              </a:rPr>
              <a:t>: 2 Tim. 1.1</a:t>
            </a:r>
          </a:p>
        </p:txBody>
      </p:sp>
    </p:spTree>
    <p:extLst>
      <p:ext uri="{BB962C8B-B14F-4D97-AF65-F5344CB8AC3E}">
        <p14:creationId xmlns:p14="http://schemas.microsoft.com/office/powerpoint/2010/main" val="1452938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orbel"/>
                <a:cs typeface="Corbel"/>
              </a:rPr>
              <a:t>Baptism According To the </a:t>
            </a:r>
            <a:r>
              <a:rPr lang="en-US" sz="3600" b="1" dirty="0" smtClean="0">
                <a:latin typeface="Corbel"/>
                <a:cs typeface="Corbel"/>
              </a:rPr>
              <a:t>SCRIPTURES</a:t>
            </a:r>
            <a:endParaRPr lang="en-US" sz="3600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Grants us ENTRANCE into the Kingdom of God: John 3.1-5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Put </a:t>
            </a:r>
            <a:r>
              <a:rPr lang="en-US" b="1" dirty="0">
                <a:latin typeface="Corbel"/>
                <a:cs typeface="Corbel"/>
              </a:rPr>
              <a:t>us INTO the body, the church: 1 Cor. 12.13, Eph. 1.22-23, Acts 2.41, 47; Eph. 5.23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Baptism </a:t>
            </a:r>
            <a:r>
              <a:rPr lang="en-US" b="1" dirty="0">
                <a:latin typeface="Corbel"/>
                <a:cs typeface="Corbel"/>
              </a:rPr>
              <a:t>SAVES us: 1 Peter 3.21</a:t>
            </a:r>
          </a:p>
        </p:txBody>
      </p:sp>
    </p:spTree>
    <p:extLst>
      <p:ext uri="{BB962C8B-B14F-4D97-AF65-F5344CB8AC3E}">
        <p14:creationId xmlns:p14="http://schemas.microsoft.com/office/powerpoint/2010/main" val="292966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268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orbel"/>
                <a:cs typeface="Corbel"/>
              </a:rPr>
              <a:t>What Is </a:t>
            </a:r>
            <a:r>
              <a:rPr lang="en-US" b="1" dirty="0" smtClean="0">
                <a:latin typeface="Corbel"/>
                <a:cs typeface="Corbel"/>
              </a:rPr>
              <a:t>BAPTISM?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900" b="1" dirty="0" smtClean="0">
                <a:latin typeface="Corbel"/>
                <a:cs typeface="Corbel"/>
              </a:rPr>
              <a:t>Baptism </a:t>
            </a:r>
            <a:r>
              <a:rPr lang="en-US" sz="2900" b="1" dirty="0">
                <a:latin typeface="Corbel"/>
                <a:cs typeface="Corbel"/>
              </a:rPr>
              <a:t>is a </a:t>
            </a:r>
            <a:r>
              <a:rPr lang="en-US" sz="2900" b="1" dirty="0" smtClean="0">
                <a:latin typeface="Corbel"/>
                <a:cs typeface="Corbel"/>
              </a:rPr>
              <a:t>COMMAND of Christ: </a:t>
            </a:r>
            <a:r>
              <a:rPr lang="en-US" sz="2900" b="1" dirty="0">
                <a:latin typeface="Corbel"/>
                <a:cs typeface="Corbel"/>
              </a:rPr>
              <a:t>Matt 28.19-20; Acts 10.47-48</a:t>
            </a:r>
          </a:p>
          <a:p>
            <a:pPr marL="0" indent="0">
              <a:spcBef>
                <a:spcPts val="0"/>
              </a:spcBef>
              <a:buNone/>
            </a:pPr>
            <a:endParaRPr lang="en-US" sz="29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 smtClean="0">
                <a:latin typeface="Corbel"/>
                <a:cs typeface="Corbel"/>
              </a:rPr>
              <a:t>Baptism </a:t>
            </a:r>
            <a:r>
              <a:rPr lang="en-US" sz="2900" b="1" dirty="0">
                <a:latin typeface="Corbel"/>
                <a:cs typeface="Corbel"/>
              </a:rPr>
              <a:t>is a </a:t>
            </a:r>
            <a:r>
              <a:rPr lang="en-US" sz="2900" b="1" dirty="0" smtClean="0">
                <a:latin typeface="Corbel"/>
                <a:cs typeface="Corbel"/>
              </a:rPr>
              <a:t>BURIAL or IMMERSION in WATER: </a:t>
            </a:r>
            <a:r>
              <a:rPr lang="en-US" sz="2900" b="1" dirty="0">
                <a:latin typeface="Corbel"/>
                <a:cs typeface="Corbel"/>
              </a:rPr>
              <a:t>Rom 6.3-4; Matt. 3.16; Acts 8.36-39; John </a:t>
            </a:r>
            <a:r>
              <a:rPr lang="en-US" sz="2900" b="1" dirty="0" smtClean="0">
                <a:latin typeface="Corbel"/>
                <a:cs typeface="Corbel"/>
              </a:rPr>
              <a:t>3.23</a:t>
            </a:r>
            <a:endParaRPr lang="en-US" sz="2900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900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900" b="1" dirty="0">
                <a:latin typeface="Corbel"/>
                <a:cs typeface="Corbel"/>
              </a:rPr>
              <a:t>Baptism is </a:t>
            </a:r>
            <a:r>
              <a:rPr lang="en-US" sz="2900" b="1" dirty="0" smtClean="0">
                <a:latin typeface="Corbel"/>
                <a:cs typeface="Corbel"/>
              </a:rPr>
              <a:t>FOR </a:t>
            </a:r>
            <a:r>
              <a:rPr lang="en-US" sz="2900" b="1" dirty="0">
                <a:latin typeface="Corbel"/>
                <a:cs typeface="Corbel"/>
              </a:rPr>
              <a:t>the remission of sins: Acts 2.38; Acts </a:t>
            </a:r>
            <a:r>
              <a:rPr lang="en-US" sz="2900" b="1" dirty="0" smtClean="0">
                <a:latin typeface="Corbel"/>
                <a:cs typeface="Corbel"/>
              </a:rPr>
              <a:t>22.16</a:t>
            </a:r>
            <a:endParaRPr lang="en-US" sz="29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002103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Why Is Baptism REFUSED?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MISAPPLICATION of Scripture: Mark 16.16</a:t>
            </a:r>
          </a:p>
        </p:txBody>
      </p:sp>
    </p:spTree>
    <p:extLst>
      <p:ext uri="{BB962C8B-B14F-4D97-AF65-F5344CB8AC3E}">
        <p14:creationId xmlns:p14="http://schemas.microsoft.com/office/powerpoint/2010/main" val="3286945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Why Is Baptism REFUSED?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800" b="1" dirty="0" smtClean="0">
                <a:latin typeface="Corbel"/>
                <a:cs typeface="Corbel"/>
              </a:rPr>
              <a:t>“</a:t>
            </a:r>
            <a:r>
              <a:rPr lang="en-US" sz="4800" b="1" dirty="0">
                <a:latin typeface="Corbel"/>
                <a:cs typeface="Corbel"/>
              </a:rPr>
              <a:t>He who believes and is baptized ‘will not’ be saved.</a:t>
            </a:r>
            <a:r>
              <a:rPr lang="en-US" sz="4800" b="1" dirty="0" smtClean="0">
                <a:latin typeface="Corbel"/>
                <a:cs typeface="Corbe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7478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Why Is Baptism REFUSED?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4800" b="1" dirty="0" smtClean="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400" b="1" dirty="0" smtClean="0">
                <a:latin typeface="Corbel"/>
                <a:cs typeface="Corbel"/>
              </a:rPr>
              <a:t>“</a:t>
            </a:r>
            <a:r>
              <a:rPr lang="en-US" sz="4400" b="1" dirty="0">
                <a:latin typeface="Corbel"/>
                <a:cs typeface="Corbel"/>
              </a:rPr>
              <a:t>He who ‘does not believe’ and ‘is not baptized’ will be saved.</a:t>
            </a:r>
            <a:r>
              <a:rPr lang="en-US" sz="4400" b="1" dirty="0" smtClean="0">
                <a:latin typeface="Corbel"/>
                <a:cs typeface="Corbel"/>
              </a:rPr>
              <a:t>”</a:t>
            </a:r>
            <a:endParaRPr lang="en-US" sz="44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80746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Why Is Baptism REFUSED?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4000" b="1" dirty="0" smtClean="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 smtClean="0">
                <a:latin typeface="Corbel"/>
                <a:cs typeface="Corbel"/>
              </a:rPr>
              <a:t>“</a:t>
            </a:r>
            <a:r>
              <a:rPr lang="en-US" sz="4000" b="1" dirty="0">
                <a:latin typeface="Corbel"/>
                <a:cs typeface="Corbel"/>
              </a:rPr>
              <a:t>He who ‘does not believe’ and ‘is baptized’ will be saved.</a:t>
            </a:r>
            <a:r>
              <a:rPr lang="en-US" sz="4000" b="1" dirty="0" smtClean="0">
                <a:latin typeface="Corbel"/>
                <a:cs typeface="Corbel"/>
              </a:rPr>
              <a:t>”</a:t>
            </a:r>
            <a:endParaRPr lang="en-US" sz="40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862980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Why Is Baptism REFUSED?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4000" b="1" dirty="0" smtClean="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 smtClean="0">
                <a:latin typeface="Corbel"/>
                <a:cs typeface="Corbel"/>
              </a:rPr>
              <a:t>“</a:t>
            </a:r>
            <a:r>
              <a:rPr lang="en-US" sz="4000" b="1" dirty="0">
                <a:latin typeface="Corbel"/>
                <a:cs typeface="Corbel"/>
              </a:rPr>
              <a:t>He who believes and ‘is not baptized’ will be saved.</a:t>
            </a:r>
            <a:r>
              <a:rPr lang="en-US" sz="4000" b="1" dirty="0" smtClean="0">
                <a:latin typeface="Corbel"/>
                <a:cs typeface="Corbel"/>
              </a:rPr>
              <a:t>”</a:t>
            </a:r>
            <a:endParaRPr lang="en-US" sz="40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921339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rbel"/>
                <a:cs typeface="Corbel"/>
              </a:rPr>
              <a:t>Why Is Baptism REFUSED?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4000" b="1" dirty="0" smtClean="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4800" b="1" dirty="0" smtClean="0">
                <a:latin typeface="Corbel"/>
                <a:cs typeface="Corbel"/>
              </a:rPr>
              <a:t>“</a:t>
            </a:r>
            <a:r>
              <a:rPr lang="en-US" sz="4800" b="1" dirty="0">
                <a:latin typeface="Corbel"/>
                <a:cs typeface="Corbel"/>
              </a:rPr>
              <a:t>He who believes &amp; is baptized will be saved.”</a:t>
            </a:r>
          </a:p>
        </p:txBody>
      </p:sp>
    </p:spTree>
    <p:extLst>
      <p:ext uri="{BB962C8B-B14F-4D97-AF65-F5344CB8AC3E}">
        <p14:creationId xmlns:p14="http://schemas.microsoft.com/office/powerpoint/2010/main" val="2039354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10467</TotalTime>
  <Words>576</Words>
  <Application>Microsoft Macintosh PowerPoint</Application>
  <PresentationFormat>On-screen Show (4:3)</PresentationFormat>
  <Paragraphs>74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What Is BAPTISM?</vt:lpstr>
      <vt:lpstr>Why Is Baptism REFUSED?</vt:lpstr>
      <vt:lpstr>Why Is Baptism REFUSED?</vt:lpstr>
      <vt:lpstr>Why Is Baptism REFUSED?</vt:lpstr>
      <vt:lpstr>Why Is Baptism REFUSED?</vt:lpstr>
      <vt:lpstr>Why Is Baptism REFUSED?</vt:lpstr>
      <vt:lpstr>Why Is Baptism REFUSED?</vt:lpstr>
      <vt:lpstr>Why Is Baptism REFUSED?</vt:lpstr>
      <vt:lpstr>Why Is Baptism REFUSED?</vt:lpstr>
      <vt:lpstr>Why Is Baptism REFUSED?</vt:lpstr>
      <vt:lpstr>Why Is Baptism REFUSED?</vt:lpstr>
      <vt:lpstr>Why Is Baptism REFUSED?</vt:lpstr>
      <vt:lpstr>Why Is Baptism REFUSED?</vt:lpstr>
      <vt:lpstr>Why Is Baptism REFUSED?</vt:lpstr>
      <vt:lpstr>Baptism According To the SCRIPTURES</vt:lpstr>
      <vt:lpstr>Baptism According To the SCRIPTURES</vt:lpstr>
      <vt:lpstr>Baptism According To the SCRIPTURES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58</cp:revision>
  <dcterms:created xsi:type="dcterms:W3CDTF">2014-08-12T00:48:40Z</dcterms:created>
  <dcterms:modified xsi:type="dcterms:W3CDTF">2015-04-12T03:54:34Z</dcterms:modified>
</cp:coreProperties>
</file>