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58" r:id="rId3"/>
    <p:sldId id="256" r:id="rId4"/>
    <p:sldId id="263" r:id="rId5"/>
    <p:sldId id="257" r:id="rId6"/>
    <p:sldId id="262" r:id="rId7"/>
    <p:sldId id="259" r:id="rId8"/>
    <p:sldId id="266" r:id="rId9"/>
    <p:sldId id="267" r:id="rId10"/>
    <p:sldId id="264" r:id="rId11"/>
    <p:sldId id="269" r:id="rId12"/>
    <p:sldId id="270" r:id="rId13"/>
    <p:sldId id="271" r:id="rId14"/>
    <p:sldId id="272" r:id="rId15"/>
    <p:sldId id="273" r:id="rId16"/>
    <p:sldId id="274" r:id="rId17"/>
    <p:sldId id="275" r:id="rId18"/>
    <p:sldId id="276" r:id="rId19"/>
    <p:sldId id="277" r:id="rId20"/>
    <p:sldId id="278" r:id="rId21"/>
    <p:sldId id="265" r:id="rId22"/>
    <p:sldId id="279" r:id="rId23"/>
    <p:sldId id="280" r:id="rId24"/>
    <p:sldId id="260"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53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721" autoAdjust="0"/>
    <p:restoredTop sz="92338" autoAdjust="0"/>
  </p:normalViewPr>
  <p:slideViewPr>
    <p:cSldViewPr snapToGrid="0" snapToObjects="1">
      <p:cViewPr varScale="1">
        <p:scale>
          <a:sx n="89" d="100"/>
          <a:sy n="89" d="100"/>
        </p:scale>
        <p:origin x="-1056" y="-112"/>
      </p:cViewPr>
      <p:guideLst>
        <p:guide orient="horz" pos="2160"/>
        <p:guide pos="2880"/>
      </p:guideLst>
    </p:cSldViewPr>
  </p:slideViewPr>
  <p:outlineViewPr>
    <p:cViewPr>
      <p:scale>
        <a:sx n="33" d="100"/>
        <a:sy n="33" d="100"/>
      </p:scale>
      <p:origin x="0" y="1966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5176EF-53C4-3A49-9A8B-37827F22D63E}" type="datetimeFigureOut">
              <a:rPr lang="en-US" smtClean="0"/>
              <a:t>4/3/15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24BCE-687F-144C-A3F3-79635893F43E}" type="slidenum">
              <a:rPr lang="en-US" smtClean="0"/>
              <a:t>‹#›</a:t>
            </a:fld>
            <a:endParaRPr lang="en-US"/>
          </a:p>
        </p:txBody>
      </p:sp>
    </p:spTree>
    <p:extLst>
      <p:ext uri="{BB962C8B-B14F-4D97-AF65-F5344CB8AC3E}">
        <p14:creationId xmlns:p14="http://schemas.microsoft.com/office/powerpoint/2010/main" val="2657908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176EF-53C4-3A49-9A8B-37827F22D63E}" type="datetimeFigureOut">
              <a:rPr lang="en-US" smtClean="0"/>
              <a:t>4/3/15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24BCE-687F-144C-A3F3-79635893F43E}" type="slidenum">
              <a:rPr lang="en-US" smtClean="0"/>
              <a:t>‹#›</a:t>
            </a:fld>
            <a:endParaRPr lang="en-US"/>
          </a:p>
        </p:txBody>
      </p:sp>
    </p:spTree>
    <p:extLst>
      <p:ext uri="{BB962C8B-B14F-4D97-AF65-F5344CB8AC3E}">
        <p14:creationId xmlns:p14="http://schemas.microsoft.com/office/powerpoint/2010/main" val="723720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176EF-53C4-3A49-9A8B-37827F22D63E}" type="datetimeFigureOut">
              <a:rPr lang="en-US" smtClean="0"/>
              <a:t>4/3/15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24BCE-687F-144C-A3F3-79635893F43E}" type="slidenum">
              <a:rPr lang="en-US" smtClean="0"/>
              <a:t>‹#›</a:t>
            </a:fld>
            <a:endParaRPr lang="en-US"/>
          </a:p>
        </p:txBody>
      </p:sp>
    </p:spTree>
    <p:extLst>
      <p:ext uri="{BB962C8B-B14F-4D97-AF65-F5344CB8AC3E}">
        <p14:creationId xmlns:p14="http://schemas.microsoft.com/office/powerpoint/2010/main" val="4184012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5176EF-53C4-3A49-9A8B-37827F22D63E}" type="datetimeFigureOut">
              <a:rPr lang="en-US">
                <a:solidFill>
                  <a:prstClr val="black">
                    <a:tint val="75000"/>
                  </a:prstClr>
                </a:solidFill>
                <a:latin typeface="Calibri"/>
              </a:rPr>
              <a:pPr/>
              <a:t>4/3/15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8824BCE-687F-144C-A3F3-79635893F43E}"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495903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176EF-53C4-3A49-9A8B-37827F22D63E}" type="datetimeFigureOut">
              <a:rPr lang="en-US">
                <a:solidFill>
                  <a:prstClr val="black">
                    <a:tint val="75000"/>
                  </a:prstClr>
                </a:solidFill>
                <a:latin typeface="Calibri"/>
              </a:rPr>
              <a:pPr/>
              <a:t>4/3/15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8824BCE-687F-144C-A3F3-79635893F43E}"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90596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5176EF-53C4-3A49-9A8B-37827F22D63E}" type="datetimeFigureOut">
              <a:rPr lang="en-US">
                <a:solidFill>
                  <a:prstClr val="black">
                    <a:tint val="75000"/>
                  </a:prstClr>
                </a:solidFill>
                <a:latin typeface="Calibri"/>
              </a:rPr>
              <a:pPr/>
              <a:t>4/3/15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8824BCE-687F-144C-A3F3-79635893F43E}"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41358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5176EF-53C4-3A49-9A8B-37827F22D63E}" type="datetimeFigureOut">
              <a:rPr lang="en-US">
                <a:solidFill>
                  <a:prstClr val="black">
                    <a:tint val="75000"/>
                  </a:prstClr>
                </a:solidFill>
                <a:latin typeface="Calibri"/>
              </a:rPr>
              <a:pPr/>
              <a:t>4/3/15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8824BCE-687F-144C-A3F3-79635893F43E}"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93060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5176EF-53C4-3A49-9A8B-37827F22D63E}" type="datetimeFigureOut">
              <a:rPr lang="en-US">
                <a:solidFill>
                  <a:prstClr val="black">
                    <a:tint val="75000"/>
                  </a:prstClr>
                </a:solidFill>
                <a:latin typeface="Calibri"/>
              </a:rPr>
              <a:pPr/>
              <a:t>4/3/15</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88824BCE-687F-144C-A3F3-79635893F43E}"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07597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5176EF-53C4-3A49-9A8B-37827F22D63E}" type="datetimeFigureOut">
              <a:rPr lang="en-US">
                <a:solidFill>
                  <a:prstClr val="black">
                    <a:tint val="75000"/>
                  </a:prstClr>
                </a:solidFill>
                <a:latin typeface="Calibri"/>
              </a:rPr>
              <a:pPr/>
              <a:t>4/3/15</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88824BCE-687F-144C-A3F3-79635893F43E}"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154814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176EF-53C4-3A49-9A8B-37827F22D63E}" type="datetimeFigureOut">
              <a:rPr lang="en-US">
                <a:solidFill>
                  <a:prstClr val="black">
                    <a:tint val="75000"/>
                  </a:prstClr>
                </a:solidFill>
                <a:latin typeface="Calibri"/>
              </a:rPr>
              <a:pPr/>
              <a:t>4/3/15</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88824BCE-687F-144C-A3F3-79635893F43E}"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6750599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176EF-53C4-3A49-9A8B-37827F22D63E}" type="datetimeFigureOut">
              <a:rPr lang="en-US">
                <a:solidFill>
                  <a:prstClr val="black">
                    <a:tint val="75000"/>
                  </a:prstClr>
                </a:solidFill>
                <a:latin typeface="Calibri"/>
              </a:rPr>
              <a:pPr/>
              <a:t>4/3/15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8824BCE-687F-144C-A3F3-79635893F43E}"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19747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176EF-53C4-3A49-9A8B-37827F22D63E}" type="datetimeFigureOut">
              <a:rPr lang="en-US" smtClean="0"/>
              <a:t>4/3/15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24BCE-687F-144C-A3F3-79635893F43E}" type="slidenum">
              <a:rPr lang="en-US" smtClean="0"/>
              <a:t>‹#›</a:t>
            </a:fld>
            <a:endParaRPr lang="en-US"/>
          </a:p>
        </p:txBody>
      </p:sp>
    </p:spTree>
    <p:extLst>
      <p:ext uri="{BB962C8B-B14F-4D97-AF65-F5344CB8AC3E}">
        <p14:creationId xmlns:p14="http://schemas.microsoft.com/office/powerpoint/2010/main" val="4818635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176EF-53C4-3A49-9A8B-37827F22D63E}" type="datetimeFigureOut">
              <a:rPr lang="en-US">
                <a:solidFill>
                  <a:prstClr val="black">
                    <a:tint val="75000"/>
                  </a:prstClr>
                </a:solidFill>
                <a:latin typeface="Calibri"/>
              </a:rPr>
              <a:pPr/>
              <a:t>4/3/15</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88824BCE-687F-144C-A3F3-79635893F43E}"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805886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176EF-53C4-3A49-9A8B-37827F22D63E}" type="datetimeFigureOut">
              <a:rPr lang="en-US">
                <a:solidFill>
                  <a:prstClr val="black">
                    <a:tint val="75000"/>
                  </a:prstClr>
                </a:solidFill>
                <a:latin typeface="Calibri"/>
              </a:rPr>
              <a:pPr/>
              <a:t>4/3/15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8824BCE-687F-144C-A3F3-79635893F43E}"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502204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176EF-53C4-3A49-9A8B-37827F22D63E}" type="datetimeFigureOut">
              <a:rPr lang="en-US">
                <a:solidFill>
                  <a:prstClr val="black">
                    <a:tint val="75000"/>
                  </a:prstClr>
                </a:solidFill>
                <a:latin typeface="Calibri"/>
              </a:rPr>
              <a:pPr/>
              <a:t>4/3/15</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88824BCE-687F-144C-A3F3-79635893F43E}"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9530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5176EF-53C4-3A49-9A8B-37827F22D63E}" type="datetimeFigureOut">
              <a:rPr lang="en-US" smtClean="0"/>
              <a:t>4/3/15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824BCE-687F-144C-A3F3-79635893F43E}" type="slidenum">
              <a:rPr lang="en-US" smtClean="0"/>
              <a:t>‹#›</a:t>
            </a:fld>
            <a:endParaRPr lang="en-US"/>
          </a:p>
        </p:txBody>
      </p:sp>
    </p:spTree>
    <p:extLst>
      <p:ext uri="{BB962C8B-B14F-4D97-AF65-F5344CB8AC3E}">
        <p14:creationId xmlns:p14="http://schemas.microsoft.com/office/powerpoint/2010/main" val="653921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5176EF-53C4-3A49-9A8B-37827F22D63E}" type="datetimeFigureOut">
              <a:rPr lang="en-US" smtClean="0"/>
              <a:t>4/3/15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824BCE-687F-144C-A3F3-79635893F43E}" type="slidenum">
              <a:rPr lang="en-US" smtClean="0"/>
              <a:t>‹#›</a:t>
            </a:fld>
            <a:endParaRPr lang="en-US"/>
          </a:p>
        </p:txBody>
      </p:sp>
    </p:spTree>
    <p:extLst>
      <p:ext uri="{BB962C8B-B14F-4D97-AF65-F5344CB8AC3E}">
        <p14:creationId xmlns:p14="http://schemas.microsoft.com/office/powerpoint/2010/main" val="594351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5176EF-53C4-3A49-9A8B-37827F22D63E}" type="datetimeFigureOut">
              <a:rPr lang="en-US" smtClean="0"/>
              <a:t>4/3/15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824BCE-687F-144C-A3F3-79635893F43E}" type="slidenum">
              <a:rPr lang="en-US" smtClean="0"/>
              <a:t>‹#›</a:t>
            </a:fld>
            <a:endParaRPr lang="en-US"/>
          </a:p>
        </p:txBody>
      </p:sp>
    </p:spTree>
    <p:extLst>
      <p:ext uri="{BB962C8B-B14F-4D97-AF65-F5344CB8AC3E}">
        <p14:creationId xmlns:p14="http://schemas.microsoft.com/office/powerpoint/2010/main" val="373097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5176EF-53C4-3A49-9A8B-37827F22D63E}" type="datetimeFigureOut">
              <a:rPr lang="en-US" smtClean="0"/>
              <a:t>4/3/15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824BCE-687F-144C-A3F3-79635893F43E}" type="slidenum">
              <a:rPr lang="en-US" smtClean="0"/>
              <a:t>‹#›</a:t>
            </a:fld>
            <a:endParaRPr lang="en-US"/>
          </a:p>
        </p:txBody>
      </p:sp>
    </p:spTree>
    <p:extLst>
      <p:ext uri="{BB962C8B-B14F-4D97-AF65-F5344CB8AC3E}">
        <p14:creationId xmlns:p14="http://schemas.microsoft.com/office/powerpoint/2010/main" val="164142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176EF-53C4-3A49-9A8B-37827F22D63E}" type="datetimeFigureOut">
              <a:rPr lang="en-US" smtClean="0"/>
              <a:t>4/3/15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824BCE-687F-144C-A3F3-79635893F43E}" type="slidenum">
              <a:rPr lang="en-US" smtClean="0"/>
              <a:t>‹#›</a:t>
            </a:fld>
            <a:endParaRPr lang="en-US"/>
          </a:p>
        </p:txBody>
      </p:sp>
    </p:spTree>
    <p:extLst>
      <p:ext uri="{BB962C8B-B14F-4D97-AF65-F5344CB8AC3E}">
        <p14:creationId xmlns:p14="http://schemas.microsoft.com/office/powerpoint/2010/main" val="375477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176EF-53C4-3A49-9A8B-37827F22D63E}" type="datetimeFigureOut">
              <a:rPr lang="en-US" smtClean="0"/>
              <a:t>4/3/15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824BCE-687F-144C-A3F3-79635893F43E}" type="slidenum">
              <a:rPr lang="en-US" smtClean="0"/>
              <a:t>‹#›</a:t>
            </a:fld>
            <a:endParaRPr lang="en-US"/>
          </a:p>
        </p:txBody>
      </p:sp>
    </p:spTree>
    <p:extLst>
      <p:ext uri="{BB962C8B-B14F-4D97-AF65-F5344CB8AC3E}">
        <p14:creationId xmlns:p14="http://schemas.microsoft.com/office/powerpoint/2010/main" val="797193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176EF-53C4-3A49-9A8B-37827F22D63E}" type="datetimeFigureOut">
              <a:rPr lang="en-US" smtClean="0"/>
              <a:t>4/3/15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824BCE-687F-144C-A3F3-79635893F43E}" type="slidenum">
              <a:rPr lang="en-US" smtClean="0"/>
              <a:t>‹#›</a:t>
            </a:fld>
            <a:endParaRPr lang="en-US"/>
          </a:p>
        </p:txBody>
      </p:sp>
    </p:spTree>
    <p:extLst>
      <p:ext uri="{BB962C8B-B14F-4D97-AF65-F5344CB8AC3E}">
        <p14:creationId xmlns:p14="http://schemas.microsoft.com/office/powerpoint/2010/main" val="22275879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176EF-53C4-3A49-9A8B-37827F22D63E}" type="datetimeFigureOut">
              <a:rPr lang="en-US" smtClean="0"/>
              <a:t>4/3/15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24BCE-687F-144C-A3F3-79635893F43E}" type="slidenum">
              <a:rPr lang="en-US" smtClean="0"/>
              <a:t>‹#›</a:t>
            </a:fld>
            <a:endParaRPr lang="en-US"/>
          </a:p>
        </p:txBody>
      </p:sp>
    </p:spTree>
    <p:extLst>
      <p:ext uri="{BB962C8B-B14F-4D97-AF65-F5344CB8AC3E}">
        <p14:creationId xmlns:p14="http://schemas.microsoft.com/office/powerpoint/2010/main" val="4157569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i="0" kern="1200">
          <a:solidFill>
            <a:schemeClr val="tx1"/>
          </a:solidFill>
          <a:latin typeface="Corbel"/>
          <a:ea typeface="+mj-ea"/>
          <a:cs typeface="Corbel"/>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Corbel"/>
          <a:ea typeface="+mn-ea"/>
          <a:cs typeface="Corbel"/>
        </a:defRPr>
      </a:lvl1pPr>
      <a:lvl2pPr marL="742950" indent="-285750" algn="l" defTabSz="457200" rtl="0" eaLnBrk="1" latinLnBrk="0" hangingPunct="1">
        <a:spcBef>
          <a:spcPct val="20000"/>
        </a:spcBef>
        <a:buFont typeface="Arial"/>
        <a:buChar char="–"/>
        <a:defRPr sz="2800" b="0" i="0" kern="1200">
          <a:solidFill>
            <a:schemeClr val="tx1"/>
          </a:solidFill>
          <a:latin typeface="Corbel"/>
          <a:ea typeface="+mn-ea"/>
          <a:cs typeface="Corbel"/>
        </a:defRPr>
      </a:lvl2pPr>
      <a:lvl3pPr marL="1143000" indent="-228600" algn="l" defTabSz="457200" rtl="0" eaLnBrk="1" latinLnBrk="0" hangingPunct="1">
        <a:spcBef>
          <a:spcPct val="20000"/>
        </a:spcBef>
        <a:buFont typeface="Arial"/>
        <a:buChar char="•"/>
        <a:defRPr sz="2400" b="0" i="0" kern="1200">
          <a:solidFill>
            <a:schemeClr val="tx1"/>
          </a:solidFill>
          <a:latin typeface="Corbel"/>
          <a:ea typeface="+mn-ea"/>
          <a:cs typeface="Corbel"/>
        </a:defRPr>
      </a:lvl3pPr>
      <a:lvl4pPr marL="1600200" indent="-228600" algn="l" defTabSz="457200" rtl="0" eaLnBrk="1" latinLnBrk="0" hangingPunct="1">
        <a:spcBef>
          <a:spcPct val="20000"/>
        </a:spcBef>
        <a:buFont typeface="Arial"/>
        <a:buChar char="–"/>
        <a:defRPr sz="2000" b="0" i="0" kern="1200">
          <a:solidFill>
            <a:schemeClr val="tx1"/>
          </a:solidFill>
          <a:latin typeface="Corbel"/>
          <a:ea typeface="+mn-ea"/>
          <a:cs typeface="Corbel"/>
        </a:defRPr>
      </a:lvl4pPr>
      <a:lvl5pPr marL="2057400" indent="-228600" algn="l" defTabSz="457200" rtl="0" eaLnBrk="1" latinLnBrk="0" hangingPunct="1">
        <a:spcBef>
          <a:spcPct val="20000"/>
        </a:spcBef>
        <a:buFont typeface="Arial"/>
        <a:buChar char="»"/>
        <a:defRPr sz="2000" b="0" i="0"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176EF-53C4-3A49-9A8B-37827F22D63E}" type="datetimeFigureOut">
              <a:rPr lang="en-US">
                <a:solidFill>
                  <a:prstClr val="black">
                    <a:tint val="75000"/>
                  </a:prstClr>
                </a:solidFill>
                <a:latin typeface="Calibri"/>
              </a:rPr>
              <a:pPr/>
              <a:t>4/3/15</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24BCE-687F-144C-A3F3-79635893F43E}"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118403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b="0" i="0" kern="1200">
          <a:solidFill>
            <a:schemeClr val="tx1"/>
          </a:solidFill>
          <a:latin typeface="Corbel"/>
          <a:ea typeface="+mj-ea"/>
          <a:cs typeface="Corbel"/>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Corbel"/>
          <a:ea typeface="+mn-ea"/>
          <a:cs typeface="Corbel"/>
        </a:defRPr>
      </a:lvl1pPr>
      <a:lvl2pPr marL="742950" indent="-285750" algn="l" defTabSz="457200" rtl="0" eaLnBrk="1" latinLnBrk="0" hangingPunct="1">
        <a:spcBef>
          <a:spcPct val="20000"/>
        </a:spcBef>
        <a:buFont typeface="Arial"/>
        <a:buChar char="–"/>
        <a:defRPr sz="2800" b="0" i="0" kern="1200">
          <a:solidFill>
            <a:schemeClr val="tx1"/>
          </a:solidFill>
          <a:latin typeface="Corbel"/>
          <a:ea typeface="+mn-ea"/>
          <a:cs typeface="Corbel"/>
        </a:defRPr>
      </a:lvl2pPr>
      <a:lvl3pPr marL="1143000" indent="-228600" algn="l" defTabSz="457200" rtl="0" eaLnBrk="1" latinLnBrk="0" hangingPunct="1">
        <a:spcBef>
          <a:spcPct val="20000"/>
        </a:spcBef>
        <a:buFont typeface="Arial"/>
        <a:buChar char="•"/>
        <a:defRPr sz="2400" b="0" i="0" kern="1200">
          <a:solidFill>
            <a:schemeClr val="tx1"/>
          </a:solidFill>
          <a:latin typeface="Corbel"/>
          <a:ea typeface="+mn-ea"/>
          <a:cs typeface="Corbel"/>
        </a:defRPr>
      </a:lvl3pPr>
      <a:lvl4pPr marL="1600200" indent="-228600" algn="l" defTabSz="457200" rtl="0" eaLnBrk="1" latinLnBrk="0" hangingPunct="1">
        <a:spcBef>
          <a:spcPct val="20000"/>
        </a:spcBef>
        <a:buFont typeface="Arial"/>
        <a:buChar char="–"/>
        <a:defRPr sz="2000" b="0" i="0" kern="1200">
          <a:solidFill>
            <a:schemeClr val="tx1"/>
          </a:solidFill>
          <a:latin typeface="Corbel"/>
          <a:ea typeface="+mn-ea"/>
          <a:cs typeface="Corbel"/>
        </a:defRPr>
      </a:lvl4pPr>
      <a:lvl5pPr marL="2057400" indent="-228600" algn="l" defTabSz="457200" rtl="0" eaLnBrk="1" latinLnBrk="0" hangingPunct="1">
        <a:spcBef>
          <a:spcPct val="20000"/>
        </a:spcBef>
        <a:buFont typeface="Arial"/>
        <a:buChar char="»"/>
        <a:defRPr sz="2000" b="0" i="0"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66630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EYEWITNESSES</a:t>
            </a:r>
            <a:endParaRPr lang="en-US" b="1" dirty="0"/>
          </a:p>
        </p:txBody>
      </p:sp>
      <p:sp>
        <p:nvSpPr>
          <p:cNvPr id="3" name="Content Placeholder 2"/>
          <p:cNvSpPr>
            <a:spLocks noGrp="1"/>
          </p:cNvSpPr>
          <p:nvPr>
            <p:ph idx="1"/>
          </p:nvPr>
        </p:nvSpPr>
        <p:spPr>
          <a:xfrm>
            <a:off x="457200" y="1600200"/>
            <a:ext cx="8229600" cy="5006310"/>
          </a:xfrm>
        </p:spPr>
        <p:txBody>
          <a:bodyPr>
            <a:normAutofit/>
          </a:bodyPr>
          <a:lstStyle/>
          <a:p>
            <a:pPr marL="0" indent="0">
              <a:spcBef>
                <a:spcPts val="0"/>
              </a:spcBef>
              <a:buNone/>
            </a:pPr>
            <a:r>
              <a:rPr lang="en-US" b="1" dirty="0" smtClean="0"/>
              <a:t>Cephas </a:t>
            </a:r>
            <a:r>
              <a:rPr lang="en-US" b="1" dirty="0"/>
              <a:t>(Peter); the </a:t>
            </a:r>
            <a:r>
              <a:rPr lang="en-US" b="1" dirty="0" smtClean="0"/>
              <a:t>twelve then </a:t>
            </a:r>
            <a:r>
              <a:rPr lang="en-US" b="1" dirty="0"/>
              <a:t>seen by all the </a:t>
            </a:r>
            <a:r>
              <a:rPr lang="en-US" b="1" dirty="0" smtClean="0"/>
              <a:t>apostles</a:t>
            </a:r>
            <a:endParaRPr lang="en-US" b="1" dirty="0"/>
          </a:p>
          <a:p>
            <a:pPr marL="0" indent="0">
              <a:spcBef>
                <a:spcPts val="0"/>
              </a:spcBef>
              <a:buNone/>
            </a:pPr>
            <a:endParaRPr lang="en-US" b="1" dirty="0" smtClean="0"/>
          </a:p>
          <a:p>
            <a:pPr marL="0" indent="0">
              <a:spcBef>
                <a:spcPts val="0"/>
              </a:spcBef>
              <a:buNone/>
            </a:pPr>
            <a:r>
              <a:rPr lang="en-US" b="1" dirty="0" smtClean="0"/>
              <a:t>500 brethren: </a:t>
            </a:r>
            <a:r>
              <a:rPr lang="en-US" b="1" dirty="0"/>
              <a:t>most </a:t>
            </a:r>
            <a:r>
              <a:rPr lang="en-US" b="1" dirty="0" smtClean="0"/>
              <a:t>who </a:t>
            </a:r>
            <a:r>
              <a:rPr lang="en-US" b="1" dirty="0"/>
              <a:t>were still </a:t>
            </a:r>
            <a:r>
              <a:rPr lang="en-US" b="1" dirty="0" smtClean="0"/>
              <a:t>ALIVE at </a:t>
            </a:r>
            <a:r>
              <a:rPr lang="en-US" b="1" dirty="0"/>
              <a:t>the writing of 1 </a:t>
            </a:r>
            <a:r>
              <a:rPr lang="en-US" b="1" dirty="0" smtClean="0"/>
              <a:t>Corinthians </a:t>
            </a:r>
            <a:r>
              <a:rPr lang="en-US" b="1" dirty="0"/>
              <a:t>(circa A.D. 55-57)</a:t>
            </a:r>
          </a:p>
          <a:p>
            <a:pPr marL="400050" lvl="1" indent="0">
              <a:spcBef>
                <a:spcPts val="0"/>
              </a:spcBef>
              <a:buNone/>
            </a:pPr>
            <a:endParaRPr lang="en-US" b="1" dirty="0" smtClean="0"/>
          </a:p>
          <a:p>
            <a:pPr marL="0" indent="0">
              <a:spcBef>
                <a:spcPts val="0"/>
              </a:spcBef>
              <a:buNone/>
            </a:pPr>
            <a:r>
              <a:rPr lang="en-US" b="1" dirty="0" smtClean="0"/>
              <a:t>James: John 7.5</a:t>
            </a:r>
            <a:endParaRPr lang="en-US" b="1" dirty="0"/>
          </a:p>
          <a:p>
            <a:pPr marL="0" indent="0">
              <a:spcBef>
                <a:spcPts val="0"/>
              </a:spcBef>
              <a:buNone/>
            </a:pPr>
            <a:endParaRPr lang="en-US" b="1" dirty="0" smtClean="0"/>
          </a:p>
          <a:p>
            <a:pPr marL="0" indent="0">
              <a:spcBef>
                <a:spcPts val="0"/>
              </a:spcBef>
              <a:buNone/>
            </a:pPr>
            <a:r>
              <a:rPr lang="en-US" b="1" dirty="0" smtClean="0"/>
              <a:t>Paul </a:t>
            </a:r>
            <a:r>
              <a:rPr lang="en-US" b="1" dirty="0"/>
              <a:t>on the road to </a:t>
            </a:r>
            <a:r>
              <a:rPr lang="en-US" b="1" dirty="0" smtClean="0"/>
              <a:t>Damascus: Acts 9</a:t>
            </a:r>
            <a:endParaRPr lang="en-US" b="1" dirty="0"/>
          </a:p>
        </p:txBody>
      </p:sp>
    </p:spTree>
    <p:extLst>
      <p:ext uri="{BB962C8B-B14F-4D97-AF65-F5344CB8AC3E}">
        <p14:creationId xmlns:p14="http://schemas.microsoft.com/office/powerpoint/2010/main" val="9178098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EYEWITNESSES</a:t>
            </a:r>
            <a:endParaRPr lang="en-US" b="1" dirty="0"/>
          </a:p>
        </p:txBody>
      </p:sp>
      <p:sp>
        <p:nvSpPr>
          <p:cNvPr id="3" name="Content Placeholder 2"/>
          <p:cNvSpPr>
            <a:spLocks noGrp="1"/>
          </p:cNvSpPr>
          <p:nvPr>
            <p:ph idx="1"/>
          </p:nvPr>
        </p:nvSpPr>
        <p:spPr/>
        <p:txBody>
          <a:bodyPr>
            <a:normAutofit/>
          </a:bodyPr>
          <a:lstStyle/>
          <a:p>
            <a:pPr marL="0" indent="0">
              <a:spcBef>
                <a:spcPts val="0"/>
              </a:spcBef>
              <a:buNone/>
            </a:pPr>
            <a:r>
              <a:rPr lang="en-US" sz="2700" b="1" dirty="0"/>
              <a:t>Jesus </a:t>
            </a:r>
            <a:r>
              <a:rPr lang="en-US" sz="2700" b="1" dirty="0" smtClean="0"/>
              <a:t>APPEARED to </a:t>
            </a:r>
            <a:r>
              <a:rPr lang="en-US" sz="2700" b="1" dirty="0"/>
              <a:t>eyewitnesses for 40 </a:t>
            </a:r>
            <a:r>
              <a:rPr lang="en-US" sz="2700" b="1" dirty="0" smtClean="0"/>
              <a:t>days: Acts 1.3</a:t>
            </a:r>
            <a:endParaRPr lang="en-US" sz="2700" b="1" dirty="0"/>
          </a:p>
          <a:p>
            <a:pPr marL="400050" lvl="1" indent="0">
              <a:spcBef>
                <a:spcPts val="0"/>
              </a:spcBef>
              <a:buNone/>
            </a:pPr>
            <a:endParaRPr lang="en-US" sz="2600" b="1" dirty="0" smtClean="0"/>
          </a:p>
          <a:p>
            <a:pPr marL="400050" lvl="1" indent="0">
              <a:spcBef>
                <a:spcPts val="0"/>
              </a:spcBef>
              <a:buNone/>
            </a:pPr>
            <a:r>
              <a:rPr lang="en-US" sz="2600" b="1" dirty="0" smtClean="0"/>
              <a:t>Not </a:t>
            </a:r>
            <a:r>
              <a:rPr lang="en-US" sz="2600" b="1" dirty="0"/>
              <a:t>every eyewitness recorded: Mark </a:t>
            </a:r>
            <a:r>
              <a:rPr lang="en-US" sz="2600" b="1" dirty="0" smtClean="0"/>
              <a:t>16.1; Luke </a:t>
            </a:r>
            <a:r>
              <a:rPr lang="en-US" sz="2600" b="1" dirty="0"/>
              <a:t>24.13-32; Acts 1.23</a:t>
            </a:r>
          </a:p>
          <a:p>
            <a:pPr marL="400050" lvl="1" indent="0">
              <a:spcBef>
                <a:spcPts val="0"/>
              </a:spcBef>
              <a:buNone/>
            </a:pPr>
            <a:endParaRPr lang="en-US" sz="2600" b="1" dirty="0" smtClean="0"/>
          </a:p>
          <a:p>
            <a:pPr marL="400050" lvl="1" indent="0">
              <a:spcBef>
                <a:spcPts val="0"/>
              </a:spcBef>
              <a:buNone/>
            </a:pPr>
            <a:r>
              <a:rPr lang="en-US" sz="2600" b="1" dirty="0" smtClean="0"/>
              <a:t>None </a:t>
            </a:r>
            <a:r>
              <a:rPr lang="en-US" sz="2600" b="1" dirty="0"/>
              <a:t>of the eyewitnesses </a:t>
            </a:r>
            <a:r>
              <a:rPr lang="en-US" sz="2600" b="1" dirty="0" smtClean="0"/>
              <a:t>FALSIFIED the </a:t>
            </a:r>
            <a:r>
              <a:rPr lang="en-US" sz="2600" b="1" dirty="0"/>
              <a:t>claims of 1 Cor. 15. Why not? Were they all </a:t>
            </a:r>
            <a:r>
              <a:rPr lang="en-US" sz="2600" b="1" dirty="0" smtClean="0"/>
              <a:t>LIARS?</a:t>
            </a:r>
          </a:p>
        </p:txBody>
      </p:sp>
    </p:spTree>
    <p:extLst>
      <p:ext uri="{BB962C8B-B14F-4D97-AF65-F5344CB8AC3E}">
        <p14:creationId xmlns:p14="http://schemas.microsoft.com/office/powerpoint/2010/main" val="26075860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EYEWITNESSES</a:t>
            </a:r>
            <a:endParaRPr lang="en-US" b="1" dirty="0"/>
          </a:p>
        </p:txBody>
      </p:sp>
      <p:sp>
        <p:nvSpPr>
          <p:cNvPr id="3" name="Content Placeholder 2"/>
          <p:cNvSpPr>
            <a:spLocks noGrp="1"/>
          </p:cNvSpPr>
          <p:nvPr>
            <p:ph idx="1"/>
          </p:nvPr>
        </p:nvSpPr>
        <p:spPr>
          <a:xfrm>
            <a:off x="457200" y="1600200"/>
            <a:ext cx="8229600" cy="5006310"/>
          </a:xfrm>
        </p:spPr>
        <p:txBody>
          <a:bodyPr>
            <a:normAutofit fontScale="85000" lnSpcReduction="20000"/>
          </a:bodyPr>
          <a:lstStyle/>
          <a:p>
            <a:pPr marL="0" indent="0">
              <a:lnSpc>
                <a:spcPct val="120000"/>
              </a:lnSpc>
              <a:spcBef>
                <a:spcPts val="0"/>
              </a:spcBef>
              <a:buNone/>
            </a:pPr>
            <a:r>
              <a:rPr lang="en-US" b="1" dirty="0" smtClean="0"/>
              <a:t>Why would they all KNOWINGLY spread an unprofitable lie in the face of persecution, imprisonment and death?</a:t>
            </a:r>
          </a:p>
          <a:p>
            <a:pPr marL="0" indent="0">
              <a:lnSpc>
                <a:spcPct val="120000"/>
              </a:lnSpc>
              <a:spcBef>
                <a:spcPts val="0"/>
              </a:spcBef>
              <a:buNone/>
            </a:pPr>
            <a:endParaRPr lang="en-US" b="1" dirty="0" smtClean="0"/>
          </a:p>
          <a:p>
            <a:pPr marL="0" indent="0">
              <a:lnSpc>
                <a:spcPct val="120000"/>
              </a:lnSpc>
              <a:spcBef>
                <a:spcPts val="0"/>
              </a:spcBef>
              <a:buNone/>
            </a:pPr>
            <a:r>
              <a:rPr lang="en-US" b="1" dirty="0" smtClean="0"/>
              <a:t>1</a:t>
            </a:r>
            <a:r>
              <a:rPr lang="en-US" b="1" baseline="30000" dirty="0" smtClean="0"/>
              <a:t>st</a:t>
            </a:r>
            <a:r>
              <a:rPr lang="en-US" b="1" dirty="0" smtClean="0"/>
              <a:t> century skeptics DIED for preaching the risen Christ</a:t>
            </a:r>
          </a:p>
          <a:p>
            <a:pPr marL="0" indent="0">
              <a:lnSpc>
                <a:spcPct val="120000"/>
              </a:lnSpc>
              <a:spcBef>
                <a:spcPts val="0"/>
              </a:spcBef>
              <a:buNone/>
            </a:pPr>
            <a:endParaRPr lang="en-US" b="1" dirty="0" smtClean="0"/>
          </a:p>
          <a:p>
            <a:pPr marL="400050" lvl="1" indent="0">
              <a:lnSpc>
                <a:spcPct val="120000"/>
              </a:lnSpc>
              <a:spcBef>
                <a:spcPts val="0"/>
              </a:spcBef>
              <a:buNone/>
            </a:pPr>
            <a:r>
              <a:rPr lang="en-US" b="1" dirty="0" smtClean="0"/>
              <a:t>Paul went on to be an apostle of Jesus: 1 Cor. 15.8; Acts 8.1-3; 9.1-5</a:t>
            </a:r>
          </a:p>
          <a:p>
            <a:pPr marL="400050" lvl="1" indent="0">
              <a:lnSpc>
                <a:spcPct val="120000"/>
              </a:lnSpc>
              <a:spcBef>
                <a:spcPts val="0"/>
              </a:spcBef>
              <a:buNone/>
            </a:pPr>
            <a:endParaRPr lang="en-US" b="1" dirty="0" smtClean="0"/>
          </a:p>
          <a:p>
            <a:pPr marL="400050" lvl="1" indent="0">
              <a:lnSpc>
                <a:spcPct val="120000"/>
              </a:lnSpc>
              <a:spcBef>
                <a:spcPts val="0"/>
              </a:spcBef>
              <a:buNone/>
            </a:pPr>
            <a:r>
              <a:rPr lang="en-US" b="1" dirty="0" smtClean="0"/>
              <a:t>James handled doctrinal issues in the church (Acts 15) and probably wrote the book of James: John 7.5; Mark 3.21; Acts 1.14</a:t>
            </a:r>
            <a:endParaRPr lang="en-US" b="1" dirty="0"/>
          </a:p>
        </p:txBody>
      </p:sp>
    </p:spTree>
    <p:extLst>
      <p:ext uri="{BB962C8B-B14F-4D97-AF65-F5344CB8AC3E}">
        <p14:creationId xmlns:p14="http://schemas.microsoft.com/office/powerpoint/2010/main" val="38559291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Eyewitnesses &amp; Theories</a:t>
            </a:r>
            <a:endParaRPr lang="en-US" b="1" dirty="0"/>
          </a:p>
        </p:txBody>
      </p:sp>
      <p:sp>
        <p:nvSpPr>
          <p:cNvPr id="3" name="Content Placeholder 2"/>
          <p:cNvSpPr>
            <a:spLocks noGrp="1"/>
          </p:cNvSpPr>
          <p:nvPr>
            <p:ph idx="1"/>
          </p:nvPr>
        </p:nvSpPr>
        <p:spPr>
          <a:xfrm>
            <a:off x="457200" y="1600200"/>
            <a:ext cx="8229600" cy="5006310"/>
          </a:xfrm>
        </p:spPr>
        <p:txBody>
          <a:bodyPr>
            <a:normAutofit fontScale="92500" lnSpcReduction="20000"/>
          </a:bodyPr>
          <a:lstStyle/>
          <a:p>
            <a:pPr marL="0" indent="0">
              <a:lnSpc>
                <a:spcPct val="120000"/>
              </a:lnSpc>
              <a:spcBef>
                <a:spcPts val="0"/>
              </a:spcBef>
              <a:buNone/>
            </a:pPr>
            <a:r>
              <a:rPr lang="en-US" b="1" dirty="0" smtClean="0"/>
              <a:t>Conspiracy theory (His friends stole the body): Matt. 28.11-15</a:t>
            </a:r>
          </a:p>
          <a:p>
            <a:pPr marL="0" indent="0">
              <a:lnSpc>
                <a:spcPct val="120000"/>
              </a:lnSpc>
              <a:spcBef>
                <a:spcPts val="0"/>
              </a:spcBef>
              <a:buNone/>
            </a:pPr>
            <a:endParaRPr lang="en-US" b="1" dirty="0" smtClean="0"/>
          </a:p>
          <a:p>
            <a:pPr marL="0" indent="0">
              <a:lnSpc>
                <a:spcPct val="120000"/>
              </a:lnSpc>
              <a:spcBef>
                <a:spcPts val="0"/>
              </a:spcBef>
              <a:buNone/>
            </a:pPr>
            <a:r>
              <a:rPr lang="en-US" b="1" dirty="0" smtClean="0"/>
              <a:t>If true, the disciples had to fight skilled Roman guards at the tomb: Mark 14.50; John 20.19; Mark 16.3-4</a:t>
            </a:r>
          </a:p>
          <a:p>
            <a:pPr marL="0" indent="0">
              <a:lnSpc>
                <a:spcPct val="120000"/>
              </a:lnSpc>
              <a:spcBef>
                <a:spcPts val="0"/>
              </a:spcBef>
              <a:buNone/>
            </a:pPr>
            <a:endParaRPr lang="en-US" b="1" dirty="0"/>
          </a:p>
          <a:p>
            <a:pPr marL="0" indent="0">
              <a:lnSpc>
                <a:spcPct val="120000"/>
              </a:lnSpc>
              <a:spcBef>
                <a:spcPts val="0"/>
              </a:spcBef>
              <a:buNone/>
            </a:pPr>
            <a:r>
              <a:rPr lang="en-US" b="1" dirty="0" smtClean="0"/>
              <a:t>If true, the disciples suffered and died for a hoax.</a:t>
            </a:r>
          </a:p>
          <a:p>
            <a:pPr marL="0" indent="0">
              <a:lnSpc>
                <a:spcPct val="120000"/>
              </a:lnSpc>
              <a:spcBef>
                <a:spcPts val="0"/>
              </a:spcBef>
              <a:buNone/>
            </a:pPr>
            <a:endParaRPr lang="en-US" b="1" dirty="0" smtClean="0">
              <a:solidFill>
                <a:srgbClr val="FF0000"/>
              </a:solidFill>
            </a:endParaRPr>
          </a:p>
          <a:p>
            <a:pPr marL="0" indent="0">
              <a:lnSpc>
                <a:spcPct val="120000"/>
              </a:lnSpc>
              <a:spcBef>
                <a:spcPts val="0"/>
              </a:spcBef>
              <a:buNone/>
            </a:pPr>
            <a:r>
              <a:rPr lang="en-US" b="1" dirty="0" smtClean="0">
                <a:solidFill>
                  <a:srgbClr val="FF0000"/>
                </a:solidFill>
              </a:rPr>
              <a:t>There’s still the empty tomb!</a:t>
            </a:r>
          </a:p>
        </p:txBody>
      </p:sp>
    </p:spTree>
    <p:extLst>
      <p:ext uri="{BB962C8B-B14F-4D97-AF65-F5344CB8AC3E}">
        <p14:creationId xmlns:p14="http://schemas.microsoft.com/office/powerpoint/2010/main" val="1352100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Eyewitnesses &amp; Theories</a:t>
            </a:r>
            <a:endParaRPr lang="en-US" b="1" dirty="0"/>
          </a:p>
        </p:txBody>
      </p:sp>
      <p:sp>
        <p:nvSpPr>
          <p:cNvPr id="3" name="Content Placeholder 2"/>
          <p:cNvSpPr>
            <a:spLocks noGrp="1"/>
          </p:cNvSpPr>
          <p:nvPr>
            <p:ph idx="1"/>
          </p:nvPr>
        </p:nvSpPr>
        <p:spPr>
          <a:xfrm>
            <a:off x="457200" y="1600200"/>
            <a:ext cx="8229600" cy="5006310"/>
          </a:xfrm>
        </p:spPr>
        <p:txBody>
          <a:bodyPr>
            <a:normAutofit fontScale="92500" lnSpcReduction="20000"/>
          </a:bodyPr>
          <a:lstStyle/>
          <a:p>
            <a:pPr marL="0" indent="0">
              <a:lnSpc>
                <a:spcPct val="120000"/>
              </a:lnSpc>
              <a:spcBef>
                <a:spcPts val="0"/>
              </a:spcBef>
              <a:buNone/>
            </a:pPr>
            <a:r>
              <a:rPr lang="en-US" b="1" dirty="0" smtClean="0"/>
              <a:t>His foes stole the body:</a:t>
            </a:r>
          </a:p>
          <a:p>
            <a:pPr marL="0" indent="0">
              <a:lnSpc>
                <a:spcPct val="120000"/>
              </a:lnSpc>
              <a:spcBef>
                <a:spcPts val="0"/>
              </a:spcBef>
              <a:buNone/>
            </a:pPr>
            <a:endParaRPr lang="en-US" b="1" dirty="0" smtClean="0"/>
          </a:p>
          <a:p>
            <a:pPr marL="0" indent="0">
              <a:lnSpc>
                <a:spcPct val="120000"/>
              </a:lnSpc>
              <a:spcBef>
                <a:spcPts val="0"/>
              </a:spcBef>
              <a:buNone/>
            </a:pPr>
            <a:r>
              <a:rPr lang="en-US" b="1" dirty="0" smtClean="0"/>
              <a:t>If true, they never claimed to have done so. The Jews requested a Roman guard: Matt. 27.62-66</a:t>
            </a:r>
          </a:p>
          <a:p>
            <a:pPr marL="0" indent="0">
              <a:lnSpc>
                <a:spcPct val="120000"/>
              </a:lnSpc>
              <a:spcBef>
                <a:spcPts val="0"/>
              </a:spcBef>
              <a:buNone/>
            </a:pPr>
            <a:endParaRPr lang="en-US" b="1" dirty="0" smtClean="0"/>
          </a:p>
          <a:p>
            <a:pPr marL="0" indent="0">
              <a:lnSpc>
                <a:spcPct val="120000"/>
              </a:lnSpc>
              <a:spcBef>
                <a:spcPts val="0"/>
              </a:spcBef>
              <a:buNone/>
            </a:pPr>
            <a:r>
              <a:rPr lang="en-US" b="1" dirty="0" smtClean="0"/>
              <a:t>If true, why didn’t they produce the body to stop the successful spread of the gospel in the very city where the crucifixion occurred?</a:t>
            </a:r>
          </a:p>
          <a:p>
            <a:pPr marL="0" indent="0">
              <a:lnSpc>
                <a:spcPct val="120000"/>
              </a:lnSpc>
              <a:spcBef>
                <a:spcPts val="0"/>
              </a:spcBef>
              <a:buNone/>
            </a:pPr>
            <a:endParaRPr lang="en-US" b="1" dirty="0" smtClean="0"/>
          </a:p>
          <a:p>
            <a:pPr marL="0" indent="0">
              <a:lnSpc>
                <a:spcPct val="120000"/>
              </a:lnSpc>
              <a:spcBef>
                <a:spcPts val="0"/>
              </a:spcBef>
              <a:buNone/>
            </a:pPr>
            <a:r>
              <a:rPr lang="en-US" b="1" dirty="0" smtClean="0">
                <a:solidFill>
                  <a:srgbClr val="FF0000"/>
                </a:solidFill>
              </a:rPr>
              <a:t>There’s still the empty tomb!</a:t>
            </a:r>
          </a:p>
        </p:txBody>
      </p:sp>
    </p:spTree>
    <p:extLst>
      <p:ext uri="{BB962C8B-B14F-4D97-AF65-F5344CB8AC3E}">
        <p14:creationId xmlns:p14="http://schemas.microsoft.com/office/powerpoint/2010/main" val="30557816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Eyewitnesses &amp; Theories</a:t>
            </a:r>
            <a:endParaRPr lang="en-US" b="1" dirty="0"/>
          </a:p>
        </p:txBody>
      </p:sp>
      <p:sp>
        <p:nvSpPr>
          <p:cNvPr id="3" name="Content Placeholder 2"/>
          <p:cNvSpPr>
            <a:spLocks noGrp="1"/>
          </p:cNvSpPr>
          <p:nvPr>
            <p:ph idx="1"/>
          </p:nvPr>
        </p:nvSpPr>
        <p:spPr>
          <a:xfrm>
            <a:off x="457200" y="1600200"/>
            <a:ext cx="8229600" cy="5006310"/>
          </a:xfrm>
        </p:spPr>
        <p:txBody>
          <a:bodyPr>
            <a:normAutofit fontScale="77500" lnSpcReduction="20000"/>
          </a:bodyPr>
          <a:lstStyle/>
          <a:p>
            <a:pPr marL="0" indent="0">
              <a:buNone/>
            </a:pPr>
            <a:r>
              <a:rPr lang="en-US" b="1" dirty="0"/>
              <a:t>The swoon theory (Jesus didn’t really die, he passed out</a:t>
            </a:r>
            <a:r>
              <a:rPr lang="en-US" b="1" dirty="0" smtClean="0"/>
              <a:t>):</a:t>
            </a:r>
            <a:endParaRPr lang="en-US" b="1" dirty="0"/>
          </a:p>
          <a:p>
            <a:pPr marL="0" indent="0">
              <a:buNone/>
            </a:pPr>
            <a:endParaRPr lang="en-US" b="1" dirty="0"/>
          </a:p>
          <a:p>
            <a:pPr marL="0" indent="0">
              <a:buNone/>
            </a:pPr>
            <a:r>
              <a:rPr lang="en-US" b="1" dirty="0" smtClean="0"/>
              <a:t>If true, Jesus had to go </a:t>
            </a:r>
            <a:r>
              <a:rPr lang="en-US" b="1" dirty="0"/>
              <a:t>through six </a:t>
            </a:r>
            <a:r>
              <a:rPr lang="en-US" b="1" dirty="0" smtClean="0"/>
              <a:t>trials, be beaten, </a:t>
            </a:r>
            <a:r>
              <a:rPr lang="en-US" b="1" dirty="0"/>
              <a:t>tortured, scourged, </a:t>
            </a:r>
            <a:r>
              <a:rPr lang="en-US" b="1" dirty="0" smtClean="0"/>
              <a:t>have </a:t>
            </a:r>
            <a:r>
              <a:rPr lang="en-US" b="1" dirty="0"/>
              <a:t>a crown of thorns placed on his head, clothing ripped from drying flesh wounds, nailed to a cross and stabbed in the side by a spear. </a:t>
            </a:r>
            <a:r>
              <a:rPr lang="en-US" b="1" dirty="0" smtClean="0"/>
              <a:t>Spend </a:t>
            </a:r>
            <a:r>
              <a:rPr lang="en-US" b="1" dirty="0"/>
              <a:t>a total of 6 hours nailed to a </a:t>
            </a:r>
            <a:r>
              <a:rPr lang="en-US" b="1" dirty="0" smtClean="0"/>
              <a:t>cross while </a:t>
            </a:r>
            <a:r>
              <a:rPr lang="en-US" b="1" dirty="0" smtClean="0"/>
              <a:t>suffering internal damage and massive blood loss and then </a:t>
            </a:r>
            <a:r>
              <a:rPr lang="en-US" b="1" dirty="0" smtClean="0"/>
              <a:t>sit </a:t>
            </a:r>
            <a:r>
              <a:rPr lang="en-US" b="1" dirty="0"/>
              <a:t>in a tomb for three days without medical attention, food or water. Then He </a:t>
            </a:r>
            <a:r>
              <a:rPr lang="en-US" b="1" dirty="0" smtClean="0"/>
              <a:t>had to roll a large </a:t>
            </a:r>
            <a:r>
              <a:rPr lang="en-US" b="1" dirty="0"/>
              <a:t>stone away, </a:t>
            </a:r>
            <a:r>
              <a:rPr lang="en-US" b="1" dirty="0" smtClean="0"/>
              <a:t>escape </a:t>
            </a:r>
            <a:r>
              <a:rPr lang="en-US" b="1" dirty="0"/>
              <a:t>the Roman guards, </a:t>
            </a:r>
            <a:r>
              <a:rPr lang="en-US" b="1" dirty="0" smtClean="0"/>
              <a:t>convince </a:t>
            </a:r>
            <a:r>
              <a:rPr lang="en-US" b="1" dirty="0"/>
              <a:t>hundreds of people that He was back from the dead and in good health and then disappeared without a </a:t>
            </a:r>
            <a:r>
              <a:rPr lang="en-US" b="1" dirty="0" smtClean="0"/>
              <a:t>trace!</a:t>
            </a:r>
            <a:endParaRPr lang="en-US" b="1" dirty="0"/>
          </a:p>
          <a:p>
            <a:pPr marL="0" indent="0">
              <a:buNone/>
            </a:pPr>
            <a:endParaRPr lang="en-US" b="1" dirty="0" smtClean="0"/>
          </a:p>
          <a:p>
            <a:pPr marL="0" indent="0">
              <a:buNone/>
            </a:pPr>
            <a:r>
              <a:rPr lang="en-US" b="1" dirty="0" smtClean="0">
                <a:solidFill>
                  <a:srgbClr val="FF0000"/>
                </a:solidFill>
              </a:rPr>
              <a:t>There’s </a:t>
            </a:r>
            <a:r>
              <a:rPr lang="en-US" b="1" dirty="0">
                <a:solidFill>
                  <a:srgbClr val="FF0000"/>
                </a:solidFill>
              </a:rPr>
              <a:t>still the empty tomb!</a:t>
            </a:r>
          </a:p>
        </p:txBody>
      </p:sp>
    </p:spTree>
    <p:extLst>
      <p:ext uri="{BB962C8B-B14F-4D97-AF65-F5344CB8AC3E}">
        <p14:creationId xmlns:p14="http://schemas.microsoft.com/office/powerpoint/2010/main" val="17015638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Eyewitnesses &amp; Theories</a:t>
            </a:r>
            <a:endParaRPr lang="en-US" b="1" dirty="0"/>
          </a:p>
        </p:txBody>
      </p:sp>
      <p:sp>
        <p:nvSpPr>
          <p:cNvPr id="3" name="Content Placeholder 2"/>
          <p:cNvSpPr>
            <a:spLocks noGrp="1"/>
          </p:cNvSpPr>
          <p:nvPr>
            <p:ph idx="1"/>
          </p:nvPr>
        </p:nvSpPr>
        <p:spPr>
          <a:xfrm>
            <a:off x="457200" y="1600200"/>
            <a:ext cx="8229600" cy="5006310"/>
          </a:xfrm>
        </p:spPr>
        <p:txBody>
          <a:bodyPr>
            <a:normAutofit/>
          </a:bodyPr>
          <a:lstStyle/>
          <a:p>
            <a:pPr marL="0" indent="0">
              <a:spcBef>
                <a:spcPts val="0"/>
              </a:spcBef>
              <a:buNone/>
            </a:pPr>
            <a:r>
              <a:rPr lang="en-US" b="1" dirty="0" smtClean="0"/>
              <a:t>The Hallucination Theory (all the eyewitness experienced hallucinations)</a:t>
            </a:r>
          </a:p>
          <a:p>
            <a:pPr marL="0" indent="0">
              <a:spcBef>
                <a:spcPts val="0"/>
              </a:spcBef>
              <a:buNone/>
            </a:pPr>
            <a:endParaRPr lang="en-US" b="1" dirty="0" smtClean="0"/>
          </a:p>
          <a:p>
            <a:pPr marL="0" indent="0">
              <a:spcBef>
                <a:spcPts val="0"/>
              </a:spcBef>
              <a:buNone/>
            </a:pPr>
            <a:r>
              <a:rPr lang="en-US" b="1" dirty="0" smtClean="0"/>
              <a:t>If true, you have both auditory and visual hallucinations of Jesus by over 500 people some of which were skeptics at different locations and times and some eyewitnesses saw Jesus two or more times!</a:t>
            </a:r>
          </a:p>
          <a:p>
            <a:pPr marL="0" indent="0">
              <a:spcBef>
                <a:spcPts val="0"/>
              </a:spcBef>
              <a:buNone/>
            </a:pPr>
            <a:endParaRPr lang="en-US" b="1" dirty="0" smtClean="0"/>
          </a:p>
          <a:p>
            <a:pPr marL="0" indent="0">
              <a:spcBef>
                <a:spcPts val="0"/>
              </a:spcBef>
              <a:buNone/>
            </a:pPr>
            <a:r>
              <a:rPr lang="en-US" b="1" dirty="0" smtClean="0">
                <a:solidFill>
                  <a:srgbClr val="FF0000"/>
                </a:solidFill>
              </a:rPr>
              <a:t>There’s still the empty tomb!</a:t>
            </a:r>
          </a:p>
        </p:txBody>
      </p:sp>
    </p:spTree>
    <p:extLst>
      <p:ext uri="{BB962C8B-B14F-4D97-AF65-F5344CB8AC3E}">
        <p14:creationId xmlns:p14="http://schemas.microsoft.com/office/powerpoint/2010/main" val="17500862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Eyewitnesses &amp; Theories</a:t>
            </a:r>
            <a:endParaRPr lang="en-US" b="1" dirty="0"/>
          </a:p>
        </p:txBody>
      </p:sp>
      <p:sp>
        <p:nvSpPr>
          <p:cNvPr id="3" name="Content Placeholder 2"/>
          <p:cNvSpPr>
            <a:spLocks noGrp="1"/>
          </p:cNvSpPr>
          <p:nvPr>
            <p:ph idx="1"/>
          </p:nvPr>
        </p:nvSpPr>
        <p:spPr>
          <a:xfrm>
            <a:off x="457200" y="1600200"/>
            <a:ext cx="8229600" cy="5006310"/>
          </a:xfrm>
        </p:spPr>
        <p:txBody>
          <a:bodyPr>
            <a:normAutofit/>
          </a:bodyPr>
          <a:lstStyle/>
          <a:p>
            <a:pPr marL="0" indent="0">
              <a:spcBef>
                <a:spcPts val="0"/>
              </a:spcBef>
              <a:buNone/>
            </a:pPr>
            <a:r>
              <a:rPr lang="en-US" b="1" dirty="0" smtClean="0"/>
              <a:t>The Impersonation Theory (someone was impersonating Christ)</a:t>
            </a:r>
          </a:p>
          <a:p>
            <a:pPr marL="0" indent="0">
              <a:spcBef>
                <a:spcPts val="0"/>
              </a:spcBef>
              <a:buNone/>
            </a:pPr>
            <a:endParaRPr lang="en-US" b="1" dirty="0" smtClean="0"/>
          </a:p>
          <a:p>
            <a:pPr marL="0" indent="0">
              <a:spcBef>
                <a:spcPts val="0"/>
              </a:spcBef>
              <a:buNone/>
            </a:pPr>
            <a:r>
              <a:rPr lang="en-US" b="1" dirty="0" smtClean="0"/>
              <a:t>Jesus was with them for three years!</a:t>
            </a:r>
          </a:p>
          <a:p>
            <a:pPr marL="0" indent="0">
              <a:spcBef>
                <a:spcPts val="0"/>
              </a:spcBef>
              <a:buNone/>
            </a:pPr>
            <a:endParaRPr lang="en-US" b="1" dirty="0" smtClean="0"/>
          </a:p>
          <a:p>
            <a:pPr marL="0" indent="0">
              <a:spcBef>
                <a:spcPts val="0"/>
              </a:spcBef>
              <a:buNone/>
            </a:pPr>
            <a:r>
              <a:rPr lang="en-US" b="1" dirty="0" smtClean="0"/>
              <a:t>What about His wounds? John 20.27</a:t>
            </a:r>
          </a:p>
          <a:p>
            <a:pPr marL="0" indent="0">
              <a:spcBef>
                <a:spcPts val="0"/>
              </a:spcBef>
              <a:buNone/>
            </a:pPr>
            <a:endParaRPr lang="en-US" b="1" dirty="0" smtClean="0">
              <a:solidFill>
                <a:srgbClr val="FF0000"/>
              </a:solidFill>
            </a:endParaRPr>
          </a:p>
          <a:p>
            <a:pPr marL="0" indent="0">
              <a:spcBef>
                <a:spcPts val="0"/>
              </a:spcBef>
              <a:buNone/>
            </a:pPr>
            <a:r>
              <a:rPr lang="en-US" b="1" dirty="0" smtClean="0">
                <a:solidFill>
                  <a:srgbClr val="FF0000"/>
                </a:solidFill>
              </a:rPr>
              <a:t>There’s still the empty tomb!</a:t>
            </a:r>
          </a:p>
        </p:txBody>
      </p:sp>
    </p:spTree>
    <p:extLst>
      <p:ext uri="{BB962C8B-B14F-4D97-AF65-F5344CB8AC3E}">
        <p14:creationId xmlns:p14="http://schemas.microsoft.com/office/powerpoint/2010/main" val="2523517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Eyewitnesses &amp; Theories</a:t>
            </a:r>
            <a:endParaRPr lang="en-US" b="1" dirty="0"/>
          </a:p>
        </p:txBody>
      </p:sp>
      <p:sp>
        <p:nvSpPr>
          <p:cNvPr id="3" name="Content Placeholder 2"/>
          <p:cNvSpPr>
            <a:spLocks noGrp="1"/>
          </p:cNvSpPr>
          <p:nvPr>
            <p:ph idx="1"/>
          </p:nvPr>
        </p:nvSpPr>
        <p:spPr>
          <a:xfrm>
            <a:off x="457200" y="1600200"/>
            <a:ext cx="8229600" cy="5006310"/>
          </a:xfrm>
        </p:spPr>
        <p:txBody>
          <a:bodyPr>
            <a:normAutofit/>
          </a:bodyPr>
          <a:lstStyle/>
          <a:p>
            <a:pPr marL="0" indent="0">
              <a:spcBef>
                <a:spcPts val="0"/>
              </a:spcBef>
              <a:buNone/>
            </a:pPr>
            <a:r>
              <a:rPr lang="en-US" b="1" dirty="0" smtClean="0"/>
              <a:t>A Spiritual Resurrection (not a real physical resurrection)</a:t>
            </a:r>
          </a:p>
          <a:p>
            <a:pPr marL="0" indent="0">
              <a:spcBef>
                <a:spcPts val="0"/>
              </a:spcBef>
              <a:buNone/>
            </a:pPr>
            <a:endParaRPr lang="en-US" b="1" dirty="0" smtClean="0"/>
          </a:p>
          <a:p>
            <a:pPr marL="0" indent="0">
              <a:spcBef>
                <a:spcPts val="0"/>
              </a:spcBef>
              <a:buNone/>
            </a:pPr>
            <a:r>
              <a:rPr lang="en-US" b="1" dirty="0" smtClean="0"/>
              <a:t>But, they claimed to have seen and touch Jesus: 1 John 1.1</a:t>
            </a:r>
          </a:p>
          <a:p>
            <a:pPr marL="0" indent="0">
              <a:spcBef>
                <a:spcPts val="0"/>
              </a:spcBef>
              <a:buNone/>
            </a:pPr>
            <a:endParaRPr lang="en-US" b="1" dirty="0" smtClean="0"/>
          </a:p>
          <a:p>
            <a:pPr marL="0" indent="0">
              <a:spcBef>
                <a:spcPts val="0"/>
              </a:spcBef>
              <a:buNone/>
            </a:pPr>
            <a:r>
              <a:rPr lang="en-US" b="1" dirty="0" smtClean="0">
                <a:solidFill>
                  <a:srgbClr val="FF0000"/>
                </a:solidFill>
              </a:rPr>
              <a:t>There’s still the empty tomb!</a:t>
            </a:r>
          </a:p>
        </p:txBody>
      </p:sp>
    </p:spTree>
    <p:extLst>
      <p:ext uri="{BB962C8B-B14F-4D97-AF65-F5344CB8AC3E}">
        <p14:creationId xmlns:p14="http://schemas.microsoft.com/office/powerpoint/2010/main" val="11449632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3190"/>
            <a:ext cx="8229600" cy="5006310"/>
          </a:xfrm>
        </p:spPr>
        <p:txBody>
          <a:bodyPr>
            <a:normAutofit lnSpcReduction="10000"/>
          </a:bodyPr>
          <a:lstStyle/>
          <a:p>
            <a:pPr marL="0" indent="0">
              <a:spcBef>
                <a:spcPts val="0"/>
              </a:spcBef>
              <a:buNone/>
            </a:pPr>
            <a:r>
              <a:rPr lang="en-US" b="1" dirty="0" smtClean="0"/>
              <a:t>“Many theories have been advanced, attempting to show that the resurrection of Jesus Christ was a fraud. I believe that many of the people who came up with these theories must have had two brains--one lost, and the other one out looking for it. Historians have to become anti-historical to invent some of their ideas.”</a:t>
            </a:r>
          </a:p>
          <a:p>
            <a:pPr marL="0" indent="0">
              <a:spcBef>
                <a:spcPts val="0"/>
              </a:spcBef>
              <a:buNone/>
            </a:pPr>
            <a:endParaRPr lang="en-US" b="1" dirty="0">
              <a:solidFill>
                <a:srgbClr val="FF0000"/>
              </a:solidFill>
            </a:endParaRPr>
          </a:p>
          <a:p>
            <a:pPr marL="0" indent="0">
              <a:spcBef>
                <a:spcPts val="0"/>
              </a:spcBef>
              <a:buNone/>
            </a:pPr>
            <a:r>
              <a:rPr lang="en-US" b="1" dirty="0" smtClean="0"/>
              <a:t>											     Josh McDowell</a:t>
            </a:r>
          </a:p>
          <a:p>
            <a:pPr marL="0" indent="0">
              <a:spcBef>
                <a:spcPts val="0"/>
              </a:spcBef>
              <a:buNone/>
            </a:pPr>
            <a:r>
              <a:rPr lang="en-US" sz="1800" b="1" dirty="0" smtClean="0"/>
              <a:t>											  </a:t>
            </a:r>
            <a:r>
              <a:rPr lang="en-US" sz="1800" b="1" i="1" dirty="0" smtClean="0"/>
              <a:t>The Resurrection Factor</a:t>
            </a:r>
            <a:r>
              <a:rPr lang="en-US" sz="1800" b="1" dirty="0" smtClean="0"/>
              <a:t>, p. 76</a:t>
            </a:r>
            <a:endParaRPr lang="en-US" sz="1800" b="1" dirty="0" smtClean="0">
              <a:solidFill>
                <a:srgbClr val="FF0000"/>
              </a:solidFill>
            </a:endParaRPr>
          </a:p>
        </p:txBody>
      </p:sp>
    </p:spTree>
    <p:extLst>
      <p:ext uri="{BB962C8B-B14F-4D97-AF65-F5344CB8AC3E}">
        <p14:creationId xmlns:p14="http://schemas.microsoft.com/office/powerpoint/2010/main" val="24741210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3483972"/>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3081487"/>
            <a:ext cx="4994774" cy="1723549"/>
          </a:xfrm>
          <a:prstGeom prst="rect">
            <a:avLst/>
          </a:prstGeom>
          <a:noFill/>
        </p:spPr>
        <p:txBody>
          <a:bodyPr wrap="square" lIns="91440" tIns="45720" rIns="91440" bIns="45720">
            <a:spAutoFit/>
          </a:bodyPr>
          <a:lstStyle/>
          <a:p>
            <a:pPr algn="ctr"/>
            <a:r>
              <a:rPr lang="en-US" sz="4400" dirty="0" smtClean="0">
                <a:ln w="12700">
                  <a:solidFill>
                    <a:srgbClr val="52453D"/>
                  </a:solidFill>
                  <a:prstDash val="solid"/>
                </a:ln>
                <a:solidFill>
                  <a:srgbClr val="52453D"/>
                </a:solidFill>
                <a:effectLst>
                  <a:outerShdw blurRad="41275" dist="20320" dir="1800000" algn="tl" rotWithShape="0">
                    <a:srgbClr val="000000">
                      <a:alpha val="40000"/>
                    </a:srgbClr>
                  </a:outerShdw>
                </a:effectLst>
                <a:latin typeface="Baskerville"/>
                <a:cs typeface="Baskerville"/>
              </a:rPr>
              <a:t>CONSEQUENCES</a:t>
            </a:r>
          </a:p>
          <a:p>
            <a:pPr algn="ctr"/>
            <a:endParaRPr lang="en-US" dirty="0">
              <a:ln w="12700">
                <a:solidFill>
                  <a:srgbClr val="52453D"/>
                </a:solidFill>
                <a:prstDash val="solid"/>
              </a:ln>
              <a:solidFill>
                <a:srgbClr val="52453D"/>
              </a:solidFill>
              <a:effectLst>
                <a:outerShdw blurRad="41275" dist="20320" dir="1800000" algn="tl" rotWithShape="0">
                  <a:srgbClr val="000000">
                    <a:alpha val="40000"/>
                  </a:srgbClr>
                </a:outerShdw>
              </a:effectLst>
              <a:latin typeface="Baskerville"/>
              <a:cs typeface="Baskerville"/>
            </a:endParaRPr>
          </a:p>
          <a:p>
            <a:pPr algn="ctr"/>
            <a:r>
              <a:rPr lang="en-US" sz="4400" dirty="0" smtClean="0">
                <a:ln w="12700">
                  <a:solidFill>
                    <a:srgbClr val="52453D"/>
                  </a:solidFill>
                  <a:prstDash val="solid"/>
                </a:ln>
                <a:solidFill>
                  <a:srgbClr val="52453D"/>
                </a:solidFill>
                <a:effectLst>
                  <a:outerShdw blurRad="41275" dist="20320" dir="1800000" algn="tl" rotWithShape="0">
                    <a:srgbClr val="000000">
                      <a:alpha val="40000"/>
                    </a:srgbClr>
                  </a:outerShdw>
                </a:effectLst>
                <a:latin typeface="Baskerville"/>
                <a:cs typeface="Baskerville"/>
              </a:rPr>
              <a:t>1 Cor. 15.12-18</a:t>
            </a:r>
          </a:p>
        </p:txBody>
      </p:sp>
    </p:spTree>
    <p:extLst>
      <p:ext uri="{BB962C8B-B14F-4D97-AF65-F5344CB8AC3E}">
        <p14:creationId xmlns:p14="http://schemas.microsoft.com/office/powerpoint/2010/main" val="225265400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600200"/>
            <a:ext cx="8229600" cy="5257800"/>
          </a:xfrm>
        </p:spPr>
        <p:txBody>
          <a:bodyPr>
            <a:normAutofit/>
          </a:bodyPr>
          <a:lstStyle/>
          <a:p>
            <a:pPr marL="0" indent="0">
              <a:lnSpc>
                <a:spcPct val="110000"/>
              </a:lnSpc>
              <a:spcBef>
                <a:spcPts val="0"/>
              </a:spcBef>
              <a:buNone/>
            </a:pPr>
            <a:r>
              <a:rPr lang="en-US" b="1" dirty="0" smtClean="0"/>
              <a:t>then </a:t>
            </a:r>
            <a:r>
              <a:rPr lang="en-US" b="1" dirty="0"/>
              <a:t>Christ has not been </a:t>
            </a:r>
            <a:r>
              <a:rPr lang="en-US" b="1" dirty="0" smtClean="0"/>
              <a:t>RAISED: vv12</a:t>
            </a:r>
            <a:r>
              <a:rPr lang="en-US" b="1" dirty="0"/>
              <a:t>-</a:t>
            </a:r>
            <a:r>
              <a:rPr lang="en-US" b="1" dirty="0" smtClean="0"/>
              <a:t>13</a:t>
            </a:r>
          </a:p>
          <a:p>
            <a:pPr marL="0" indent="0">
              <a:lnSpc>
                <a:spcPct val="110000"/>
              </a:lnSpc>
              <a:spcBef>
                <a:spcPts val="0"/>
              </a:spcBef>
              <a:buNone/>
            </a:pPr>
            <a:endParaRPr lang="en-US" b="1" dirty="0"/>
          </a:p>
          <a:p>
            <a:pPr marL="0" indent="0">
              <a:lnSpc>
                <a:spcPct val="110000"/>
              </a:lnSpc>
              <a:spcBef>
                <a:spcPts val="0"/>
              </a:spcBef>
              <a:buNone/>
            </a:pPr>
            <a:r>
              <a:rPr lang="en-US" b="1" dirty="0" smtClean="0"/>
              <a:t>then </a:t>
            </a:r>
            <a:r>
              <a:rPr lang="en-US" b="1" dirty="0"/>
              <a:t>our </a:t>
            </a:r>
            <a:r>
              <a:rPr lang="en-US" b="1" dirty="0" smtClean="0"/>
              <a:t>PREACHING is </a:t>
            </a:r>
            <a:r>
              <a:rPr lang="en-US" b="1" dirty="0"/>
              <a:t>in </a:t>
            </a:r>
            <a:r>
              <a:rPr lang="en-US" b="1" dirty="0" smtClean="0"/>
              <a:t>vain: vv14</a:t>
            </a:r>
            <a:r>
              <a:rPr lang="en-US" b="1" dirty="0"/>
              <a:t>-15</a:t>
            </a:r>
          </a:p>
          <a:p>
            <a:pPr marL="0" indent="0">
              <a:lnSpc>
                <a:spcPct val="110000"/>
              </a:lnSpc>
              <a:spcBef>
                <a:spcPts val="0"/>
              </a:spcBef>
              <a:buNone/>
            </a:pPr>
            <a:endParaRPr lang="en-US" b="1" dirty="0" smtClean="0"/>
          </a:p>
          <a:p>
            <a:pPr marL="0" indent="0">
              <a:lnSpc>
                <a:spcPct val="110000"/>
              </a:lnSpc>
              <a:spcBef>
                <a:spcPts val="0"/>
              </a:spcBef>
              <a:buNone/>
            </a:pPr>
            <a:r>
              <a:rPr lang="en-US" b="1" dirty="0" smtClean="0"/>
              <a:t>then </a:t>
            </a:r>
            <a:r>
              <a:rPr lang="en-US" b="1" dirty="0"/>
              <a:t>our </a:t>
            </a:r>
            <a:r>
              <a:rPr lang="en-US" b="1" dirty="0" smtClean="0"/>
              <a:t>FAITH is vain: </a:t>
            </a:r>
            <a:r>
              <a:rPr lang="en-US" b="1" dirty="0"/>
              <a:t>v</a:t>
            </a:r>
            <a:r>
              <a:rPr lang="en-US" b="1" dirty="0" smtClean="0"/>
              <a:t>14</a:t>
            </a:r>
            <a:endParaRPr lang="en-US" b="1" dirty="0"/>
          </a:p>
          <a:p>
            <a:pPr marL="0" indent="0">
              <a:lnSpc>
                <a:spcPct val="110000"/>
              </a:lnSpc>
              <a:spcBef>
                <a:spcPts val="0"/>
              </a:spcBef>
              <a:buNone/>
            </a:pPr>
            <a:endParaRPr lang="en-US" b="1" dirty="0" smtClean="0"/>
          </a:p>
          <a:p>
            <a:pPr marL="0" indent="0">
              <a:lnSpc>
                <a:spcPct val="110000"/>
              </a:lnSpc>
              <a:spcBef>
                <a:spcPts val="0"/>
              </a:spcBef>
              <a:buNone/>
            </a:pPr>
            <a:r>
              <a:rPr lang="en-US" b="1" dirty="0" smtClean="0"/>
              <a:t>then </a:t>
            </a:r>
            <a:r>
              <a:rPr lang="en-US" b="1" dirty="0"/>
              <a:t>the testimony is </a:t>
            </a:r>
            <a:r>
              <a:rPr lang="en-US" b="1" dirty="0" smtClean="0"/>
              <a:t>FALSE: v15</a:t>
            </a:r>
            <a:endParaRPr lang="en-US" b="1" dirty="0"/>
          </a:p>
        </p:txBody>
      </p:sp>
      <p:sp>
        <p:nvSpPr>
          <p:cNvPr id="3" name="Title 2"/>
          <p:cNvSpPr>
            <a:spLocks noGrp="1"/>
          </p:cNvSpPr>
          <p:nvPr>
            <p:ph type="title"/>
          </p:nvPr>
        </p:nvSpPr>
        <p:spPr/>
        <p:txBody>
          <a:bodyPr>
            <a:normAutofit/>
          </a:bodyPr>
          <a:lstStyle/>
          <a:p>
            <a:r>
              <a:rPr lang="en-US" b="1" dirty="0" smtClean="0"/>
              <a:t>IF </a:t>
            </a:r>
            <a:r>
              <a:rPr lang="en-US" b="1" dirty="0" smtClean="0"/>
              <a:t>There Is No Resurrection…</a:t>
            </a:r>
            <a:endParaRPr lang="en-US" dirty="0"/>
          </a:p>
        </p:txBody>
      </p:sp>
    </p:spTree>
    <p:extLst>
      <p:ext uri="{BB962C8B-B14F-4D97-AF65-F5344CB8AC3E}">
        <p14:creationId xmlns:p14="http://schemas.microsoft.com/office/powerpoint/2010/main" val="32544866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600200"/>
            <a:ext cx="8229600" cy="5257800"/>
          </a:xfrm>
        </p:spPr>
        <p:txBody>
          <a:bodyPr>
            <a:normAutofit/>
          </a:bodyPr>
          <a:lstStyle/>
          <a:p>
            <a:pPr marL="0" indent="0">
              <a:lnSpc>
                <a:spcPct val="110000"/>
              </a:lnSpc>
              <a:spcBef>
                <a:spcPts val="0"/>
              </a:spcBef>
              <a:buNone/>
            </a:pPr>
            <a:r>
              <a:rPr lang="en-US" b="1" dirty="0" smtClean="0"/>
              <a:t>then our faith is FUTILE: v17</a:t>
            </a:r>
          </a:p>
          <a:p>
            <a:pPr marL="0" indent="0">
              <a:lnSpc>
                <a:spcPct val="110000"/>
              </a:lnSpc>
              <a:spcBef>
                <a:spcPts val="0"/>
              </a:spcBef>
              <a:buNone/>
            </a:pPr>
            <a:endParaRPr lang="en-US" b="1" dirty="0"/>
          </a:p>
          <a:p>
            <a:pPr marL="0" indent="0">
              <a:lnSpc>
                <a:spcPct val="110000"/>
              </a:lnSpc>
              <a:spcBef>
                <a:spcPts val="0"/>
              </a:spcBef>
              <a:buNone/>
            </a:pPr>
            <a:r>
              <a:rPr lang="en-US" b="1" dirty="0"/>
              <a:t>t</a:t>
            </a:r>
            <a:r>
              <a:rPr lang="en-US" b="1" dirty="0" smtClean="0"/>
              <a:t>hen we are still in our SINS: v17</a:t>
            </a:r>
          </a:p>
          <a:p>
            <a:pPr marL="0" indent="0">
              <a:lnSpc>
                <a:spcPct val="110000"/>
              </a:lnSpc>
              <a:spcBef>
                <a:spcPts val="0"/>
              </a:spcBef>
              <a:buNone/>
            </a:pPr>
            <a:endParaRPr lang="en-US" b="1" dirty="0" smtClean="0"/>
          </a:p>
          <a:p>
            <a:pPr marL="0" indent="0">
              <a:lnSpc>
                <a:spcPct val="110000"/>
              </a:lnSpc>
              <a:spcBef>
                <a:spcPts val="0"/>
              </a:spcBef>
              <a:buNone/>
            </a:pPr>
            <a:r>
              <a:rPr lang="en-US" b="1" dirty="0" smtClean="0"/>
              <a:t>then those who have fallen asleep have PERISHED: v18</a:t>
            </a:r>
          </a:p>
          <a:p>
            <a:pPr marL="0" indent="0">
              <a:lnSpc>
                <a:spcPct val="110000"/>
              </a:lnSpc>
              <a:spcBef>
                <a:spcPts val="0"/>
              </a:spcBef>
              <a:buNone/>
            </a:pPr>
            <a:endParaRPr lang="en-US" b="1" dirty="0" smtClean="0"/>
          </a:p>
          <a:p>
            <a:pPr marL="0" indent="0">
              <a:lnSpc>
                <a:spcPct val="110000"/>
              </a:lnSpc>
              <a:spcBef>
                <a:spcPts val="0"/>
              </a:spcBef>
              <a:buNone/>
            </a:pPr>
            <a:r>
              <a:rPr lang="en-US" b="1" dirty="0" smtClean="0"/>
              <a:t>then we of all people are most to be PITIED: v19</a:t>
            </a:r>
            <a:endParaRPr lang="en-US" b="1" dirty="0"/>
          </a:p>
        </p:txBody>
      </p:sp>
      <p:sp>
        <p:nvSpPr>
          <p:cNvPr id="3" name="Title 2"/>
          <p:cNvSpPr>
            <a:spLocks noGrp="1"/>
          </p:cNvSpPr>
          <p:nvPr>
            <p:ph type="title"/>
          </p:nvPr>
        </p:nvSpPr>
        <p:spPr/>
        <p:txBody>
          <a:bodyPr>
            <a:normAutofit/>
          </a:bodyPr>
          <a:lstStyle/>
          <a:p>
            <a:r>
              <a:rPr lang="en-US" b="1" dirty="0" smtClean="0"/>
              <a:t>IF There Is No Resurrection…</a:t>
            </a:r>
            <a:endParaRPr lang="en-US" dirty="0"/>
          </a:p>
        </p:txBody>
      </p:sp>
    </p:spTree>
    <p:extLst>
      <p:ext uri="{BB962C8B-B14F-4D97-AF65-F5344CB8AC3E}">
        <p14:creationId xmlns:p14="http://schemas.microsoft.com/office/powerpoint/2010/main" val="16886164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09648"/>
            <a:ext cx="8229600" cy="4525963"/>
          </a:xfrm>
        </p:spPr>
        <p:txBody>
          <a:bodyPr>
            <a:normAutofit/>
          </a:bodyPr>
          <a:lstStyle/>
          <a:p>
            <a:pPr marL="0" indent="0" algn="ctr">
              <a:spcBef>
                <a:spcPts val="0"/>
              </a:spcBef>
              <a:buNone/>
            </a:pPr>
            <a:r>
              <a:rPr lang="en-US" sz="4000" b="1" dirty="0"/>
              <a:t>Nothing else sufficiently accounts for the early spread of the gospel and growth of the </a:t>
            </a:r>
            <a:r>
              <a:rPr lang="en-US" sz="4000" b="1" dirty="0" smtClean="0"/>
              <a:t>church.</a:t>
            </a:r>
            <a:endParaRPr lang="en-US" sz="4000" b="1" dirty="0"/>
          </a:p>
          <a:p>
            <a:pPr marL="0" indent="0" algn="ctr">
              <a:spcBef>
                <a:spcPts val="0"/>
              </a:spcBef>
              <a:buNone/>
            </a:pPr>
            <a:endParaRPr lang="en-US" b="1" dirty="0" smtClean="0"/>
          </a:p>
          <a:p>
            <a:pPr marL="0" indent="0" algn="ctr">
              <a:spcBef>
                <a:spcPts val="0"/>
              </a:spcBef>
              <a:buNone/>
            </a:pPr>
            <a:r>
              <a:rPr lang="en-US" b="1" dirty="0" smtClean="0"/>
              <a:t>The resurrection confirmed the gospel!</a:t>
            </a:r>
            <a:endParaRPr lang="en-US" b="1" dirty="0"/>
          </a:p>
        </p:txBody>
      </p:sp>
    </p:spTree>
    <p:extLst>
      <p:ext uri="{BB962C8B-B14F-4D97-AF65-F5344CB8AC3E}">
        <p14:creationId xmlns:p14="http://schemas.microsoft.com/office/powerpoint/2010/main" val="22139549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322314"/>
            <a:ext cx="8229600" cy="2672321"/>
          </a:xfrm>
        </p:spPr>
        <p:txBody>
          <a:bodyPr>
            <a:normAutofit/>
          </a:bodyPr>
          <a:lstStyle/>
          <a:p>
            <a:pPr marL="0" indent="0" algn="ctr">
              <a:spcBef>
                <a:spcPts val="0"/>
              </a:spcBef>
              <a:buNone/>
            </a:pPr>
            <a:r>
              <a:rPr lang="en-US" sz="4800" b="1" dirty="0" smtClean="0"/>
              <a:t>Christ DIED for our sins and ROSE for us justification: Rom. 4.25; 5.10; </a:t>
            </a:r>
            <a:r>
              <a:rPr lang="en-US" sz="4800" b="1" dirty="0" smtClean="0"/>
              <a:t>6.3-4</a:t>
            </a:r>
          </a:p>
        </p:txBody>
      </p:sp>
    </p:spTree>
    <p:extLst>
      <p:ext uri="{BB962C8B-B14F-4D97-AF65-F5344CB8AC3E}">
        <p14:creationId xmlns:p14="http://schemas.microsoft.com/office/powerpoint/2010/main" val="33356855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655726" y="3124294"/>
            <a:ext cx="3722569" cy="1723549"/>
          </a:xfrm>
          <a:prstGeom prst="rect">
            <a:avLst/>
          </a:prstGeom>
          <a:noFill/>
        </p:spPr>
        <p:txBody>
          <a:bodyPr wrap="none" lIns="91440" tIns="45720" rIns="91440" bIns="45720">
            <a:spAutoFit/>
          </a:bodyPr>
          <a:lstStyle/>
          <a:p>
            <a:pPr algn="ctr"/>
            <a:r>
              <a:rPr lang="en-US" sz="4400" cap="none" spc="0" dirty="0" smtClean="0">
                <a:ln w="12700">
                  <a:solidFill>
                    <a:srgbClr val="52453D"/>
                  </a:solidFill>
                  <a:prstDash val="solid"/>
                </a:ln>
                <a:solidFill>
                  <a:srgbClr val="52453D"/>
                </a:solidFill>
                <a:effectLst>
                  <a:outerShdw blurRad="41275" dist="20320" dir="1800000" algn="tl" rotWithShape="0">
                    <a:srgbClr val="000000">
                      <a:alpha val="40000"/>
                    </a:srgbClr>
                  </a:outerShdw>
                </a:effectLst>
                <a:latin typeface="Baskerville"/>
                <a:cs typeface="Baskerville"/>
              </a:rPr>
              <a:t>SCRIPTURES</a:t>
            </a:r>
          </a:p>
          <a:p>
            <a:pPr algn="ctr"/>
            <a:endParaRPr lang="en-US" dirty="0">
              <a:ln w="12700">
                <a:solidFill>
                  <a:srgbClr val="52453D"/>
                </a:solidFill>
                <a:prstDash val="solid"/>
              </a:ln>
              <a:solidFill>
                <a:srgbClr val="52453D"/>
              </a:solidFill>
              <a:effectLst>
                <a:outerShdw blurRad="41275" dist="20320" dir="1800000" algn="tl" rotWithShape="0">
                  <a:srgbClr val="000000">
                    <a:alpha val="40000"/>
                  </a:srgbClr>
                </a:outerShdw>
              </a:effectLst>
              <a:latin typeface="Baskerville"/>
              <a:cs typeface="Baskerville"/>
            </a:endParaRPr>
          </a:p>
          <a:p>
            <a:pPr algn="ctr"/>
            <a:r>
              <a:rPr lang="en-US" sz="4400" cap="none" spc="0" dirty="0" smtClean="0">
                <a:ln w="12700">
                  <a:solidFill>
                    <a:srgbClr val="52453D"/>
                  </a:solidFill>
                  <a:prstDash val="solid"/>
                </a:ln>
                <a:solidFill>
                  <a:srgbClr val="52453D"/>
                </a:solidFill>
                <a:effectLst>
                  <a:outerShdw blurRad="41275" dist="20320" dir="1800000" algn="tl" rotWithShape="0">
                    <a:srgbClr val="000000">
                      <a:alpha val="40000"/>
                    </a:srgbClr>
                  </a:outerShdw>
                </a:effectLst>
                <a:latin typeface="Baskerville"/>
                <a:cs typeface="Baskerville"/>
              </a:rPr>
              <a:t>1 Cor. 15.3-4</a:t>
            </a:r>
          </a:p>
        </p:txBody>
      </p:sp>
    </p:spTree>
    <p:extLst>
      <p:ext uri="{BB962C8B-B14F-4D97-AF65-F5344CB8AC3E}">
        <p14:creationId xmlns:p14="http://schemas.microsoft.com/office/powerpoint/2010/main" val="120545319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SCRIPTURES</a:t>
            </a:r>
            <a:endParaRPr lang="en-US" sz="4000" b="1" dirty="0"/>
          </a:p>
        </p:txBody>
      </p:sp>
      <p:sp>
        <p:nvSpPr>
          <p:cNvPr id="3" name="Content Placeholder 2"/>
          <p:cNvSpPr>
            <a:spLocks noGrp="1"/>
          </p:cNvSpPr>
          <p:nvPr>
            <p:ph idx="1"/>
          </p:nvPr>
        </p:nvSpPr>
        <p:spPr>
          <a:xfrm>
            <a:off x="457200" y="1600200"/>
            <a:ext cx="8229600" cy="5049117"/>
          </a:xfrm>
        </p:spPr>
        <p:txBody>
          <a:bodyPr>
            <a:normAutofit fontScale="92500" lnSpcReduction="10000"/>
          </a:bodyPr>
          <a:lstStyle/>
          <a:p>
            <a:pPr marL="0" indent="0">
              <a:spcBef>
                <a:spcPts val="0"/>
              </a:spcBef>
              <a:buNone/>
            </a:pPr>
            <a:r>
              <a:rPr lang="en-US" b="1" dirty="0" smtClean="0"/>
              <a:t>The resurrection is found throughout the Bible:</a:t>
            </a:r>
          </a:p>
          <a:p>
            <a:pPr marL="400050" lvl="1" indent="0">
              <a:spcBef>
                <a:spcPts val="0"/>
              </a:spcBef>
              <a:buNone/>
            </a:pPr>
            <a:endParaRPr lang="en-US" sz="2400" b="1" dirty="0" smtClean="0"/>
          </a:p>
          <a:p>
            <a:pPr marL="400050" lvl="1" indent="0">
              <a:spcBef>
                <a:spcPts val="0"/>
              </a:spcBef>
              <a:buNone/>
            </a:pPr>
            <a:r>
              <a:rPr lang="en-US" b="1" dirty="0" smtClean="0"/>
              <a:t>Jesus FORETOLD His resurrection: Luke 9.22; John 2.18-22; Deut</a:t>
            </a:r>
            <a:r>
              <a:rPr lang="en-US" b="1" dirty="0" smtClean="0"/>
              <a:t>. 18.15-22</a:t>
            </a:r>
            <a:endParaRPr lang="en-US" b="1" dirty="0" smtClean="0"/>
          </a:p>
          <a:p>
            <a:pPr marL="400050" lvl="1" indent="0">
              <a:spcBef>
                <a:spcPts val="0"/>
              </a:spcBef>
              <a:buNone/>
            </a:pPr>
            <a:endParaRPr lang="en-US" b="1" dirty="0" smtClean="0"/>
          </a:p>
          <a:p>
            <a:pPr marL="400050" lvl="1" indent="0">
              <a:spcBef>
                <a:spcPts val="0"/>
              </a:spcBef>
              <a:buNone/>
            </a:pPr>
            <a:r>
              <a:rPr lang="en-US" b="1" dirty="0" smtClean="0"/>
              <a:t>Jesus CLAIMED authority to rise from the dead: John 10.17-18</a:t>
            </a:r>
          </a:p>
          <a:p>
            <a:pPr marL="400050" lvl="1" indent="0">
              <a:spcBef>
                <a:spcPts val="0"/>
              </a:spcBef>
              <a:buNone/>
            </a:pPr>
            <a:endParaRPr lang="en-US" b="1" dirty="0"/>
          </a:p>
          <a:p>
            <a:pPr marL="400050" lvl="1" indent="0">
              <a:spcBef>
                <a:spcPts val="0"/>
              </a:spcBef>
              <a:buNone/>
            </a:pPr>
            <a:r>
              <a:rPr lang="en-US" b="1" dirty="0" smtClean="0"/>
              <a:t>Jesus’ E</a:t>
            </a:r>
            <a:r>
              <a:rPr lang="en-US" b="1" dirty="0" smtClean="0"/>
              <a:t>NEMIES testified about His resurrection: Mark 14.55-64; Matt. 27.62-66</a:t>
            </a:r>
          </a:p>
          <a:p>
            <a:pPr marL="400050" lvl="1" indent="0">
              <a:spcBef>
                <a:spcPts val="0"/>
              </a:spcBef>
              <a:buNone/>
            </a:pPr>
            <a:endParaRPr lang="en-US" sz="3200" b="1" dirty="0"/>
          </a:p>
          <a:p>
            <a:pPr marL="0" indent="0">
              <a:spcBef>
                <a:spcPts val="0"/>
              </a:spcBef>
              <a:buNone/>
            </a:pPr>
            <a:r>
              <a:rPr lang="en-US" b="1" dirty="0" smtClean="0"/>
              <a:t>If Jesus was not raised He was a LIAR or a LUNATIC!</a:t>
            </a:r>
          </a:p>
        </p:txBody>
      </p:sp>
    </p:spTree>
    <p:extLst>
      <p:ext uri="{BB962C8B-B14F-4D97-AF65-F5344CB8AC3E}">
        <p14:creationId xmlns:p14="http://schemas.microsoft.com/office/powerpoint/2010/main" val="38099653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SCRIPTURES</a:t>
            </a:r>
            <a:endParaRPr lang="en-US" sz="4000" b="1" dirty="0"/>
          </a:p>
        </p:txBody>
      </p:sp>
      <p:sp>
        <p:nvSpPr>
          <p:cNvPr id="3" name="Content Placeholder 2"/>
          <p:cNvSpPr>
            <a:spLocks noGrp="1"/>
          </p:cNvSpPr>
          <p:nvPr>
            <p:ph idx="1"/>
          </p:nvPr>
        </p:nvSpPr>
        <p:spPr>
          <a:xfrm>
            <a:off x="457200" y="1600200"/>
            <a:ext cx="8229600" cy="5006310"/>
          </a:xfrm>
        </p:spPr>
        <p:txBody>
          <a:bodyPr>
            <a:normAutofit/>
          </a:bodyPr>
          <a:lstStyle/>
          <a:p>
            <a:pPr marL="0" indent="0">
              <a:spcBef>
                <a:spcPts val="0"/>
              </a:spcBef>
              <a:buNone/>
            </a:pPr>
            <a:r>
              <a:rPr lang="en-US" b="1" dirty="0" smtClean="0"/>
              <a:t>O.T. Scriptures contained PROPHECIES: Psalm 16.10; 22; Isaiah 53</a:t>
            </a:r>
          </a:p>
          <a:p>
            <a:pPr marL="0" indent="0">
              <a:spcBef>
                <a:spcPts val="0"/>
              </a:spcBef>
              <a:buNone/>
            </a:pPr>
            <a:endParaRPr lang="en-US" b="1" dirty="0" smtClean="0"/>
          </a:p>
          <a:p>
            <a:pPr marL="0" indent="0">
              <a:spcBef>
                <a:spcPts val="0"/>
              </a:spcBef>
              <a:buNone/>
            </a:pPr>
            <a:r>
              <a:rPr lang="en-US" b="1" dirty="0" smtClean="0"/>
              <a:t>1</a:t>
            </a:r>
            <a:r>
              <a:rPr lang="en-US" b="1" baseline="30000" dirty="0" smtClean="0"/>
              <a:t>st</a:t>
            </a:r>
            <a:r>
              <a:rPr lang="en-US" b="1" dirty="0" smtClean="0"/>
              <a:t> century gospel sermons were FOCUSED on the risen Christ: Acts 2.24, 32; 3.15, 26; 13.30-37, 17.31</a:t>
            </a:r>
            <a:endParaRPr lang="en-US" b="1" dirty="0"/>
          </a:p>
        </p:txBody>
      </p:sp>
    </p:spTree>
    <p:extLst>
      <p:ext uri="{BB962C8B-B14F-4D97-AF65-F5344CB8AC3E}">
        <p14:creationId xmlns:p14="http://schemas.microsoft.com/office/powerpoint/2010/main" val="11203161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32392"/>
            <a:ext cx="8229600" cy="2420217"/>
          </a:xfrm>
        </p:spPr>
        <p:txBody>
          <a:bodyPr>
            <a:normAutofit/>
          </a:bodyPr>
          <a:lstStyle/>
          <a:p>
            <a:pPr marL="0" indent="0" algn="ctr">
              <a:buNone/>
            </a:pPr>
            <a:r>
              <a:rPr lang="en-US" sz="4800" b="1" dirty="0" smtClean="0">
                <a:solidFill>
                  <a:srgbClr val="FF0000"/>
                </a:solidFill>
              </a:rPr>
              <a:t>If I cannot believe in the resurrection, I cannot believe in any ancient history!</a:t>
            </a:r>
          </a:p>
        </p:txBody>
      </p:sp>
    </p:spTree>
    <p:extLst>
      <p:ext uri="{BB962C8B-B14F-4D97-AF65-F5344CB8AC3E}">
        <p14:creationId xmlns:p14="http://schemas.microsoft.com/office/powerpoint/2010/main" val="39807638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066430749"/>
              </p:ext>
            </p:extLst>
          </p:nvPr>
        </p:nvGraphicFramePr>
        <p:xfrm>
          <a:off x="392469" y="176823"/>
          <a:ext cx="8359063" cy="6258560"/>
        </p:xfrm>
        <a:graphic>
          <a:graphicData uri="http://schemas.openxmlformats.org/drawingml/2006/table">
            <a:tbl>
              <a:tblPr firstRow="1" bandRow="1">
                <a:tableStyleId>{2D5ABB26-0587-4C30-8999-92F81FD0307C}</a:tableStyleId>
              </a:tblPr>
              <a:tblGrid>
                <a:gridCol w="1444149"/>
                <a:gridCol w="1503680"/>
                <a:gridCol w="1263868"/>
                <a:gridCol w="2023487"/>
                <a:gridCol w="1090694"/>
                <a:gridCol w="1033185"/>
              </a:tblGrid>
              <a:tr h="370840">
                <a:tc>
                  <a:txBody>
                    <a:bodyPr/>
                    <a:lstStyle/>
                    <a:p>
                      <a:r>
                        <a:rPr lang="en-US" sz="1600" b="0" dirty="0" smtClean="0">
                          <a:latin typeface="Corbel"/>
                          <a:cs typeface="Corbel"/>
                        </a:rPr>
                        <a:t>Author</a:t>
                      </a:r>
                      <a:endParaRPr lang="en-US" sz="1600" b="0" dirty="0">
                        <a:latin typeface="Corbel"/>
                        <a:cs typeface="Corbel"/>
                      </a:endParaRPr>
                    </a:p>
                  </a:txBody>
                  <a:tcPr>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Book</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Date Written</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Earliest Copy (circa)</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Gap (yrs.)</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Copies</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tr>
              <a:tr h="370840">
                <a:tc>
                  <a:txBody>
                    <a:bodyPr/>
                    <a:lstStyle/>
                    <a:p>
                      <a:r>
                        <a:rPr lang="en-US" sz="1600" b="0" dirty="0" smtClean="0">
                          <a:latin typeface="Corbel"/>
                          <a:cs typeface="Corbel"/>
                        </a:rPr>
                        <a:t>Homer</a:t>
                      </a:r>
                      <a:endParaRPr lang="en-US" sz="1600" b="0" dirty="0">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kern="1200" dirty="0" smtClean="0">
                          <a:latin typeface="Corbel"/>
                          <a:cs typeface="Corbel"/>
                        </a:rPr>
                        <a:t>Iliad</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800 BC</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AD </a:t>
                      </a:r>
                      <a:r>
                        <a:rPr lang="en-US" sz="1600" b="0" dirty="0" smtClean="0">
                          <a:latin typeface="Corbel"/>
                          <a:cs typeface="Corbel"/>
                        </a:rPr>
                        <a:t>400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400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643</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1600" b="0" dirty="0" smtClean="0">
                          <a:latin typeface="Corbel"/>
                          <a:cs typeface="Corbel"/>
                        </a:rPr>
                        <a:t>Herodotus</a:t>
                      </a:r>
                      <a:endParaRPr lang="en-US" sz="1600" b="0" dirty="0">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History</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480-425 BC</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AD </a:t>
                      </a:r>
                      <a:r>
                        <a:rPr lang="en-US" sz="1600" b="0" dirty="0" smtClean="0">
                          <a:latin typeface="Corbel"/>
                          <a:cs typeface="Corbel"/>
                        </a:rPr>
                        <a:t>900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1,350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8</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dirty="0" smtClean="0">
                          <a:latin typeface="Corbel"/>
                          <a:cs typeface="Corbel"/>
                        </a:rPr>
                        <a:t>Sophocles</a:t>
                      </a:r>
                      <a:endParaRPr lang="en-US" sz="1600" b="0" dirty="0">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1600" b="0" dirty="0" smtClean="0">
                          <a:latin typeface="Corbel"/>
                          <a:cs typeface="Corbel"/>
                        </a:rPr>
                        <a:t>496-406 BC</a:t>
                      </a:r>
                      <a:endParaRPr lang="en-US" sz="1600" b="0" dirty="0" smtClean="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kern="1200" dirty="0" smtClean="0">
                          <a:latin typeface="Corbel"/>
                          <a:cs typeface="Corbel"/>
                        </a:rPr>
                        <a:t>AD 1000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kern="1200" dirty="0" smtClean="0">
                          <a:latin typeface="Corbel"/>
                          <a:cs typeface="Corbel"/>
                        </a:rPr>
                        <a:t>1400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193</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1600" b="0" dirty="0" smtClean="0">
                          <a:latin typeface="Corbel"/>
                          <a:cs typeface="Corbel"/>
                        </a:rPr>
                        <a:t>Thucydides</a:t>
                      </a:r>
                      <a:endParaRPr lang="en-US" sz="1600" b="0" dirty="0">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History</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460-400 BC</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AD </a:t>
                      </a:r>
                      <a:r>
                        <a:rPr lang="en-US" sz="1600" b="0" dirty="0" smtClean="0">
                          <a:latin typeface="Corbel"/>
                          <a:cs typeface="Corbel"/>
                        </a:rPr>
                        <a:t>900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1,300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8</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1600" b="0" dirty="0" smtClean="0">
                          <a:latin typeface="Corbel"/>
                          <a:cs typeface="Corbel"/>
                        </a:rPr>
                        <a:t>Plato</a:t>
                      </a:r>
                      <a:endParaRPr lang="en-US" sz="1600" b="0" dirty="0">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400 BC</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AD </a:t>
                      </a:r>
                      <a:r>
                        <a:rPr lang="en-US" sz="1600" b="0" dirty="0" smtClean="0">
                          <a:latin typeface="Corbel"/>
                          <a:cs typeface="Corbel"/>
                        </a:rPr>
                        <a:t>900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1,300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7</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dirty="0" smtClean="0">
                          <a:latin typeface="Corbel"/>
                          <a:cs typeface="Corbel"/>
                        </a:rPr>
                        <a:t>Aristotle</a:t>
                      </a:r>
                      <a:endParaRPr lang="en-US" sz="1600" b="0" dirty="0">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it-IT" sz="1600" b="0" kern="1200" dirty="0" smtClean="0">
                          <a:latin typeface="Corbel"/>
                          <a:cs typeface="Corbel"/>
                        </a:rPr>
                        <a:t>384-322 BC</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kern="1200" dirty="0" smtClean="0">
                          <a:latin typeface="Corbel"/>
                          <a:cs typeface="Corbel"/>
                        </a:rPr>
                        <a:t>AD</a:t>
                      </a:r>
                      <a:r>
                        <a:rPr lang="en-US" sz="1600" b="0" kern="1200" baseline="0" dirty="0" smtClean="0">
                          <a:latin typeface="Corbel"/>
                          <a:cs typeface="Corbel"/>
                        </a:rPr>
                        <a:t> </a:t>
                      </a:r>
                      <a:r>
                        <a:rPr lang="en-US" sz="1600" b="0" kern="1200" dirty="0" smtClean="0">
                          <a:latin typeface="Corbel"/>
                          <a:cs typeface="Corbel"/>
                        </a:rPr>
                        <a:t>1100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kern="1200" dirty="0" smtClean="0">
                          <a:latin typeface="Corbel"/>
                          <a:cs typeface="Corbel"/>
                        </a:rPr>
                        <a:t>1400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49</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1600" b="0" dirty="0" smtClean="0">
                          <a:latin typeface="Corbel"/>
                          <a:cs typeface="Corbel"/>
                        </a:rPr>
                        <a:t>Demosthenes</a:t>
                      </a:r>
                      <a:endParaRPr lang="en-US" sz="1600" b="0" dirty="0">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300 BC</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AD </a:t>
                      </a:r>
                      <a:r>
                        <a:rPr lang="en-US" sz="1600" b="0" dirty="0" smtClean="0">
                          <a:latin typeface="Corbel"/>
                          <a:cs typeface="Corbel"/>
                        </a:rPr>
                        <a:t>1100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1,400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200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1600" b="0" dirty="0" smtClean="0">
                          <a:latin typeface="Corbel"/>
                          <a:cs typeface="Corbel"/>
                        </a:rPr>
                        <a:t>Caesar</a:t>
                      </a:r>
                      <a:endParaRPr lang="en-US" sz="1600" b="0" dirty="0">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Gallic</a:t>
                      </a:r>
                      <a:r>
                        <a:rPr lang="en-US" sz="1600" b="0" baseline="0" dirty="0" smtClean="0">
                          <a:latin typeface="Corbel"/>
                          <a:cs typeface="Corbel"/>
                        </a:rPr>
                        <a:t> Wars</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100-44 BC</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AD </a:t>
                      </a:r>
                      <a:r>
                        <a:rPr lang="en-US" sz="1600" b="0" dirty="0" smtClean="0">
                          <a:latin typeface="Corbel"/>
                          <a:cs typeface="Corbel"/>
                        </a:rPr>
                        <a:t>900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1,000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10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1600" b="0" dirty="0" smtClean="0">
                          <a:latin typeface="Corbel"/>
                          <a:cs typeface="Corbel"/>
                        </a:rPr>
                        <a:t>Livy</a:t>
                      </a:r>
                      <a:endParaRPr lang="en-US" sz="1600" b="0" dirty="0">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History Rome</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59 BC-AD</a:t>
                      </a:r>
                      <a:r>
                        <a:rPr lang="en-US" sz="1600" b="0" baseline="0" dirty="0" smtClean="0">
                          <a:latin typeface="Corbel"/>
                          <a:cs typeface="Corbel"/>
                        </a:rPr>
                        <a:t> 17</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4</a:t>
                      </a:r>
                      <a:r>
                        <a:rPr lang="en-US" sz="1600" b="0" baseline="30000" dirty="0" smtClean="0">
                          <a:latin typeface="Corbel"/>
                          <a:cs typeface="Corbel"/>
                        </a:rPr>
                        <a:t>th</a:t>
                      </a:r>
                      <a:r>
                        <a:rPr lang="en-US" sz="1600" b="0" dirty="0" smtClean="0">
                          <a:latin typeface="Corbel"/>
                          <a:cs typeface="Corbel"/>
                        </a:rPr>
                        <a:t> century (partial)</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400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1 partial</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endParaRPr lang="en-US" sz="1600" b="0" dirty="0">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b="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b="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10</a:t>
                      </a:r>
                      <a:r>
                        <a:rPr lang="en-US" sz="1600" b="0" baseline="30000" dirty="0" smtClean="0">
                          <a:latin typeface="Corbel"/>
                          <a:cs typeface="Corbel"/>
                        </a:rPr>
                        <a:t>th</a:t>
                      </a:r>
                      <a:r>
                        <a:rPr lang="en-US" sz="1600" b="0" dirty="0" smtClean="0">
                          <a:latin typeface="Corbel"/>
                          <a:cs typeface="Corbel"/>
                        </a:rPr>
                        <a:t> century (mostly)</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1,000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19</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1600" b="0" dirty="0" smtClean="0">
                          <a:latin typeface="Corbel"/>
                          <a:cs typeface="Corbel"/>
                        </a:rPr>
                        <a:t>Tacitus</a:t>
                      </a:r>
                      <a:endParaRPr lang="en-US" sz="1600" b="0" dirty="0">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Annals</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AD 100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AD </a:t>
                      </a:r>
                      <a:r>
                        <a:rPr lang="en-US" sz="1600" b="0" dirty="0" smtClean="0">
                          <a:latin typeface="Corbel"/>
                          <a:cs typeface="Corbel"/>
                        </a:rPr>
                        <a:t>1100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1,000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20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dirty="0" smtClean="0">
                          <a:latin typeface="Corbel"/>
                          <a:cs typeface="Corbel"/>
                        </a:rPr>
                        <a:t>Suetonius</a:t>
                      </a:r>
                      <a:endParaRPr lang="en-US" sz="1600" b="0" dirty="0">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dirty="0" smtClean="0">
                          <a:latin typeface="Corbel"/>
                          <a:cs typeface="Corbel"/>
                        </a:rPr>
                        <a:t>AD 75-160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kern="1200" dirty="0" smtClean="0">
                          <a:latin typeface="Corbel"/>
                          <a:cs typeface="Corbel"/>
                        </a:rPr>
                        <a:t>AD 950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kern="1200" dirty="0" smtClean="0">
                          <a:latin typeface="Corbel"/>
                          <a:cs typeface="Corbel"/>
                        </a:rPr>
                        <a:t>800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8</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1600" b="0" dirty="0" smtClean="0">
                          <a:latin typeface="Corbel"/>
                          <a:cs typeface="Corbel"/>
                        </a:rPr>
                        <a:t>Pliny </a:t>
                      </a:r>
                      <a:r>
                        <a:rPr lang="en-US" sz="1600" b="0" dirty="0" err="1" smtClean="0">
                          <a:latin typeface="Corbel"/>
                          <a:cs typeface="Corbel"/>
                        </a:rPr>
                        <a:t>Secundus</a:t>
                      </a:r>
                      <a:endParaRPr lang="en-US" sz="1600" b="0" dirty="0">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Natural History</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AD </a:t>
                      </a:r>
                      <a:r>
                        <a:rPr lang="en-US" sz="1600" b="0" dirty="0" smtClean="0">
                          <a:latin typeface="Corbel"/>
                          <a:cs typeface="Corbel"/>
                        </a:rPr>
                        <a:t>61-113</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AD </a:t>
                      </a:r>
                      <a:r>
                        <a:rPr lang="en-US" sz="1600" b="0" dirty="0" smtClean="0">
                          <a:latin typeface="Corbel"/>
                          <a:cs typeface="Corbel"/>
                        </a:rPr>
                        <a:t>850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750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dirty="0" smtClean="0">
                          <a:latin typeface="Corbel"/>
                          <a:cs typeface="Corbel"/>
                        </a:rPr>
                        <a:t>7</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370840">
                <a:tc>
                  <a:txBody>
                    <a:bodyPr/>
                    <a:lstStyle/>
                    <a:p>
                      <a:r>
                        <a:rPr lang="en-US" sz="1600" b="0" dirty="0" smtClean="0">
                          <a:latin typeface="Corbel"/>
                          <a:cs typeface="Corbel"/>
                        </a:rPr>
                        <a:t>God</a:t>
                      </a:r>
                      <a:endParaRPr lang="en-US" sz="1600" b="0" dirty="0">
                        <a:latin typeface="Corbel"/>
                        <a:cs typeface="Corbel"/>
                      </a:endParaRPr>
                    </a:p>
                  </a:txBody>
                  <a:tcP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dirty="0" smtClean="0">
                          <a:latin typeface="Corbel"/>
                          <a:cs typeface="Corbel"/>
                        </a:rPr>
                        <a:t>New Testament</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sz="1600" b="0" dirty="0" smtClean="0">
                          <a:latin typeface="Corbel"/>
                          <a:cs typeface="Corbel"/>
                        </a:rPr>
                        <a:t>AD </a:t>
                      </a:r>
                      <a:r>
                        <a:rPr lang="en-US" sz="1600" b="0" dirty="0" smtClean="0">
                          <a:latin typeface="Corbel"/>
                          <a:cs typeface="Corbel"/>
                        </a:rPr>
                        <a:t>50-100</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dirty="0" smtClean="0">
                          <a:latin typeface="Corbel"/>
                          <a:cs typeface="Corbel"/>
                        </a:rPr>
                        <a:t>AD 114 (fragment)</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b="0" dirty="0" smtClean="0">
                          <a:latin typeface="Corbel"/>
                          <a:cs typeface="Corbel"/>
                        </a:rPr>
                        <a:t>AD 200 (books)</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b="0" dirty="0" smtClean="0">
                          <a:latin typeface="Corbel"/>
                          <a:cs typeface="Corbel"/>
                        </a:rPr>
                        <a:t>AD 250 (most of NT)</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b="0" dirty="0" smtClean="0">
                          <a:latin typeface="Corbel"/>
                          <a:cs typeface="Corbel"/>
                        </a:rPr>
                        <a:t>AD</a:t>
                      </a:r>
                      <a:r>
                        <a:rPr lang="en-US" sz="1600" b="0" baseline="0" dirty="0" smtClean="0">
                          <a:latin typeface="Corbel"/>
                          <a:cs typeface="Corbel"/>
                        </a:rPr>
                        <a:t> </a:t>
                      </a:r>
                      <a:r>
                        <a:rPr lang="en-US" sz="1600" b="0" dirty="0" smtClean="0">
                          <a:latin typeface="Corbel"/>
                          <a:cs typeface="Corbel"/>
                        </a:rPr>
                        <a:t>325 (complete NT) </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fi-FI" sz="1600" b="0" dirty="0" smtClean="0">
                          <a:latin typeface="Corbel"/>
                          <a:cs typeface="Corbel"/>
                        </a:rPr>
                        <a:t>25-50</a:t>
                      </a:r>
                    </a:p>
                    <a:p>
                      <a:r>
                        <a:rPr lang="fi-FI" sz="1600" b="0" dirty="0" smtClean="0">
                          <a:latin typeface="Corbel"/>
                          <a:cs typeface="Corbel"/>
                        </a:rPr>
                        <a:t>100</a:t>
                      </a:r>
                    </a:p>
                    <a:p>
                      <a:r>
                        <a:rPr lang="fi-FI" sz="1600" b="0" dirty="0" smtClean="0">
                          <a:latin typeface="Corbel"/>
                          <a:cs typeface="Corbel"/>
                        </a:rPr>
                        <a:t>150</a:t>
                      </a:r>
                    </a:p>
                    <a:p>
                      <a:r>
                        <a:rPr lang="fi-FI" sz="1600" b="0" dirty="0" smtClean="0">
                          <a:latin typeface="Corbel"/>
                          <a:cs typeface="Corbel"/>
                        </a:rPr>
                        <a:t>225 </a:t>
                      </a:r>
                      <a:endParaRPr lang="en-US" sz="1600" b="0" dirty="0">
                        <a:latin typeface="Corbel"/>
                        <a:cs typeface="Corbel"/>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tcPr>
                </a:tc>
                <a:tc>
                  <a:txBody>
                    <a:bodyPr/>
                    <a:lstStyle/>
                    <a:p>
                      <a:r>
                        <a:rPr lang="en-US" sz="1600" b="0" dirty="0" smtClean="0">
                          <a:latin typeface="Corbel"/>
                          <a:cs typeface="Corbel"/>
                        </a:rPr>
                        <a:t>5,700</a:t>
                      </a:r>
                    </a:p>
                  </a:txBody>
                  <a:tcP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tcPr>
                </a:tc>
              </a:tr>
            </a:tbl>
          </a:graphicData>
        </a:graphic>
      </p:graphicFrame>
      <p:sp>
        <p:nvSpPr>
          <p:cNvPr id="8" name="Rectangle 7"/>
          <p:cNvSpPr/>
          <p:nvPr/>
        </p:nvSpPr>
        <p:spPr>
          <a:xfrm>
            <a:off x="1" y="6519446"/>
            <a:ext cx="9144000" cy="307777"/>
          </a:xfrm>
          <a:prstGeom prst="rect">
            <a:avLst/>
          </a:prstGeom>
        </p:spPr>
        <p:txBody>
          <a:bodyPr wrap="square">
            <a:spAutoFit/>
          </a:bodyPr>
          <a:lstStyle/>
          <a:p>
            <a:r>
              <a:rPr lang="en-US" sz="1400" dirty="0" smtClean="0">
                <a:latin typeface="Corbel"/>
                <a:cs typeface="Corbel"/>
              </a:rPr>
              <a:t>Edited from </a:t>
            </a:r>
            <a:r>
              <a:rPr lang="en-US" sz="1400" i="1" dirty="0">
                <a:latin typeface="Corbel"/>
                <a:cs typeface="Corbel"/>
              </a:rPr>
              <a:t>The New Evidence That Demands a Verdict</a:t>
            </a:r>
            <a:r>
              <a:rPr lang="en-US" sz="1400" dirty="0">
                <a:latin typeface="Corbel"/>
                <a:cs typeface="Corbel"/>
              </a:rPr>
              <a:t> by Josh McDowell (p. 38</a:t>
            </a:r>
            <a:r>
              <a:rPr lang="en-US" sz="1400" dirty="0" smtClean="0">
                <a:latin typeface="Corbel"/>
                <a:cs typeface="Corbel"/>
              </a:rPr>
              <a:t>) with material added by BG</a:t>
            </a:r>
            <a:endParaRPr lang="en-US" sz="1400" dirty="0">
              <a:latin typeface="Corbel"/>
              <a:cs typeface="Corbel"/>
            </a:endParaRPr>
          </a:p>
        </p:txBody>
      </p:sp>
      <p:sp>
        <p:nvSpPr>
          <p:cNvPr id="9" name="Rectangle 8"/>
          <p:cNvSpPr/>
          <p:nvPr/>
        </p:nvSpPr>
        <p:spPr>
          <a:xfrm>
            <a:off x="7723166" y="5628055"/>
            <a:ext cx="1298573" cy="584776"/>
          </a:xfrm>
          <a:prstGeom prst="rect">
            <a:avLst/>
          </a:prstGeom>
        </p:spPr>
        <p:txBody>
          <a:bodyPr wrap="square">
            <a:spAutoFit/>
          </a:bodyPr>
          <a:lstStyle/>
          <a:p>
            <a:r>
              <a:rPr lang="en-US" sz="1600" b="0" dirty="0" smtClean="0">
                <a:latin typeface="Corbel"/>
                <a:cs typeface="Corbel"/>
              </a:rPr>
              <a:t>19,000</a:t>
            </a:r>
          </a:p>
          <a:p>
            <a:r>
              <a:rPr lang="en-US" sz="1600" b="1" dirty="0" smtClean="0">
                <a:solidFill>
                  <a:srgbClr val="FF0000"/>
                </a:solidFill>
                <a:latin typeface="Corbel"/>
                <a:cs typeface="Corbel"/>
              </a:rPr>
              <a:t>24-25,000</a:t>
            </a:r>
            <a:endParaRPr lang="en-US" sz="1600" b="1" dirty="0" smtClean="0">
              <a:solidFill>
                <a:srgbClr val="FF0000"/>
              </a:solidFill>
              <a:latin typeface="Corbel"/>
              <a:cs typeface="Corbel"/>
            </a:endParaRPr>
          </a:p>
        </p:txBody>
      </p:sp>
    </p:spTree>
    <p:extLst>
      <p:ext uri="{BB962C8B-B14F-4D97-AF65-F5344CB8AC3E}">
        <p14:creationId xmlns:p14="http://schemas.microsoft.com/office/powerpoint/2010/main" val="27836187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5138" y="434148"/>
            <a:ext cx="8213724" cy="3585597"/>
          </a:xfrm>
          <a:prstGeom prst="rect">
            <a:avLst/>
          </a:prstGeom>
        </p:spPr>
        <p:txBody>
          <a:bodyPr wrap="square">
            <a:spAutoFit/>
          </a:bodyPr>
          <a:lstStyle/>
          <a:p>
            <a:r>
              <a:rPr lang="en-US" sz="2400" b="1" dirty="0">
                <a:latin typeface="Corbel"/>
                <a:cs typeface="Corbel"/>
              </a:rPr>
              <a:t>“The evidence for our New Testament writings is ever so much greater than the evidence for many writings of classical authors, the authenticity of which no-one dreams of questioning. And if the New Testament were a collection of secular writings, their authenticity would generally be regarded as beyond all doubt.</a:t>
            </a:r>
            <a:r>
              <a:rPr lang="en-US" sz="2400" b="1" dirty="0" smtClean="0">
                <a:latin typeface="Corbel"/>
                <a:cs typeface="Corbel"/>
              </a:rPr>
              <a:t>”</a:t>
            </a:r>
          </a:p>
          <a:p>
            <a:endParaRPr lang="en-US" sz="2400" b="1" dirty="0">
              <a:latin typeface="Corbel"/>
              <a:cs typeface="Corbel"/>
            </a:endParaRPr>
          </a:p>
          <a:p>
            <a:r>
              <a:rPr lang="en-US" sz="2400" b="1" dirty="0" smtClean="0">
                <a:latin typeface="Corbel"/>
                <a:cs typeface="Corbel"/>
              </a:rPr>
              <a:t>							</a:t>
            </a:r>
            <a:r>
              <a:rPr lang="en-US" sz="2400" b="1" dirty="0">
                <a:latin typeface="Corbel"/>
                <a:cs typeface="Corbel"/>
              </a:rPr>
              <a:t> </a:t>
            </a:r>
            <a:r>
              <a:rPr lang="en-US" sz="2400" b="1" dirty="0" smtClean="0">
                <a:latin typeface="Corbel"/>
                <a:cs typeface="Corbel"/>
              </a:rPr>
              <a:t>     </a:t>
            </a:r>
            <a:r>
              <a:rPr lang="tr-TR" sz="2400" b="1" dirty="0" smtClean="0">
                <a:latin typeface="Corbel"/>
                <a:cs typeface="Corbel"/>
              </a:rPr>
              <a:t>NT </a:t>
            </a:r>
            <a:r>
              <a:rPr lang="tr-TR" sz="2400" b="1" dirty="0" err="1" smtClean="0">
                <a:latin typeface="Corbel"/>
                <a:cs typeface="Corbel"/>
              </a:rPr>
              <a:t>Scholar</a:t>
            </a:r>
            <a:r>
              <a:rPr lang="tr-TR" sz="2400" b="1" dirty="0" smtClean="0">
                <a:latin typeface="Corbel"/>
                <a:cs typeface="Corbel"/>
              </a:rPr>
              <a:t> F.F. Bruce (1919–1990)</a:t>
            </a:r>
          </a:p>
          <a:p>
            <a:endParaRPr lang="tr-TR" sz="2400" b="1" dirty="0">
              <a:latin typeface="Corbel"/>
              <a:cs typeface="Corbel"/>
            </a:endParaRPr>
          </a:p>
          <a:p>
            <a:r>
              <a:rPr lang="tr-TR" sz="1100" b="1" dirty="0" smtClean="0">
                <a:latin typeface="Corbel"/>
                <a:cs typeface="Corbel"/>
              </a:rPr>
              <a:t>Bruce, F., </a:t>
            </a:r>
            <a:r>
              <a:rPr lang="tr-TR" sz="1100" b="1" dirty="0" err="1" smtClean="0">
                <a:latin typeface="Corbel"/>
                <a:cs typeface="Corbel"/>
              </a:rPr>
              <a:t>Are</a:t>
            </a:r>
            <a:r>
              <a:rPr lang="tr-TR" sz="1100" b="1" dirty="0" smtClean="0">
                <a:latin typeface="Corbel"/>
                <a:cs typeface="Corbel"/>
              </a:rPr>
              <a:t> </a:t>
            </a:r>
            <a:r>
              <a:rPr lang="tr-TR" sz="1100" b="1" dirty="0" err="1" smtClean="0">
                <a:latin typeface="Corbel"/>
                <a:cs typeface="Corbel"/>
              </a:rPr>
              <a:t>the</a:t>
            </a:r>
            <a:r>
              <a:rPr lang="tr-TR" sz="1100" b="1" dirty="0" smtClean="0">
                <a:latin typeface="Corbel"/>
                <a:cs typeface="Corbel"/>
              </a:rPr>
              <a:t> New </a:t>
            </a:r>
            <a:r>
              <a:rPr lang="tr-TR" sz="1100" b="1" dirty="0" err="1" smtClean="0">
                <a:latin typeface="Corbel"/>
                <a:cs typeface="Corbel"/>
              </a:rPr>
              <a:t>Testament</a:t>
            </a:r>
            <a:r>
              <a:rPr lang="tr-TR" sz="1100" b="1" dirty="0" smtClean="0">
                <a:latin typeface="Corbel"/>
                <a:cs typeface="Corbel"/>
              </a:rPr>
              <a:t> </a:t>
            </a:r>
            <a:r>
              <a:rPr lang="tr-TR" sz="1100" b="1" dirty="0" err="1" smtClean="0">
                <a:latin typeface="Corbel"/>
                <a:cs typeface="Corbel"/>
              </a:rPr>
              <a:t>documents</a:t>
            </a:r>
            <a:r>
              <a:rPr lang="tr-TR" sz="1100" b="1" dirty="0" smtClean="0">
                <a:latin typeface="Corbel"/>
                <a:cs typeface="Corbel"/>
              </a:rPr>
              <a:t> </a:t>
            </a:r>
            <a:r>
              <a:rPr lang="tr-TR" sz="1100" b="1" dirty="0" err="1" smtClean="0">
                <a:latin typeface="Corbel"/>
                <a:cs typeface="Corbel"/>
              </a:rPr>
              <a:t>reliable</a:t>
            </a:r>
            <a:r>
              <a:rPr lang="tr-TR" sz="1100" b="1" dirty="0" smtClean="0">
                <a:latin typeface="Corbel"/>
                <a:cs typeface="Corbel"/>
              </a:rPr>
              <a:t>? </a:t>
            </a:r>
            <a:r>
              <a:rPr lang="tr-TR" sz="1100" b="1" dirty="0" err="1" smtClean="0">
                <a:latin typeface="Corbel"/>
                <a:cs typeface="Corbel"/>
              </a:rPr>
              <a:t>The</a:t>
            </a:r>
            <a:r>
              <a:rPr lang="tr-TR" sz="1100" b="1" dirty="0" smtClean="0">
                <a:latin typeface="Corbel"/>
                <a:cs typeface="Corbel"/>
              </a:rPr>
              <a:t> Inter-</a:t>
            </a:r>
            <a:r>
              <a:rPr lang="tr-TR" sz="1100" b="1" dirty="0" err="1" smtClean="0">
                <a:latin typeface="Corbel"/>
                <a:cs typeface="Corbel"/>
              </a:rPr>
              <a:t>Varsity</a:t>
            </a:r>
            <a:r>
              <a:rPr lang="tr-TR" sz="1100" b="1" dirty="0" smtClean="0">
                <a:latin typeface="Corbel"/>
                <a:cs typeface="Corbel"/>
              </a:rPr>
              <a:t> </a:t>
            </a:r>
            <a:r>
              <a:rPr lang="tr-TR" sz="1100" b="1" dirty="0" err="1" smtClean="0">
                <a:latin typeface="Corbel"/>
                <a:cs typeface="Corbel"/>
              </a:rPr>
              <a:t>Fellowship</a:t>
            </a:r>
            <a:r>
              <a:rPr lang="tr-TR" sz="1100" b="1" dirty="0" smtClean="0">
                <a:latin typeface="Corbel"/>
                <a:cs typeface="Corbel"/>
              </a:rPr>
              <a:t>, </a:t>
            </a:r>
            <a:r>
              <a:rPr lang="tr-TR" sz="1100" b="1" dirty="0" err="1" smtClean="0">
                <a:latin typeface="Corbel"/>
                <a:cs typeface="Corbel"/>
              </a:rPr>
              <a:t>London</a:t>
            </a:r>
            <a:r>
              <a:rPr lang="tr-TR" sz="1100" b="1" dirty="0" smtClean="0">
                <a:latin typeface="Corbel"/>
                <a:cs typeface="Corbel"/>
              </a:rPr>
              <a:t>, UK, p. 19, 1956</a:t>
            </a:r>
            <a:endParaRPr lang="en-US" sz="1100" b="1" dirty="0">
              <a:latin typeface="Corbel"/>
              <a:cs typeface="Corbel"/>
            </a:endParaRPr>
          </a:p>
        </p:txBody>
      </p:sp>
    </p:spTree>
    <p:extLst>
      <p:ext uri="{BB962C8B-B14F-4D97-AF65-F5344CB8AC3E}">
        <p14:creationId xmlns:p14="http://schemas.microsoft.com/office/powerpoint/2010/main" val="489984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308522" y="3081487"/>
            <a:ext cx="4445523" cy="1754327"/>
          </a:xfrm>
          <a:prstGeom prst="rect">
            <a:avLst/>
          </a:prstGeom>
          <a:noFill/>
        </p:spPr>
        <p:txBody>
          <a:bodyPr wrap="none" lIns="91440" tIns="45720" rIns="91440" bIns="45720">
            <a:spAutoFit/>
          </a:bodyPr>
          <a:lstStyle/>
          <a:p>
            <a:pPr algn="ctr"/>
            <a:r>
              <a:rPr lang="en-US" sz="4400" dirty="0" smtClean="0">
                <a:ln w="12700">
                  <a:solidFill>
                    <a:srgbClr val="52453D"/>
                  </a:solidFill>
                  <a:prstDash val="solid"/>
                </a:ln>
                <a:solidFill>
                  <a:srgbClr val="52453D"/>
                </a:solidFill>
                <a:effectLst>
                  <a:outerShdw blurRad="41275" dist="20320" dir="1800000" algn="tl" rotWithShape="0">
                    <a:srgbClr val="000000">
                      <a:alpha val="40000"/>
                    </a:srgbClr>
                  </a:outerShdw>
                </a:effectLst>
                <a:latin typeface="Baskerville"/>
                <a:cs typeface="Baskerville"/>
              </a:rPr>
              <a:t>EYEWITNESSES</a:t>
            </a:r>
          </a:p>
          <a:p>
            <a:pPr algn="ctr"/>
            <a:endParaRPr lang="en-US" sz="2000" dirty="0">
              <a:ln w="12700">
                <a:solidFill>
                  <a:srgbClr val="52453D"/>
                </a:solidFill>
                <a:prstDash val="solid"/>
              </a:ln>
              <a:solidFill>
                <a:srgbClr val="52453D"/>
              </a:solidFill>
              <a:effectLst>
                <a:outerShdw blurRad="41275" dist="20320" dir="1800000" algn="tl" rotWithShape="0">
                  <a:srgbClr val="000000">
                    <a:alpha val="40000"/>
                  </a:srgbClr>
                </a:outerShdw>
              </a:effectLst>
              <a:latin typeface="Baskerville"/>
              <a:cs typeface="Baskerville"/>
            </a:endParaRPr>
          </a:p>
          <a:p>
            <a:pPr algn="ctr"/>
            <a:r>
              <a:rPr lang="en-US" sz="4400" dirty="0" smtClean="0">
                <a:ln w="12700">
                  <a:solidFill>
                    <a:srgbClr val="52453D"/>
                  </a:solidFill>
                  <a:prstDash val="solid"/>
                </a:ln>
                <a:solidFill>
                  <a:srgbClr val="52453D"/>
                </a:solidFill>
                <a:effectLst>
                  <a:outerShdw blurRad="41275" dist="20320" dir="1800000" algn="tl" rotWithShape="0">
                    <a:srgbClr val="000000">
                      <a:alpha val="40000"/>
                    </a:srgbClr>
                  </a:outerShdw>
                </a:effectLst>
                <a:latin typeface="Baskerville"/>
                <a:cs typeface="Baskerville"/>
              </a:rPr>
              <a:t>1 Cor. 15.5-8</a:t>
            </a:r>
          </a:p>
        </p:txBody>
      </p:sp>
    </p:spTree>
    <p:extLst>
      <p:ext uri="{BB962C8B-B14F-4D97-AF65-F5344CB8AC3E}">
        <p14:creationId xmlns:p14="http://schemas.microsoft.com/office/powerpoint/2010/main" val="116991356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2434</TotalTime>
  <Words>1164</Words>
  <Application>Microsoft Macintosh PowerPoint</Application>
  <PresentationFormat>On-screen Show (4:3)</PresentationFormat>
  <Paragraphs>208</Paragraphs>
  <Slides>24</Slides>
  <Notes>0</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1_Office Theme</vt:lpstr>
      <vt:lpstr>PowerPoint Presentation</vt:lpstr>
      <vt:lpstr>PowerPoint Presentation</vt:lpstr>
      <vt:lpstr>PowerPoint Presentation</vt:lpstr>
      <vt:lpstr>SCRIPTURES</vt:lpstr>
      <vt:lpstr>SCRIPTURES</vt:lpstr>
      <vt:lpstr>PowerPoint Presentation</vt:lpstr>
      <vt:lpstr>PowerPoint Presentation</vt:lpstr>
      <vt:lpstr>PowerPoint Presentation</vt:lpstr>
      <vt:lpstr>PowerPoint Presentation</vt:lpstr>
      <vt:lpstr>EYEWITNESSES</vt:lpstr>
      <vt:lpstr>EYEWITNESSES</vt:lpstr>
      <vt:lpstr>EYEWITNESSES</vt:lpstr>
      <vt:lpstr>Eyewitnesses &amp; Theories</vt:lpstr>
      <vt:lpstr>Eyewitnesses &amp; Theories</vt:lpstr>
      <vt:lpstr>Eyewitnesses &amp; Theories</vt:lpstr>
      <vt:lpstr>Eyewitnesses &amp; Theories</vt:lpstr>
      <vt:lpstr>Eyewitnesses &amp; Theories</vt:lpstr>
      <vt:lpstr>Eyewitnesses &amp; Theories</vt:lpstr>
      <vt:lpstr>PowerPoint Presentation</vt:lpstr>
      <vt:lpstr>PowerPoint Presentation</vt:lpstr>
      <vt:lpstr>IF There Is No Resurrection…</vt:lpstr>
      <vt:lpstr>IF There Is No Resurrection…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156</cp:revision>
  <dcterms:created xsi:type="dcterms:W3CDTF">2015-04-03T20:05:23Z</dcterms:created>
  <dcterms:modified xsi:type="dcterms:W3CDTF">2015-04-05T12:39:23Z</dcterms:modified>
</cp:coreProperties>
</file>