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sldIdLst>
    <p:sldId id="256" r:id="rId4"/>
    <p:sldId id="257" r:id="rId5"/>
    <p:sldId id="282" r:id="rId6"/>
    <p:sldId id="258" r:id="rId7"/>
    <p:sldId id="283" r:id="rId8"/>
    <p:sldId id="259" r:id="rId9"/>
    <p:sldId id="260" r:id="rId10"/>
    <p:sldId id="262" r:id="rId11"/>
    <p:sldId id="263" r:id="rId12"/>
    <p:sldId id="264" r:id="rId13"/>
    <p:sldId id="265" r:id="rId14"/>
    <p:sldId id="266" r:id="rId15"/>
    <p:sldId id="267" r:id="rId16"/>
    <p:sldId id="268" r:id="rId17"/>
    <p:sldId id="271" r:id="rId18"/>
    <p:sldId id="272" r:id="rId19"/>
    <p:sldId id="269" r:id="rId20"/>
    <p:sldId id="273" r:id="rId21"/>
    <p:sldId id="274" r:id="rId22"/>
    <p:sldId id="275" r:id="rId23"/>
    <p:sldId id="276" r:id="rId24"/>
    <p:sldId id="277" r:id="rId25"/>
    <p:sldId id="278" r:id="rId26"/>
    <p:sldId id="279" r:id="rId27"/>
    <p:sldId id="281" r:id="rId28"/>
    <p:sldId id="28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61C"/>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89827" autoAdjust="0"/>
  </p:normalViewPr>
  <p:slideViewPr>
    <p:cSldViewPr snapToGrid="0" snapToObjects="1">
      <p:cViewPr varScale="1">
        <p:scale>
          <a:sx n="92" d="100"/>
          <a:sy n="92" d="100"/>
        </p:scale>
        <p:origin x="-104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907BB9-621B-3141-9800-6F180B654F4C}" type="datetimeFigureOut">
              <a:rPr lang="en-US" smtClean="0"/>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FD4E8-40D6-4B45-8AAD-92595A6B0678}" type="slidenum">
              <a:rPr lang="en-US" smtClean="0"/>
              <a:t>‹#›</a:t>
            </a:fld>
            <a:endParaRPr lang="en-US"/>
          </a:p>
        </p:txBody>
      </p:sp>
    </p:spTree>
    <p:extLst>
      <p:ext uri="{BB962C8B-B14F-4D97-AF65-F5344CB8AC3E}">
        <p14:creationId xmlns:p14="http://schemas.microsoft.com/office/powerpoint/2010/main" val="191431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07BB9-621B-3141-9800-6F180B654F4C}" type="datetimeFigureOut">
              <a:rPr lang="en-US" smtClean="0"/>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FD4E8-40D6-4B45-8AAD-92595A6B0678}" type="slidenum">
              <a:rPr lang="en-US" smtClean="0"/>
              <a:t>‹#›</a:t>
            </a:fld>
            <a:endParaRPr lang="en-US"/>
          </a:p>
        </p:txBody>
      </p:sp>
    </p:spTree>
    <p:extLst>
      <p:ext uri="{BB962C8B-B14F-4D97-AF65-F5344CB8AC3E}">
        <p14:creationId xmlns:p14="http://schemas.microsoft.com/office/powerpoint/2010/main" val="53586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07BB9-621B-3141-9800-6F180B654F4C}" type="datetimeFigureOut">
              <a:rPr lang="en-US" smtClean="0"/>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FD4E8-40D6-4B45-8AAD-92595A6B0678}" type="slidenum">
              <a:rPr lang="en-US" smtClean="0"/>
              <a:t>‹#›</a:t>
            </a:fld>
            <a:endParaRPr lang="en-US"/>
          </a:p>
        </p:txBody>
      </p:sp>
    </p:spTree>
    <p:extLst>
      <p:ext uri="{BB962C8B-B14F-4D97-AF65-F5344CB8AC3E}">
        <p14:creationId xmlns:p14="http://schemas.microsoft.com/office/powerpoint/2010/main" val="2961284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907BB9-621B-3141-9800-6F180B654F4C}" type="datetimeFigureOut">
              <a:rPr lang="en-US">
                <a:solidFill>
                  <a:prstClr val="black">
                    <a:tint val="75000"/>
                  </a:prstClr>
                </a:solidFill>
                <a:latin typeface="Calibri"/>
              </a:rPr>
              <a:pPr/>
              <a:t>4/14/15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BFD4E8-40D6-4B45-8AAD-92595A6B067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1447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07BB9-621B-3141-9800-6F180B654F4C}" type="datetimeFigureOut">
              <a:rPr lang="en-US">
                <a:solidFill>
                  <a:prstClr val="black">
                    <a:tint val="75000"/>
                  </a:prstClr>
                </a:solidFill>
                <a:latin typeface="Calibri"/>
              </a:rPr>
              <a:pPr/>
              <a:t>4/14/15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BFD4E8-40D6-4B45-8AAD-92595A6B067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3419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07BB9-621B-3141-9800-6F180B654F4C}" type="datetimeFigureOut">
              <a:rPr lang="en-US">
                <a:solidFill>
                  <a:prstClr val="black">
                    <a:tint val="75000"/>
                  </a:prstClr>
                </a:solidFill>
                <a:latin typeface="Calibri"/>
              </a:rPr>
              <a:pPr/>
              <a:t>4/14/15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BFD4E8-40D6-4B45-8AAD-92595A6B067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4484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907BB9-621B-3141-9800-6F180B654F4C}" type="datetimeFigureOut">
              <a:rPr lang="en-US">
                <a:solidFill>
                  <a:prstClr val="black">
                    <a:tint val="75000"/>
                  </a:prstClr>
                </a:solidFill>
                <a:latin typeface="Calibri"/>
              </a:rPr>
              <a:pPr/>
              <a:t>4/14/15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EBFD4E8-40D6-4B45-8AAD-92595A6B067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495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907BB9-621B-3141-9800-6F180B654F4C}" type="datetimeFigureOut">
              <a:rPr lang="en-US">
                <a:solidFill>
                  <a:prstClr val="black">
                    <a:tint val="75000"/>
                  </a:prstClr>
                </a:solidFill>
                <a:latin typeface="Calibri"/>
              </a:rPr>
              <a:pPr/>
              <a:t>4/14/15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EBFD4E8-40D6-4B45-8AAD-92595A6B067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17090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907BB9-621B-3141-9800-6F180B654F4C}" type="datetimeFigureOut">
              <a:rPr lang="en-US">
                <a:solidFill>
                  <a:prstClr val="black">
                    <a:tint val="75000"/>
                  </a:prstClr>
                </a:solidFill>
                <a:latin typeface="Calibri"/>
              </a:rPr>
              <a:pPr/>
              <a:t>4/14/15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EBFD4E8-40D6-4B45-8AAD-92595A6B067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23225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07BB9-621B-3141-9800-6F180B654F4C}" type="datetimeFigureOut">
              <a:rPr lang="en-US">
                <a:solidFill>
                  <a:prstClr val="black">
                    <a:tint val="75000"/>
                  </a:prstClr>
                </a:solidFill>
                <a:latin typeface="Calibri"/>
              </a:rPr>
              <a:pPr/>
              <a:t>4/14/15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EBFD4E8-40D6-4B45-8AAD-92595A6B067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6165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07BB9-621B-3141-9800-6F180B654F4C}" type="datetimeFigureOut">
              <a:rPr lang="en-US">
                <a:solidFill>
                  <a:prstClr val="black">
                    <a:tint val="75000"/>
                  </a:prstClr>
                </a:solidFill>
                <a:latin typeface="Calibri"/>
              </a:rPr>
              <a:pPr/>
              <a:t>4/14/15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EBFD4E8-40D6-4B45-8AAD-92595A6B067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5281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07BB9-621B-3141-9800-6F180B654F4C}" type="datetimeFigureOut">
              <a:rPr lang="en-US" smtClean="0"/>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FD4E8-40D6-4B45-8AAD-92595A6B0678}" type="slidenum">
              <a:rPr lang="en-US" smtClean="0"/>
              <a:t>‹#›</a:t>
            </a:fld>
            <a:endParaRPr lang="en-US"/>
          </a:p>
        </p:txBody>
      </p:sp>
    </p:spTree>
    <p:extLst>
      <p:ext uri="{BB962C8B-B14F-4D97-AF65-F5344CB8AC3E}">
        <p14:creationId xmlns:p14="http://schemas.microsoft.com/office/powerpoint/2010/main" val="1111785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07BB9-621B-3141-9800-6F180B654F4C}" type="datetimeFigureOut">
              <a:rPr lang="en-US">
                <a:solidFill>
                  <a:prstClr val="black">
                    <a:tint val="75000"/>
                  </a:prstClr>
                </a:solidFill>
                <a:latin typeface="Calibri"/>
              </a:rPr>
              <a:pPr/>
              <a:t>4/14/15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EBFD4E8-40D6-4B45-8AAD-92595A6B067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04470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07BB9-621B-3141-9800-6F180B654F4C}" type="datetimeFigureOut">
              <a:rPr lang="en-US">
                <a:solidFill>
                  <a:prstClr val="black">
                    <a:tint val="75000"/>
                  </a:prstClr>
                </a:solidFill>
                <a:latin typeface="Calibri"/>
              </a:rPr>
              <a:pPr/>
              <a:t>4/14/15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BFD4E8-40D6-4B45-8AAD-92595A6B067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89102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07BB9-621B-3141-9800-6F180B654F4C}" type="datetimeFigureOut">
              <a:rPr lang="en-US">
                <a:solidFill>
                  <a:prstClr val="black">
                    <a:tint val="75000"/>
                  </a:prstClr>
                </a:solidFill>
                <a:latin typeface="Calibri"/>
              </a:rPr>
              <a:pPr/>
              <a:t>4/14/15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BFD4E8-40D6-4B45-8AAD-92595A6B067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89244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907BB9-621B-3141-9800-6F180B654F4C}" type="datetimeFigureOut">
              <a:rPr lang="en-US">
                <a:solidFill>
                  <a:prstClr val="black">
                    <a:tint val="75000"/>
                  </a:prstClr>
                </a:solidFill>
                <a:latin typeface="Calibri"/>
              </a:rPr>
              <a:pPr/>
              <a:t>4/14/15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BFD4E8-40D6-4B45-8AAD-92595A6B067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61177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07BB9-621B-3141-9800-6F180B654F4C}" type="datetimeFigureOut">
              <a:rPr lang="en-US">
                <a:solidFill>
                  <a:prstClr val="black">
                    <a:tint val="75000"/>
                  </a:prstClr>
                </a:solidFill>
                <a:latin typeface="Calibri"/>
              </a:rPr>
              <a:pPr/>
              <a:t>4/14/15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BFD4E8-40D6-4B45-8AAD-92595A6B067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072450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07BB9-621B-3141-9800-6F180B654F4C}" type="datetimeFigureOut">
              <a:rPr lang="en-US">
                <a:solidFill>
                  <a:prstClr val="black">
                    <a:tint val="75000"/>
                  </a:prstClr>
                </a:solidFill>
                <a:latin typeface="Calibri"/>
              </a:rPr>
              <a:pPr/>
              <a:t>4/14/15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BFD4E8-40D6-4B45-8AAD-92595A6B067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50032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907BB9-621B-3141-9800-6F180B654F4C}" type="datetimeFigureOut">
              <a:rPr lang="en-US">
                <a:solidFill>
                  <a:prstClr val="black">
                    <a:tint val="75000"/>
                  </a:prstClr>
                </a:solidFill>
                <a:latin typeface="Calibri"/>
              </a:rPr>
              <a:pPr/>
              <a:t>4/14/15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EBFD4E8-40D6-4B45-8AAD-92595A6B067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32558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907BB9-621B-3141-9800-6F180B654F4C}" type="datetimeFigureOut">
              <a:rPr lang="en-US">
                <a:solidFill>
                  <a:prstClr val="black">
                    <a:tint val="75000"/>
                  </a:prstClr>
                </a:solidFill>
                <a:latin typeface="Calibri"/>
              </a:rPr>
              <a:pPr/>
              <a:t>4/14/15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EBFD4E8-40D6-4B45-8AAD-92595A6B067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53406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907BB9-621B-3141-9800-6F180B654F4C}" type="datetimeFigureOut">
              <a:rPr lang="en-US">
                <a:solidFill>
                  <a:prstClr val="black">
                    <a:tint val="75000"/>
                  </a:prstClr>
                </a:solidFill>
                <a:latin typeface="Calibri"/>
              </a:rPr>
              <a:pPr/>
              <a:t>4/14/15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EBFD4E8-40D6-4B45-8AAD-92595A6B067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14403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07BB9-621B-3141-9800-6F180B654F4C}" type="datetimeFigureOut">
              <a:rPr lang="en-US">
                <a:solidFill>
                  <a:prstClr val="black">
                    <a:tint val="75000"/>
                  </a:prstClr>
                </a:solidFill>
                <a:latin typeface="Calibri"/>
              </a:rPr>
              <a:pPr/>
              <a:t>4/14/15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EBFD4E8-40D6-4B45-8AAD-92595A6B067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16439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07BB9-621B-3141-9800-6F180B654F4C}" type="datetimeFigureOut">
              <a:rPr lang="en-US" smtClean="0"/>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FD4E8-40D6-4B45-8AAD-92595A6B0678}" type="slidenum">
              <a:rPr lang="en-US" smtClean="0"/>
              <a:t>‹#›</a:t>
            </a:fld>
            <a:endParaRPr lang="en-US"/>
          </a:p>
        </p:txBody>
      </p:sp>
    </p:spTree>
    <p:extLst>
      <p:ext uri="{BB962C8B-B14F-4D97-AF65-F5344CB8AC3E}">
        <p14:creationId xmlns:p14="http://schemas.microsoft.com/office/powerpoint/2010/main" val="32885142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07BB9-621B-3141-9800-6F180B654F4C}" type="datetimeFigureOut">
              <a:rPr lang="en-US">
                <a:solidFill>
                  <a:prstClr val="black">
                    <a:tint val="75000"/>
                  </a:prstClr>
                </a:solidFill>
                <a:latin typeface="Calibri"/>
              </a:rPr>
              <a:pPr/>
              <a:t>4/14/15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EBFD4E8-40D6-4B45-8AAD-92595A6B067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353133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07BB9-621B-3141-9800-6F180B654F4C}" type="datetimeFigureOut">
              <a:rPr lang="en-US">
                <a:solidFill>
                  <a:prstClr val="black">
                    <a:tint val="75000"/>
                  </a:prstClr>
                </a:solidFill>
                <a:latin typeface="Calibri"/>
              </a:rPr>
              <a:pPr/>
              <a:t>4/14/15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EBFD4E8-40D6-4B45-8AAD-92595A6B067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78866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07BB9-621B-3141-9800-6F180B654F4C}" type="datetimeFigureOut">
              <a:rPr lang="en-US">
                <a:solidFill>
                  <a:prstClr val="black">
                    <a:tint val="75000"/>
                  </a:prstClr>
                </a:solidFill>
                <a:latin typeface="Calibri"/>
              </a:rPr>
              <a:pPr/>
              <a:t>4/14/15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BFD4E8-40D6-4B45-8AAD-92595A6B067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31063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07BB9-621B-3141-9800-6F180B654F4C}" type="datetimeFigureOut">
              <a:rPr lang="en-US">
                <a:solidFill>
                  <a:prstClr val="black">
                    <a:tint val="75000"/>
                  </a:prstClr>
                </a:solidFill>
                <a:latin typeface="Calibri"/>
              </a:rPr>
              <a:pPr/>
              <a:t>4/14/15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BFD4E8-40D6-4B45-8AAD-92595A6B067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43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907BB9-621B-3141-9800-6F180B654F4C}" type="datetimeFigureOut">
              <a:rPr lang="en-US" smtClean="0"/>
              <a:t>4/14/15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BFD4E8-40D6-4B45-8AAD-92595A6B0678}" type="slidenum">
              <a:rPr lang="en-US" smtClean="0"/>
              <a:t>‹#›</a:t>
            </a:fld>
            <a:endParaRPr lang="en-US"/>
          </a:p>
        </p:txBody>
      </p:sp>
    </p:spTree>
    <p:extLst>
      <p:ext uri="{BB962C8B-B14F-4D97-AF65-F5344CB8AC3E}">
        <p14:creationId xmlns:p14="http://schemas.microsoft.com/office/powerpoint/2010/main" val="219489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907BB9-621B-3141-9800-6F180B654F4C}" type="datetimeFigureOut">
              <a:rPr lang="en-US" smtClean="0"/>
              <a:t>4/14/15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BFD4E8-40D6-4B45-8AAD-92595A6B0678}" type="slidenum">
              <a:rPr lang="en-US" smtClean="0"/>
              <a:t>‹#›</a:t>
            </a:fld>
            <a:endParaRPr lang="en-US"/>
          </a:p>
        </p:txBody>
      </p:sp>
    </p:spTree>
    <p:extLst>
      <p:ext uri="{BB962C8B-B14F-4D97-AF65-F5344CB8AC3E}">
        <p14:creationId xmlns:p14="http://schemas.microsoft.com/office/powerpoint/2010/main" val="296754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907BB9-621B-3141-9800-6F180B654F4C}" type="datetimeFigureOut">
              <a:rPr lang="en-US" smtClean="0"/>
              <a:t>4/14/15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BFD4E8-40D6-4B45-8AAD-92595A6B0678}" type="slidenum">
              <a:rPr lang="en-US" smtClean="0"/>
              <a:t>‹#›</a:t>
            </a:fld>
            <a:endParaRPr lang="en-US"/>
          </a:p>
        </p:txBody>
      </p:sp>
    </p:spTree>
    <p:extLst>
      <p:ext uri="{BB962C8B-B14F-4D97-AF65-F5344CB8AC3E}">
        <p14:creationId xmlns:p14="http://schemas.microsoft.com/office/powerpoint/2010/main" val="1558799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07BB9-621B-3141-9800-6F180B654F4C}" type="datetimeFigureOut">
              <a:rPr lang="en-US" smtClean="0"/>
              <a:t>4/14/15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BFD4E8-40D6-4B45-8AAD-92595A6B0678}" type="slidenum">
              <a:rPr lang="en-US" smtClean="0"/>
              <a:t>‹#›</a:t>
            </a:fld>
            <a:endParaRPr lang="en-US"/>
          </a:p>
        </p:txBody>
      </p:sp>
    </p:spTree>
    <p:extLst>
      <p:ext uri="{BB962C8B-B14F-4D97-AF65-F5344CB8AC3E}">
        <p14:creationId xmlns:p14="http://schemas.microsoft.com/office/powerpoint/2010/main" val="211963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07BB9-621B-3141-9800-6F180B654F4C}" type="datetimeFigureOut">
              <a:rPr lang="en-US" smtClean="0"/>
              <a:t>4/14/15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BFD4E8-40D6-4B45-8AAD-92595A6B0678}" type="slidenum">
              <a:rPr lang="en-US" smtClean="0"/>
              <a:t>‹#›</a:t>
            </a:fld>
            <a:endParaRPr lang="en-US"/>
          </a:p>
        </p:txBody>
      </p:sp>
    </p:spTree>
    <p:extLst>
      <p:ext uri="{BB962C8B-B14F-4D97-AF65-F5344CB8AC3E}">
        <p14:creationId xmlns:p14="http://schemas.microsoft.com/office/powerpoint/2010/main" val="3158079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07BB9-621B-3141-9800-6F180B654F4C}" type="datetimeFigureOut">
              <a:rPr lang="en-US" smtClean="0"/>
              <a:t>4/14/15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BFD4E8-40D6-4B45-8AAD-92595A6B0678}" type="slidenum">
              <a:rPr lang="en-US" smtClean="0"/>
              <a:t>‹#›</a:t>
            </a:fld>
            <a:endParaRPr lang="en-US"/>
          </a:p>
        </p:txBody>
      </p:sp>
    </p:spTree>
    <p:extLst>
      <p:ext uri="{BB962C8B-B14F-4D97-AF65-F5344CB8AC3E}">
        <p14:creationId xmlns:p14="http://schemas.microsoft.com/office/powerpoint/2010/main" val="5338299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07BB9-621B-3141-9800-6F180B654F4C}" type="datetimeFigureOut">
              <a:rPr lang="en-US" smtClean="0"/>
              <a:t>4/14/15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FD4E8-40D6-4B45-8AAD-92595A6B0678}" type="slidenum">
              <a:rPr lang="en-US" smtClean="0"/>
              <a:t>‹#›</a:t>
            </a:fld>
            <a:endParaRPr lang="en-US"/>
          </a:p>
        </p:txBody>
      </p:sp>
    </p:spTree>
    <p:extLst>
      <p:ext uri="{BB962C8B-B14F-4D97-AF65-F5344CB8AC3E}">
        <p14:creationId xmlns:p14="http://schemas.microsoft.com/office/powerpoint/2010/main" val="1763727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07BB9-621B-3141-9800-6F180B654F4C}" type="datetimeFigureOut">
              <a:rPr lang="en-US">
                <a:solidFill>
                  <a:prstClr val="black">
                    <a:tint val="75000"/>
                  </a:prstClr>
                </a:solidFill>
                <a:latin typeface="Calibri"/>
              </a:rPr>
              <a:pPr/>
              <a:t>4/14/15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FD4E8-40D6-4B45-8AAD-92595A6B067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76311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07BB9-621B-3141-9800-6F180B654F4C}" type="datetimeFigureOut">
              <a:rPr lang="en-US">
                <a:solidFill>
                  <a:prstClr val="black">
                    <a:tint val="75000"/>
                  </a:prstClr>
                </a:solidFill>
                <a:latin typeface="Calibri"/>
              </a:rPr>
              <a:pPr/>
              <a:t>4/14/15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FD4E8-40D6-4B45-8AAD-92595A6B067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820403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2011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6719"/>
            <a:ext cx="8229600" cy="3604563"/>
          </a:xfrm>
        </p:spPr>
        <p:txBody>
          <a:bodyPr>
            <a:noAutofit/>
          </a:bodyPr>
          <a:lstStyle/>
          <a:p>
            <a:pPr marL="0" indent="0" algn="ctr">
              <a:spcBef>
                <a:spcPts val="0"/>
              </a:spcBef>
              <a:buNone/>
            </a:pPr>
            <a:r>
              <a:rPr lang="en-US" sz="7200" dirty="0" smtClean="0">
                <a:solidFill>
                  <a:srgbClr val="FFFFFF"/>
                </a:solidFill>
                <a:latin typeface="Corbel"/>
                <a:cs typeface="Corbel"/>
              </a:rPr>
              <a:t>Where MONEY is concerned, the Bible is not SILENT!</a:t>
            </a:r>
            <a:endParaRPr lang="en-US" sz="7200" dirty="0" smtClean="0">
              <a:solidFill>
                <a:srgbClr val="FFFFFF"/>
              </a:solidFill>
              <a:latin typeface="Corbel"/>
              <a:cs typeface="Corbel"/>
            </a:endParaRPr>
          </a:p>
        </p:txBody>
      </p:sp>
    </p:spTree>
    <p:extLst>
      <p:ext uri="{BB962C8B-B14F-4D97-AF65-F5344CB8AC3E}">
        <p14:creationId xmlns:p14="http://schemas.microsoft.com/office/powerpoint/2010/main" val="268241451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smtClean="0">
                <a:solidFill>
                  <a:schemeClr val="bg1"/>
                </a:solidFill>
                <a:latin typeface="Corbel"/>
                <a:cs typeface="Corbel"/>
              </a:rPr>
              <a:t>Principle of STEWARDSHIP</a:t>
            </a:r>
            <a:endParaRPr lang="en-US" dirty="0">
              <a:solidFill>
                <a:schemeClr val="bg1"/>
              </a:solidFill>
              <a:latin typeface="Corbel"/>
              <a:cs typeface="Corbel"/>
            </a:endParaRPr>
          </a:p>
        </p:txBody>
      </p:sp>
      <p:sp>
        <p:nvSpPr>
          <p:cNvPr id="3" name="Content Placeholder 2"/>
          <p:cNvSpPr>
            <a:spLocks noGrp="1"/>
          </p:cNvSpPr>
          <p:nvPr>
            <p:ph idx="1"/>
          </p:nvPr>
        </p:nvSpPr>
        <p:spPr/>
        <p:txBody>
          <a:bodyPr>
            <a:noAutofit/>
          </a:bodyPr>
          <a:lstStyle/>
          <a:p>
            <a:pPr marL="0" indent="0">
              <a:spcBef>
                <a:spcPts val="0"/>
              </a:spcBef>
              <a:buNone/>
            </a:pPr>
            <a:r>
              <a:rPr lang="en-US" sz="4000" dirty="0" smtClean="0">
                <a:solidFill>
                  <a:srgbClr val="FFFFFF"/>
                </a:solidFill>
                <a:latin typeface="Corbel"/>
                <a:cs typeface="Corbel"/>
              </a:rPr>
              <a:t>“Steward</a:t>
            </a:r>
            <a:r>
              <a:rPr lang="en-US" sz="4000" dirty="0">
                <a:solidFill>
                  <a:srgbClr val="FFFFFF"/>
                </a:solidFill>
                <a:latin typeface="Corbel"/>
                <a:cs typeface="Corbel"/>
              </a:rPr>
              <a:t>: a person who oversees the possessions or interests of an owner or master</a:t>
            </a:r>
            <a:r>
              <a:rPr lang="en-US" sz="4000" dirty="0" smtClean="0">
                <a:solidFill>
                  <a:srgbClr val="FFFFFF"/>
                </a:solidFill>
                <a:latin typeface="Corbel"/>
                <a:cs typeface="Corbel"/>
              </a:rPr>
              <a:t>.”</a:t>
            </a:r>
          </a:p>
          <a:p>
            <a:pPr marL="0" indent="0">
              <a:spcBef>
                <a:spcPts val="0"/>
              </a:spcBef>
              <a:buNone/>
            </a:pPr>
            <a:r>
              <a:rPr lang="en-US" sz="4000" dirty="0">
                <a:solidFill>
                  <a:srgbClr val="FFFFFF"/>
                </a:solidFill>
                <a:latin typeface="Corbel"/>
                <a:cs typeface="Corbel"/>
              </a:rPr>
              <a:t>	</a:t>
            </a:r>
            <a:r>
              <a:rPr lang="en-US" sz="4000" dirty="0" smtClean="0">
                <a:solidFill>
                  <a:srgbClr val="FFFFFF"/>
                </a:solidFill>
                <a:latin typeface="Corbel"/>
                <a:cs typeface="Corbel"/>
              </a:rPr>
              <a:t>						</a:t>
            </a:r>
            <a:r>
              <a:rPr lang="en-US" sz="1800" dirty="0" smtClean="0">
                <a:solidFill>
                  <a:srgbClr val="FFFFFF"/>
                </a:solidFill>
                <a:latin typeface="Corbel"/>
                <a:cs typeface="Corbel"/>
              </a:rPr>
              <a:t>(</a:t>
            </a:r>
            <a:r>
              <a:rPr lang="en-US" sz="1800" dirty="0">
                <a:solidFill>
                  <a:srgbClr val="FFFFFF"/>
                </a:solidFill>
                <a:latin typeface="Corbel"/>
                <a:cs typeface="Corbel"/>
              </a:rPr>
              <a:t>The HarperCollins Bible Dictionary pp. 992–993</a:t>
            </a:r>
            <a:r>
              <a:rPr lang="en-US" sz="2400" dirty="0" smtClean="0">
                <a:solidFill>
                  <a:srgbClr val="FFFFFF"/>
                </a:solidFill>
                <a:latin typeface="Corbel"/>
                <a:cs typeface="Corbel"/>
              </a:rPr>
              <a:t>)</a:t>
            </a:r>
          </a:p>
          <a:p>
            <a:pPr marL="0" indent="0">
              <a:spcBef>
                <a:spcPts val="0"/>
              </a:spcBef>
              <a:buNone/>
            </a:pPr>
            <a:endParaRPr lang="en-US" sz="2400" dirty="0">
              <a:solidFill>
                <a:srgbClr val="FFFFFF"/>
              </a:solidFill>
              <a:latin typeface="Corbel"/>
              <a:cs typeface="Corbel"/>
            </a:endParaRPr>
          </a:p>
          <a:p>
            <a:pPr marL="0" indent="0">
              <a:spcBef>
                <a:spcPts val="0"/>
              </a:spcBef>
              <a:buNone/>
            </a:pPr>
            <a:r>
              <a:rPr lang="en-US" sz="2400" dirty="0" smtClean="0">
                <a:solidFill>
                  <a:srgbClr val="FFFFFF"/>
                </a:solidFill>
                <a:latin typeface="Corbel"/>
                <a:cs typeface="Corbel"/>
              </a:rPr>
              <a:t>Elders: Titus 1.5-9, Manager: Luke 12.42</a:t>
            </a:r>
          </a:p>
        </p:txBody>
      </p:sp>
    </p:spTree>
    <p:extLst>
      <p:ext uri="{BB962C8B-B14F-4D97-AF65-F5344CB8AC3E}">
        <p14:creationId xmlns:p14="http://schemas.microsoft.com/office/powerpoint/2010/main" val="410811869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smtClean="0">
                <a:solidFill>
                  <a:schemeClr val="bg1"/>
                </a:solidFill>
                <a:latin typeface="Corbel"/>
                <a:cs typeface="Corbel"/>
              </a:rPr>
              <a:t>Principle of STEWARDSHIP</a:t>
            </a:r>
            <a:endParaRPr lang="en-US" dirty="0">
              <a:solidFill>
                <a:schemeClr val="bg1"/>
              </a:solidFill>
              <a:latin typeface="Corbel"/>
              <a:cs typeface="Corbel"/>
            </a:endParaRPr>
          </a:p>
        </p:txBody>
      </p:sp>
      <p:sp>
        <p:nvSpPr>
          <p:cNvPr id="3" name="Content Placeholder 2"/>
          <p:cNvSpPr>
            <a:spLocks noGrp="1"/>
          </p:cNvSpPr>
          <p:nvPr>
            <p:ph idx="1"/>
          </p:nvPr>
        </p:nvSpPr>
        <p:spPr/>
        <p:txBody>
          <a:bodyPr>
            <a:noAutofit/>
          </a:bodyPr>
          <a:lstStyle/>
          <a:p>
            <a:pPr marL="0" indent="0">
              <a:spcBef>
                <a:spcPts val="0"/>
              </a:spcBef>
              <a:buNone/>
            </a:pPr>
            <a:r>
              <a:rPr lang="en-US" dirty="0" smtClean="0">
                <a:solidFill>
                  <a:srgbClr val="FFFFFF"/>
                </a:solidFill>
                <a:latin typeface="Corbel"/>
                <a:cs typeface="Corbel"/>
              </a:rPr>
              <a:t>God is the OWNER; all things belong to Him: Deut. 8.17-18, 1 Chron. 29.12-14, Psalm 24.1-2, 50.10-12 </a:t>
            </a:r>
          </a:p>
          <a:p>
            <a:pPr marL="0" indent="0">
              <a:spcBef>
                <a:spcPts val="0"/>
              </a:spcBef>
              <a:buNone/>
            </a:pPr>
            <a:endParaRPr lang="en-US" dirty="0" smtClean="0">
              <a:solidFill>
                <a:srgbClr val="FFFFFF"/>
              </a:solidFill>
              <a:latin typeface="Corbel"/>
              <a:cs typeface="Corbel"/>
            </a:endParaRPr>
          </a:p>
          <a:p>
            <a:pPr marL="0" indent="0">
              <a:spcBef>
                <a:spcPts val="0"/>
              </a:spcBef>
              <a:buNone/>
            </a:pPr>
            <a:r>
              <a:rPr lang="en-US" dirty="0" smtClean="0">
                <a:solidFill>
                  <a:srgbClr val="FFFFFF"/>
                </a:solidFill>
                <a:latin typeface="Corbel"/>
                <a:cs typeface="Corbel"/>
              </a:rPr>
              <a:t>We are the stewards; overseers of God’s BLESSINGS: Matt. 25.14-30; Luke 16.1-2</a:t>
            </a:r>
          </a:p>
        </p:txBody>
      </p:sp>
    </p:spTree>
    <p:extLst>
      <p:ext uri="{BB962C8B-B14F-4D97-AF65-F5344CB8AC3E}">
        <p14:creationId xmlns:p14="http://schemas.microsoft.com/office/powerpoint/2010/main" val="241992960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smtClean="0">
                <a:solidFill>
                  <a:schemeClr val="bg1"/>
                </a:solidFill>
                <a:latin typeface="Corbel"/>
                <a:cs typeface="Corbel"/>
              </a:rPr>
              <a:t>Principle of STEWARDSHIP</a:t>
            </a:r>
            <a:endParaRPr lang="en-US" dirty="0">
              <a:solidFill>
                <a:schemeClr val="bg1"/>
              </a:solidFill>
              <a:latin typeface="Corbel"/>
              <a:cs typeface="Corbel"/>
            </a:endParaRPr>
          </a:p>
        </p:txBody>
      </p:sp>
      <p:sp>
        <p:nvSpPr>
          <p:cNvPr id="3" name="Content Placeholder 2"/>
          <p:cNvSpPr>
            <a:spLocks noGrp="1"/>
          </p:cNvSpPr>
          <p:nvPr>
            <p:ph idx="1"/>
          </p:nvPr>
        </p:nvSpPr>
        <p:spPr/>
        <p:txBody>
          <a:bodyPr>
            <a:noAutofit/>
          </a:bodyPr>
          <a:lstStyle/>
          <a:p>
            <a:pPr marL="0" indent="0">
              <a:spcBef>
                <a:spcPts val="0"/>
              </a:spcBef>
              <a:buNone/>
            </a:pPr>
            <a:r>
              <a:rPr lang="en-US" dirty="0" smtClean="0">
                <a:solidFill>
                  <a:srgbClr val="FFFFFF"/>
                </a:solidFill>
                <a:latin typeface="Corbel"/>
                <a:cs typeface="Corbel"/>
              </a:rPr>
              <a:t>We are to MANAGE our resources on behalf of the Lord and we will give ACCOUNT to God for the use of our material possessions. </a:t>
            </a:r>
          </a:p>
          <a:p>
            <a:pPr marL="0" indent="0">
              <a:spcBef>
                <a:spcPts val="0"/>
              </a:spcBef>
              <a:buNone/>
            </a:pPr>
            <a:endParaRPr lang="en-US" dirty="0">
              <a:solidFill>
                <a:srgbClr val="FFFFFF"/>
              </a:solidFill>
              <a:latin typeface="Corbel"/>
              <a:cs typeface="Corbel"/>
            </a:endParaRPr>
          </a:p>
          <a:p>
            <a:pPr marL="0" indent="0">
              <a:spcBef>
                <a:spcPts val="0"/>
              </a:spcBef>
              <a:buNone/>
            </a:pPr>
            <a:r>
              <a:rPr lang="en-US" dirty="0" smtClean="0">
                <a:solidFill>
                  <a:srgbClr val="FFFFFF"/>
                </a:solidFill>
                <a:latin typeface="Corbel"/>
                <a:cs typeface="Corbel"/>
              </a:rPr>
              <a:t>Gambling is an ABUSE of the concept of stewardship!</a:t>
            </a:r>
          </a:p>
        </p:txBody>
      </p:sp>
    </p:spTree>
    <p:extLst>
      <p:ext uri="{BB962C8B-B14F-4D97-AF65-F5344CB8AC3E}">
        <p14:creationId xmlns:p14="http://schemas.microsoft.com/office/powerpoint/2010/main" val="367180863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smtClean="0">
                <a:solidFill>
                  <a:schemeClr val="bg1"/>
                </a:solidFill>
                <a:latin typeface="Corbel"/>
                <a:cs typeface="Corbel"/>
              </a:rPr>
              <a:t>Principle of HONEST GAIN</a:t>
            </a:r>
            <a:endParaRPr lang="en-US" dirty="0">
              <a:solidFill>
                <a:schemeClr val="bg1"/>
              </a:solidFill>
              <a:latin typeface="Corbel"/>
              <a:cs typeface="Corbel"/>
            </a:endParaRPr>
          </a:p>
        </p:txBody>
      </p:sp>
      <p:sp>
        <p:nvSpPr>
          <p:cNvPr id="3" name="Content Placeholder 2"/>
          <p:cNvSpPr>
            <a:spLocks noGrp="1"/>
          </p:cNvSpPr>
          <p:nvPr>
            <p:ph idx="1"/>
          </p:nvPr>
        </p:nvSpPr>
        <p:spPr/>
        <p:txBody>
          <a:bodyPr>
            <a:noAutofit/>
          </a:bodyPr>
          <a:lstStyle/>
          <a:p>
            <a:pPr marL="0" indent="0">
              <a:spcBef>
                <a:spcPts val="0"/>
              </a:spcBef>
              <a:buNone/>
            </a:pPr>
            <a:r>
              <a:rPr lang="en-US" dirty="0" smtClean="0">
                <a:solidFill>
                  <a:srgbClr val="FFFFFF"/>
                </a:solidFill>
                <a:latin typeface="Corbel"/>
                <a:cs typeface="Corbel"/>
              </a:rPr>
              <a:t>God </a:t>
            </a:r>
            <a:r>
              <a:rPr lang="en-US" dirty="0">
                <a:solidFill>
                  <a:srgbClr val="FFFFFF"/>
                </a:solidFill>
                <a:latin typeface="Corbel"/>
                <a:cs typeface="Corbel"/>
              </a:rPr>
              <a:t>authorizes three </a:t>
            </a:r>
            <a:r>
              <a:rPr lang="en-US" dirty="0" smtClean="0">
                <a:solidFill>
                  <a:srgbClr val="FFFFFF"/>
                </a:solidFill>
                <a:latin typeface="Corbel"/>
                <a:cs typeface="Corbel"/>
              </a:rPr>
              <a:t>LEGITIMATE ways </a:t>
            </a:r>
            <a:r>
              <a:rPr lang="en-US" dirty="0">
                <a:solidFill>
                  <a:srgbClr val="FFFFFF"/>
                </a:solidFill>
                <a:latin typeface="Corbel"/>
                <a:cs typeface="Corbel"/>
              </a:rPr>
              <a:t>to obtain property from others</a:t>
            </a:r>
            <a:r>
              <a:rPr lang="en-US" dirty="0" smtClean="0">
                <a:solidFill>
                  <a:srgbClr val="FFFFFF"/>
                </a:solidFill>
                <a:latin typeface="Corbel"/>
                <a:cs typeface="Corbel"/>
              </a:rPr>
              <a:t>.</a:t>
            </a:r>
          </a:p>
          <a:p>
            <a:pPr marL="0" indent="0">
              <a:spcBef>
                <a:spcPts val="0"/>
              </a:spcBef>
              <a:buNone/>
            </a:pPr>
            <a:endParaRPr lang="en-US" dirty="0">
              <a:solidFill>
                <a:srgbClr val="FFFFFF"/>
              </a:solidFill>
              <a:latin typeface="Corbel"/>
              <a:cs typeface="Corbel"/>
            </a:endParaRPr>
          </a:p>
          <a:p>
            <a:pPr marL="0" indent="0">
              <a:spcBef>
                <a:spcPts val="0"/>
              </a:spcBef>
              <a:buNone/>
            </a:pPr>
            <a:r>
              <a:rPr lang="en-US" dirty="0" smtClean="0">
                <a:solidFill>
                  <a:srgbClr val="FFFFFF"/>
                </a:solidFill>
                <a:latin typeface="Corbel"/>
                <a:cs typeface="Corbel"/>
              </a:rPr>
              <a:t>LABOR: Prov. 14.23, 28.19, Eph. 4.28, 2 Thess. 3.10, 1 Tim 5.18, Paul (Acts 18.3), Lydia (Acts 16.14, Prov. 31)</a:t>
            </a:r>
          </a:p>
        </p:txBody>
      </p:sp>
    </p:spTree>
    <p:extLst>
      <p:ext uri="{BB962C8B-B14F-4D97-AF65-F5344CB8AC3E}">
        <p14:creationId xmlns:p14="http://schemas.microsoft.com/office/powerpoint/2010/main" val="55955458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smtClean="0">
                <a:solidFill>
                  <a:schemeClr val="bg1"/>
                </a:solidFill>
                <a:latin typeface="Corbel"/>
                <a:cs typeface="Corbel"/>
              </a:rPr>
              <a:t>Principle of HONEST GAIN</a:t>
            </a:r>
            <a:endParaRPr lang="en-US" dirty="0">
              <a:solidFill>
                <a:schemeClr val="bg1"/>
              </a:solidFill>
              <a:latin typeface="Corbel"/>
              <a:cs typeface="Corbel"/>
            </a:endParaRPr>
          </a:p>
        </p:txBody>
      </p:sp>
      <p:sp>
        <p:nvSpPr>
          <p:cNvPr id="3" name="Content Placeholder 2"/>
          <p:cNvSpPr>
            <a:spLocks noGrp="1"/>
          </p:cNvSpPr>
          <p:nvPr>
            <p:ph idx="1"/>
          </p:nvPr>
        </p:nvSpPr>
        <p:spPr/>
        <p:txBody>
          <a:bodyPr>
            <a:noAutofit/>
          </a:bodyPr>
          <a:lstStyle/>
          <a:p>
            <a:pPr marL="0" indent="0">
              <a:spcBef>
                <a:spcPts val="0"/>
              </a:spcBef>
              <a:buNone/>
            </a:pPr>
            <a:r>
              <a:rPr lang="en-US" sz="2800" dirty="0" smtClean="0">
                <a:solidFill>
                  <a:srgbClr val="FFFFFF"/>
                </a:solidFill>
                <a:latin typeface="Corbel"/>
                <a:cs typeface="Corbel"/>
              </a:rPr>
              <a:t>Gambling ELIMINATES honest labor. </a:t>
            </a:r>
          </a:p>
          <a:p>
            <a:pPr marL="0" indent="0">
              <a:spcBef>
                <a:spcPts val="0"/>
              </a:spcBef>
              <a:buNone/>
            </a:pPr>
            <a:endParaRPr lang="en-US" sz="2800" dirty="0" smtClean="0">
              <a:solidFill>
                <a:srgbClr val="FFFFFF"/>
              </a:solidFill>
              <a:latin typeface="Corbel"/>
              <a:cs typeface="Corbel"/>
            </a:endParaRPr>
          </a:p>
          <a:p>
            <a:pPr marL="0" indent="0">
              <a:spcBef>
                <a:spcPts val="0"/>
              </a:spcBef>
              <a:buNone/>
            </a:pPr>
            <a:r>
              <a:rPr lang="en-US" sz="2800" dirty="0" smtClean="0">
                <a:solidFill>
                  <a:srgbClr val="FFFFFF"/>
                </a:solidFill>
                <a:latin typeface="Corbel"/>
                <a:cs typeface="Corbel"/>
              </a:rPr>
              <a:t>The gambler WANTS to profit at the expense of others.</a:t>
            </a:r>
          </a:p>
        </p:txBody>
      </p:sp>
    </p:spTree>
    <p:extLst>
      <p:ext uri="{BB962C8B-B14F-4D97-AF65-F5344CB8AC3E}">
        <p14:creationId xmlns:p14="http://schemas.microsoft.com/office/powerpoint/2010/main" val="189977363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smtClean="0">
                <a:solidFill>
                  <a:schemeClr val="bg1"/>
                </a:solidFill>
                <a:latin typeface="Corbel"/>
                <a:cs typeface="Corbel"/>
              </a:rPr>
              <a:t>Principle of HONEST GAIN</a:t>
            </a:r>
            <a:endParaRPr lang="en-US" dirty="0">
              <a:solidFill>
                <a:schemeClr val="bg1"/>
              </a:solidFill>
              <a:latin typeface="Corbel"/>
              <a:cs typeface="Corbel"/>
            </a:endParaRPr>
          </a:p>
        </p:txBody>
      </p:sp>
      <p:sp>
        <p:nvSpPr>
          <p:cNvPr id="3" name="Content Placeholder 2"/>
          <p:cNvSpPr>
            <a:spLocks noGrp="1"/>
          </p:cNvSpPr>
          <p:nvPr>
            <p:ph idx="1"/>
          </p:nvPr>
        </p:nvSpPr>
        <p:spPr/>
        <p:txBody>
          <a:bodyPr>
            <a:noAutofit/>
          </a:bodyPr>
          <a:lstStyle/>
          <a:p>
            <a:pPr marL="0" indent="0">
              <a:spcBef>
                <a:spcPts val="0"/>
              </a:spcBef>
              <a:buNone/>
            </a:pPr>
            <a:r>
              <a:rPr lang="en-US" sz="2800" dirty="0" smtClean="0">
                <a:solidFill>
                  <a:srgbClr val="FFFFFF"/>
                </a:solidFill>
                <a:latin typeface="Corbel"/>
                <a:cs typeface="Corbel"/>
              </a:rPr>
              <a:t>EXCHANGE: Two people may agree to exchange possessions wherein both parties are FAIRLY compensated.</a:t>
            </a:r>
          </a:p>
          <a:p>
            <a:pPr marL="0" indent="0">
              <a:spcBef>
                <a:spcPts val="0"/>
              </a:spcBef>
              <a:buNone/>
            </a:pPr>
            <a:endParaRPr lang="en-US" sz="2800" dirty="0" smtClean="0">
              <a:solidFill>
                <a:srgbClr val="FFFFFF"/>
              </a:solidFill>
              <a:latin typeface="Corbel"/>
              <a:cs typeface="Corbel"/>
            </a:endParaRPr>
          </a:p>
          <a:p>
            <a:pPr marL="0" indent="0">
              <a:spcBef>
                <a:spcPts val="0"/>
              </a:spcBef>
              <a:buNone/>
            </a:pPr>
            <a:r>
              <a:rPr lang="en-US" sz="2800" dirty="0" smtClean="0">
                <a:solidFill>
                  <a:srgbClr val="FFFFFF"/>
                </a:solidFill>
                <a:latin typeface="Corbel"/>
                <a:cs typeface="Corbel"/>
              </a:rPr>
              <a:t>Abraham: Gen. 23.16-18, 20; Kingdom: Matt. 13.44-46; Buying/Selling: Acts 4.34, 37 </a:t>
            </a:r>
          </a:p>
          <a:p>
            <a:pPr marL="0" indent="0">
              <a:spcBef>
                <a:spcPts val="0"/>
              </a:spcBef>
              <a:buNone/>
            </a:pPr>
            <a:endParaRPr lang="en-US" sz="2800" dirty="0" smtClean="0">
              <a:solidFill>
                <a:srgbClr val="FFFFFF"/>
              </a:solidFill>
              <a:latin typeface="Corbel"/>
              <a:cs typeface="Corbel"/>
            </a:endParaRPr>
          </a:p>
          <a:p>
            <a:pPr marL="0" indent="0">
              <a:spcBef>
                <a:spcPts val="0"/>
              </a:spcBef>
              <a:buNone/>
            </a:pPr>
            <a:r>
              <a:rPr lang="en-US" sz="2800" dirty="0" smtClean="0">
                <a:solidFill>
                  <a:srgbClr val="FFFFFF"/>
                </a:solidFill>
                <a:latin typeface="Corbel"/>
                <a:cs typeface="Corbel"/>
              </a:rPr>
              <a:t>Gamblers have no intention of exchanging property but rather TAKING property.</a:t>
            </a:r>
          </a:p>
        </p:txBody>
      </p:sp>
    </p:spTree>
    <p:extLst>
      <p:ext uri="{BB962C8B-B14F-4D97-AF65-F5344CB8AC3E}">
        <p14:creationId xmlns:p14="http://schemas.microsoft.com/office/powerpoint/2010/main" val="420052273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smtClean="0">
                <a:solidFill>
                  <a:schemeClr val="bg1"/>
                </a:solidFill>
                <a:latin typeface="Corbel"/>
                <a:cs typeface="Corbel"/>
              </a:rPr>
              <a:t>Principle of HONEST GAIN</a:t>
            </a:r>
            <a:endParaRPr lang="en-US" dirty="0">
              <a:solidFill>
                <a:schemeClr val="bg1"/>
              </a:solidFill>
              <a:latin typeface="Corbel"/>
              <a:cs typeface="Corbel"/>
            </a:endParaRPr>
          </a:p>
        </p:txBody>
      </p:sp>
      <p:sp>
        <p:nvSpPr>
          <p:cNvPr id="3" name="Content Placeholder 2"/>
          <p:cNvSpPr>
            <a:spLocks noGrp="1"/>
          </p:cNvSpPr>
          <p:nvPr>
            <p:ph idx="1"/>
          </p:nvPr>
        </p:nvSpPr>
        <p:spPr/>
        <p:txBody>
          <a:bodyPr>
            <a:noAutofit/>
          </a:bodyPr>
          <a:lstStyle/>
          <a:p>
            <a:pPr marL="0" indent="0">
              <a:spcBef>
                <a:spcPts val="0"/>
              </a:spcBef>
              <a:buNone/>
            </a:pPr>
            <a:r>
              <a:rPr lang="en-US" sz="2800" dirty="0" smtClean="0">
                <a:solidFill>
                  <a:srgbClr val="FFFFFF"/>
                </a:solidFill>
                <a:latin typeface="Corbel"/>
                <a:cs typeface="Corbel"/>
              </a:rPr>
              <a:t>LOVE: one can exercise </a:t>
            </a:r>
            <a:r>
              <a:rPr lang="en-US" sz="2800" dirty="0">
                <a:solidFill>
                  <a:srgbClr val="FFFFFF"/>
                </a:solidFill>
                <a:latin typeface="Corbel"/>
                <a:cs typeface="Corbel"/>
              </a:rPr>
              <a:t>free will to </a:t>
            </a:r>
            <a:r>
              <a:rPr lang="en-US" sz="2800" dirty="0" smtClean="0">
                <a:solidFill>
                  <a:srgbClr val="FFFFFF"/>
                </a:solidFill>
                <a:latin typeface="Corbel"/>
                <a:cs typeface="Corbel"/>
              </a:rPr>
              <a:t>unconditionally give </a:t>
            </a:r>
            <a:r>
              <a:rPr lang="en-US" sz="2800" dirty="0">
                <a:solidFill>
                  <a:srgbClr val="FFFFFF"/>
                </a:solidFill>
                <a:latin typeface="Corbel"/>
                <a:cs typeface="Corbel"/>
              </a:rPr>
              <a:t>something away </a:t>
            </a:r>
            <a:r>
              <a:rPr lang="en-US" sz="2800" dirty="0" smtClean="0">
                <a:solidFill>
                  <a:srgbClr val="FFFFFF"/>
                </a:solidFill>
                <a:latin typeface="Corbel"/>
                <a:cs typeface="Corbel"/>
              </a:rPr>
              <a:t>WITHOUT compensation</a:t>
            </a:r>
            <a:r>
              <a:rPr lang="en-US" sz="2800" dirty="0">
                <a:solidFill>
                  <a:srgbClr val="FFFFFF"/>
                </a:solidFill>
                <a:latin typeface="Corbel"/>
                <a:cs typeface="Corbel"/>
              </a:rPr>
              <a:t>: Acts </a:t>
            </a:r>
            <a:r>
              <a:rPr lang="en-US" sz="2800" dirty="0" smtClean="0">
                <a:solidFill>
                  <a:srgbClr val="FFFFFF"/>
                </a:solidFill>
                <a:latin typeface="Corbel"/>
                <a:cs typeface="Corbel"/>
              </a:rPr>
              <a:t>20.35</a:t>
            </a:r>
          </a:p>
          <a:p>
            <a:pPr marL="0" indent="0">
              <a:spcBef>
                <a:spcPts val="0"/>
              </a:spcBef>
              <a:buNone/>
            </a:pPr>
            <a:endParaRPr lang="en-US" sz="2800" dirty="0" smtClean="0">
              <a:solidFill>
                <a:srgbClr val="FFFFFF"/>
              </a:solidFill>
              <a:latin typeface="Corbel"/>
              <a:cs typeface="Corbel"/>
            </a:endParaRPr>
          </a:p>
          <a:p>
            <a:pPr marL="0" indent="0">
              <a:spcBef>
                <a:spcPts val="0"/>
              </a:spcBef>
              <a:buNone/>
            </a:pPr>
            <a:r>
              <a:rPr lang="en-US" sz="2800" dirty="0" smtClean="0">
                <a:solidFill>
                  <a:srgbClr val="FFFFFF"/>
                </a:solidFill>
                <a:latin typeface="Corbel"/>
                <a:cs typeface="Corbel"/>
              </a:rPr>
              <a:t>Giving </a:t>
            </a:r>
            <a:r>
              <a:rPr lang="en-US" sz="2800" dirty="0">
                <a:solidFill>
                  <a:srgbClr val="FFFFFF"/>
                </a:solidFill>
                <a:latin typeface="Corbel"/>
                <a:cs typeface="Corbel"/>
              </a:rPr>
              <a:t>must be </a:t>
            </a:r>
            <a:r>
              <a:rPr lang="en-US" sz="2800" dirty="0" smtClean="0">
                <a:solidFill>
                  <a:srgbClr val="FFFFFF"/>
                </a:solidFill>
                <a:latin typeface="Corbel"/>
                <a:cs typeface="Corbel"/>
              </a:rPr>
              <a:t>MOTIVATED by </a:t>
            </a:r>
            <a:r>
              <a:rPr lang="en-US" sz="2800" dirty="0">
                <a:solidFill>
                  <a:srgbClr val="FFFFFF"/>
                </a:solidFill>
                <a:latin typeface="Corbel"/>
                <a:cs typeface="Corbel"/>
              </a:rPr>
              <a:t>love and a </a:t>
            </a:r>
            <a:r>
              <a:rPr lang="en-US" sz="2800" dirty="0" smtClean="0">
                <a:solidFill>
                  <a:srgbClr val="FFFFFF"/>
                </a:solidFill>
                <a:latin typeface="Corbel"/>
                <a:cs typeface="Corbel"/>
              </a:rPr>
              <a:t>desire to </a:t>
            </a:r>
            <a:r>
              <a:rPr lang="en-US" sz="2800" dirty="0">
                <a:solidFill>
                  <a:srgbClr val="FFFFFF"/>
                </a:solidFill>
                <a:latin typeface="Corbel"/>
                <a:cs typeface="Corbel"/>
              </a:rPr>
              <a:t>help others: Eph. </a:t>
            </a:r>
            <a:r>
              <a:rPr lang="en-US" sz="2800" dirty="0" smtClean="0">
                <a:solidFill>
                  <a:srgbClr val="FFFFFF"/>
                </a:solidFill>
                <a:latin typeface="Corbel"/>
                <a:cs typeface="Corbel"/>
              </a:rPr>
              <a:t>4.28</a:t>
            </a:r>
            <a:r>
              <a:rPr lang="en-US" sz="2800" dirty="0">
                <a:solidFill>
                  <a:srgbClr val="FFFFFF"/>
                </a:solidFill>
                <a:latin typeface="Corbel"/>
                <a:cs typeface="Corbel"/>
              </a:rPr>
              <a:t>, 1 John </a:t>
            </a:r>
            <a:r>
              <a:rPr lang="en-US" sz="2800" dirty="0" smtClean="0">
                <a:solidFill>
                  <a:srgbClr val="FFFFFF"/>
                </a:solidFill>
                <a:latin typeface="Corbel"/>
                <a:cs typeface="Corbel"/>
              </a:rPr>
              <a:t>3.17</a:t>
            </a:r>
            <a:r>
              <a:rPr lang="en-US" sz="2800" dirty="0">
                <a:solidFill>
                  <a:srgbClr val="FFFFFF"/>
                </a:solidFill>
                <a:latin typeface="Corbel"/>
                <a:cs typeface="Corbel"/>
              </a:rPr>
              <a:t>-18</a:t>
            </a:r>
          </a:p>
          <a:p>
            <a:pPr marL="0" indent="0">
              <a:spcBef>
                <a:spcPts val="0"/>
              </a:spcBef>
              <a:buNone/>
            </a:pPr>
            <a:endParaRPr lang="en-US" sz="2800" dirty="0" smtClean="0">
              <a:solidFill>
                <a:srgbClr val="FFFFFF"/>
              </a:solidFill>
              <a:latin typeface="Corbel"/>
              <a:cs typeface="Corbel"/>
            </a:endParaRPr>
          </a:p>
          <a:p>
            <a:pPr marL="0" indent="0">
              <a:spcBef>
                <a:spcPts val="0"/>
              </a:spcBef>
              <a:buNone/>
            </a:pPr>
            <a:r>
              <a:rPr lang="en-US" sz="2800" dirty="0" smtClean="0">
                <a:solidFill>
                  <a:srgbClr val="FFFFFF"/>
                </a:solidFill>
                <a:latin typeface="Corbel"/>
                <a:cs typeface="Corbel"/>
              </a:rPr>
              <a:t>Gamblers </a:t>
            </a:r>
            <a:r>
              <a:rPr lang="en-US" sz="2800" dirty="0">
                <a:solidFill>
                  <a:srgbClr val="FFFFFF"/>
                </a:solidFill>
                <a:latin typeface="Corbel"/>
                <a:cs typeface="Corbel"/>
              </a:rPr>
              <a:t>desire to profit at the </a:t>
            </a:r>
            <a:r>
              <a:rPr lang="en-US" sz="2800" dirty="0" smtClean="0">
                <a:solidFill>
                  <a:srgbClr val="FFFFFF"/>
                </a:solidFill>
                <a:latin typeface="Corbel"/>
                <a:cs typeface="Corbel"/>
              </a:rPr>
              <a:t>expense of </a:t>
            </a:r>
            <a:r>
              <a:rPr lang="en-US" sz="2800" dirty="0">
                <a:solidFill>
                  <a:srgbClr val="FFFFFF"/>
                </a:solidFill>
                <a:latin typeface="Corbel"/>
                <a:cs typeface="Corbel"/>
              </a:rPr>
              <a:t>another and </a:t>
            </a:r>
            <a:r>
              <a:rPr lang="en-US" sz="2800" dirty="0" smtClean="0">
                <a:solidFill>
                  <a:srgbClr val="FFFFFF"/>
                </a:solidFill>
                <a:latin typeface="Corbel"/>
                <a:cs typeface="Corbel"/>
              </a:rPr>
              <a:t>NOT willingly</a:t>
            </a:r>
            <a:r>
              <a:rPr lang="en-US" sz="2800" dirty="0">
                <a:solidFill>
                  <a:srgbClr val="FFFFFF"/>
                </a:solidFill>
                <a:latin typeface="Corbel"/>
                <a:cs typeface="Corbel"/>
              </a:rPr>
              <a:t>, freely, lovingly give</a:t>
            </a:r>
            <a:r>
              <a:rPr lang="en-US" sz="2800" dirty="0" smtClean="0">
                <a:solidFill>
                  <a:srgbClr val="FFFFFF"/>
                </a:solidFill>
                <a:latin typeface="Corbel"/>
                <a:cs typeface="Corbel"/>
              </a:rPr>
              <a:t>.</a:t>
            </a:r>
            <a:endParaRPr lang="en-US" sz="2800" dirty="0">
              <a:solidFill>
                <a:srgbClr val="FFFFFF"/>
              </a:solidFill>
              <a:latin typeface="Corbel"/>
              <a:cs typeface="Corbel"/>
            </a:endParaRPr>
          </a:p>
        </p:txBody>
      </p:sp>
    </p:spTree>
    <p:extLst>
      <p:ext uri="{BB962C8B-B14F-4D97-AF65-F5344CB8AC3E}">
        <p14:creationId xmlns:p14="http://schemas.microsoft.com/office/powerpoint/2010/main" val="89263744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smtClean="0">
                <a:solidFill>
                  <a:schemeClr val="bg1"/>
                </a:solidFill>
                <a:latin typeface="Corbel"/>
                <a:cs typeface="Corbel"/>
              </a:rPr>
              <a:t>Principle of HONEST GAIN</a:t>
            </a:r>
            <a:endParaRPr lang="en-US" dirty="0">
              <a:solidFill>
                <a:schemeClr val="bg1"/>
              </a:solidFill>
              <a:latin typeface="Corbel"/>
              <a:cs typeface="Corbel"/>
            </a:endParaRPr>
          </a:p>
        </p:txBody>
      </p:sp>
      <p:sp>
        <p:nvSpPr>
          <p:cNvPr id="3" name="Content Placeholder 2"/>
          <p:cNvSpPr>
            <a:spLocks noGrp="1"/>
          </p:cNvSpPr>
          <p:nvPr>
            <p:ph idx="1"/>
          </p:nvPr>
        </p:nvSpPr>
        <p:spPr/>
        <p:txBody>
          <a:bodyPr>
            <a:noAutofit/>
          </a:bodyPr>
          <a:lstStyle/>
          <a:p>
            <a:pPr marL="0" indent="0">
              <a:spcBef>
                <a:spcPts val="0"/>
              </a:spcBef>
              <a:buNone/>
            </a:pPr>
            <a:r>
              <a:rPr lang="en-US" dirty="0" smtClean="0">
                <a:solidFill>
                  <a:srgbClr val="FFFFFF"/>
                </a:solidFill>
                <a:latin typeface="Corbel"/>
                <a:cs typeface="Corbel"/>
              </a:rPr>
              <a:t>If gambling does not fit these three principles of gaining other’s possessions, which category does it fit?</a:t>
            </a:r>
          </a:p>
          <a:p>
            <a:pPr marL="0" indent="0">
              <a:spcBef>
                <a:spcPts val="0"/>
              </a:spcBef>
              <a:buNone/>
            </a:pPr>
            <a:endParaRPr lang="en-US" dirty="0" smtClean="0">
              <a:solidFill>
                <a:srgbClr val="FFFFFF"/>
              </a:solidFill>
              <a:latin typeface="Corbel"/>
              <a:cs typeface="Corbel"/>
            </a:endParaRPr>
          </a:p>
          <a:p>
            <a:pPr marL="0" indent="0">
              <a:spcBef>
                <a:spcPts val="0"/>
              </a:spcBef>
              <a:buNone/>
            </a:pPr>
            <a:r>
              <a:rPr lang="en-US" dirty="0" smtClean="0">
                <a:solidFill>
                  <a:srgbClr val="FFFFFF"/>
                </a:solidFill>
                <a:latin typeface="Corbel"/>
                <a:cs typeface="Corbel"/>
              </a:rPr>
              <a:t>Gambling is dishonest gain (STEALING) and it is obtaining something for nothing at any cost: Hab. 2:9</a:t>
            </a:r>
          </a:p>
        </p:txBody>
      </p:sp>
    </p:spTree>
    <p:extLst>
      <p:ext uri="{BB962C8B-B14F-4D97-AF65-F5344CB8AC3E}">
        <p14:creationId xmlns:p14="http://schemas.microsoft.com/office/powerpoint/2010/main" val="289606072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smtClean="0">
                <a:solidFill>
                  <a:schemeClr val="bg1"/>
                </a:solidFill>
                <a:latin typeface="Corbel"/>
                <a:cs typeface="Corbel"/>
              </a:rPr>
              <a:t>Principle of HONEST GAIN</a:t>
            </a:r>
            <a:endParaRPr lang="en-US" dirty="0">
              <a:solidFill>
                <a:schemeClr val="bg1"/>
              </a:solidFill>
              <a:latin typeface="Corbel"/>
              <a:cs typeface="Corbel"/>
            </a:endParaRPr>
          </a:p>
        </p:txBody>
      </p:sp>
      <p:sp>
        <p:nvSpPr>
          <p:cNvPr id="3" name="Content Placeholder 2"/>
          <p:cNvSpPr>
            <a:spLocks noGrp="1"/>
          </p:cNvSpPr>
          <p:nvPr>
            <p:ph idx="1"/>
          </p:nvPr>
        </p:nvSpPr>
        <p:spPr/>
        <p:txBody>
          <a:bodyPr>
            <a:noAutofit/>
          </a:bodyPr>
          <a:lstStyle/>
          <a:p>
            <a:pPr marL="0" indent="0">
              <a:spcBef>
                <a:spcPts val="0"/>
              </a:spcBef>
              <a:buNone/>
            </a:pPr>
            <a:r>
              <a:rPr lang="en-US" dirty="0" smtClean="0">
                <a:solidFill>
                  <a:srgbClr val="FFFFFF"/>
                </a:solidFill>
                <a:latin typeface="Corbel"/>
                <a:cs typeface="Corbel"/>
              </a:rPr>
              <a:t>When one wants to take another’s property without labor, exchange, or giving, it is COVETOUSNESS.</a:t>
            </a:r>
          </a:p>
          <a:p>
            <a:pPr marL="0" indent="0">
              <a:spcBef>
                <a:spcPts val="0"/>
              </a:spcBef>
              <a:buNone/>
            </a:pPr>
            <a:endParaRPr lang="en-US" dirty="0">
              <a:solidFill>
                <a:srgbClr val="FFFFFF"/>
              </a:solidFill>
              <a:latin typeface="Corbel"/>
              <a:cs typeface="Corbel"/>
            </a:endParaRPr>
          </a:p>
          <a:p>
            <a:pPr marL="0" indent="0">
              <a:spcBef>
                <a:spcPts val="0"/>
              </a:spcBef>
              <a:buNone/>
            </a:pPr>
            <a:r>
              <a:rPr lang="en-US" dirty="0" smtClean="0">
                <a:solidFill>
                  <a:srgbClr val="FFFFFF"/>
                </a:solidFill>
                <a:latin typeface="Corbel"/>
                <a:cs typeface="Corbel"/>
              </a:rPr>
              <a:t>When one takes another’s property without labor, exchange, or giving, it is STEALING.</a:t>
            </a:r>
          </a:p>
        </p:txBody>
      </p:sp>
    </p:spTree>
    <p:extLst>
      <p:ext uri="{BB962C8B-B14F-4D97-AF65-F5344CB8AC3E}">
        <p14:creationId xmlns:p14="http://schemas.microsoft.com/office/powerpoint/2010/main" val="266623937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58681"/>
      </p:ext>
    </p:extLst>
  </p:cSld>
  <p:clrMapOvr>
    <a:masterClrMapping/>
  </p:clrMapOvr>
  <mc:AlternateContent xmlns:mc="http://schemas.openxmlformats.org/markup-compatibility/2006">
    <mc:Choice xmlns:p14="http://schemas.microsoft.com/office/powerpoint/2010/main" Requires="p14">
      <p:transition spd="slow" p14:dur="1400">
        <p14:flas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spcBef>
                <a:spcPts val="0"/>
              </a:spcBef>
              <a:buNone/>
            </a:pPr>
            <a:r>
              <a:rPr lang="en-US" sz="6000" dirty="0" smtClean="0">
                <a:solidFill>
                  <a:srgbClr val="FFFFFF"/>
                </a:solidFill>
                <a:latin typeface="Corbel"/>
                <a:cs typeface="Corbel"/>
              </a:rPr>
              <a:t>When one STEALS, who does he benefit?</a:t>
            </a:r>
          </a:p>
          <a:p>
            <a:pPr marL="0" indent="0" algn="ctr">
              <a:spcBef>
                <a:spcPts val="0"/>
              </a:spcBef>
              <a:buNone/>
            </a:pPr>
            <a:endParaRPr lang="en-US" sz="6000" dirty="0" smtClean="0">
              <a:solidFill>
                <a:srgbClr val="FFFFFF"/>
              </a:solidFill>
              <a:latin typeface="Corbel"/>
              <a:cs typeface="Corbel"/>
            </a:endParaRPr>
          </a:p>
          <a:p>
            <a:pPr marL="0" indent="0" algn="ctr">
              <a:spcBef>
                <a:spcPts val="0"/>
              </a:spcBef>
              <a:buNone/>
            </a:pPr>
            <a:r>
              <a:rPr lang="en-US" sz="6000" dirty="0" smtClean="0">
                <a:solidFill>
                  <a:srgbClr val="FFFFFF"/>
                </a:solidFill>
                <a:latin typeface="Corbel"/>
                <a:cs typeface="Corbel"/>
              </a:rPr>
              <a:t>HIMSELF!</a:t>
            </a:r>
          </a:p>
        </p:txBody>
      </p:sp>
    </p:spTree>
    <p:extLst>
      <p:ext uri="{BB962C8B-B14F-4D97-AF65-F5344CB8AC3E}">
        <p14:creationId xmlns:p14="http://schemas.microsoft.com/office/powerpoint/2010/main" val="348945707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smtClean="0">
                <a:solidFill>
                  <a:schemeClr val="bg1"/>
                </a:solidFill>
                <a:latin typeface="Corbel"/>
                <a:cs typeface="Corbel"/>
              </a:rPr>
              <a:t>Answering The Gambler</a:t>
            </a:r>
            <a:endParaRPr lang="en-US" dirty="0">
              <a:solidFill>
                <a:schemeClr val="bg1"/>
              </a:solidFill>
              <a:latin typeface="Corbel"/>
              <a:cs typeface="Corbel"/>
            </a:endParaRPr>
          </a:p>
        </p:txBody>
      </p:sp>
      <p:sp>
        <p:nvSpPr>
          <p:cNvPr id="3" name="Content Placeholder 2"/>
          <p:cNvSpPr>
            <a:spLocks noGrp="1"/>
          </p:cNvSpPr>
          <p:nvPr>
            <p:ph idx="1"/>
          </p:nvPr>
        </p:nvSpPr>
        <p:spPr/>
        <p:txBody>
          <a:bodyPr>
            <a:noAutofit/>
          </a:bodyPr>
          <a:lstStyle/>
          <a:p>
            <a:pPr marL="0" indent="0">
              <a:spcBef>
                <a:spcPts val="0"/>
              </a:spcBef>
              <a:buNone/>
            </a:pPr>
            <a:r>
              <a:rPr lang="en-US" sz="2800" dirty="0">
                <a:solidFill>
                  <a:srgbClr val="FFFFFF"/>
                </a:solidFill>
                <a:latin typeface="Corbel"/>
                <a:cs typeface="Corbel"/>
              </a:rPr>
              <a:t>It’s </a:t>
            </a:r>
            <a:r>
              <a:rPr lang="en-US" sz="2800" dirty="0" smtClean="0">
                <a:solidFill>
                  <a:srgbClr val="FFFFFF"/>
                </a:solidFill>
                <a:latin typeface="Corbel"/>
                <a:cs typeface="Corbel"/>
              </a:rPr>
              <a:t>Legal: </a:t>
            </a:r>
            <a:r>
              <a:rPr lang="en-US" sz="2800" dirty="0">
                <a:solidFill>
                  <a:srgbClr val="FFFFFF"/>
                </a:solidFill>
                <a:latin typeface="Corbel"/>
                <a:cs typeface="Corbel"/>
              </a:rPr>
              <a:t>Legal activities that are sinful: fornication, divorce, drunkenness, abortion, homosexuality: Acts </a:t>
            </a:r>
            <a:r>
              <a:rPr lang="en-US" sz="2800" dirty="0" smtClean="0">
                <a:solidFill>
                  <a:srgbClr val="FFFFFF"/>
                </a:solidFill>
                <a:latin typeface="Corbel"/>
                <a:cs typeface="Corbel"/>
              </a:rPr>
              <a:t>5.29</a:t>
            </a:r>
            <a:endParaRPr lang="en-US" sz="2800" dirty="0">
              <a:solidFill>
                <a:srgbClr val="FFFFFF"/>
              </a:solidFill>
              <a:latin typeface="Corbel"/>
              <a:cs typeface="Corbel"/>
            </a:endParaRPr>
          </a:p>
          <a:p>
            <a:pPr marL="0" indent="0">
              <a:spcBef>
                <a:spcPts val="0"/>
              </a:spcBef>
              <a:buNone/>
            </a:pPr>
            <a:endParaRPr lang="en-US" sz="2800" dirty="0" smtClean="0">
              <a:solidFill>
                <a:srgbClr val="FFFFFF"/>
              </a:solidFill>
              <a:latin typeface="Corbel"/>
              <a:cs typeface="Corbel"/>
            </a:endParaRPr>
          </a:p>
          <a:p>
            <a:pPr marL="0" indent="0">
              <a:spcBef>
                <a:spcPts val="0"/>
              </a:spcBef>
              <a:buNone/>
            </a:pPr>
            <a:r>
              <a:rPr lang="en-US" sz="2800" dirty="0" smtClean="0">
                <a:solidFill>
                  <a:srgbClr val="FFFFFF"/>
                </a:solidFill>
                <a:latin typeface="Corbel"/>
                <a:cs typeface="Corbel"/>
              </a:rPr>
              <a:t>Mutual consent</a:t>
            </a:r>
            <a:r>
              <a:rPr lang="en-US" sz="2800" dirty="0">
                <a:solidFill>
                  <a:srgbClr val="FFFFFF"/>
                </a:solidFill>
                <a:latin typeface="Corbel"/>
                <a:cs typeface="Corbel"/>
              </a:rPr>
              <a:t>: Fornication, adultery, homosexuality, divorce, dueling. Gambling is </a:t>
            </a:r>
            <a:r>
              <a:rPr lang="en-US" sz="2800" dirty="0" smtClean="0">
                <a:solidFill>
                  <a:srgbClr val="FFFFFF"/>
                </a:solidFill>
                <a:latin typeface="Corbel"/>
                <a:cs typeface="Corbel"/>
              </a:rPr>
              <a:t>stealing by </a:t>
            </a:r>
            <a:r>
              <a:rPr lang="en-US" sz="2800" dirty="0">
                <a:solidFill>
                  <a:srgbClr val="FFFFFF"/>
                </a:solidFill>
                <a:latin typeface="Corbel"/>
                <a:cs typeface="Corbel"/>
              </a:rPr>
              <a:t>mutual </a:t>
            </a:r>
            <a:r>
              <a:rPr lang="en-US" sz="2800" dirty="0" smtClean="0">
                <a:solidFill>
                  <a:srgbClr val="FFFFFF"/>
                </a:solidFill>
                <a:latin typeface="Corbel"/>
                <a:cs typeface="Corbel"/>
              </a:rPr>
              <a:t>consent</a:t>
            </a:r>
            <a:r>
              <a:rPr lang="en-US" sz="2800" dirty="0">
                <a:solidFill>
                  <a:srgbClr val="FFFFFF"/>
                </a:solidFill>
                <a:latin typeface="Corbel"/>
                <a:cs typeface="Corbel"/>
              </a:rPr>
              <a:t> </a:t>
            </a:r>
            <a:r>
              <a:rPr lang="en-US" sz="2800" dirty="0" smtClean="0">
                <a:solidFill>
                  <a:srgbClr val="FFFFFF"/>
                </a:solidFill>
                <a:latin typeface="Corbel"/>
                <a:cs typeface="Corbel"/>
              </a:rPr>
              <a:t>as dueling is murder by consent!</a:t>
            </a:r>
            <a:endParaRPr lang="en-US" sz="2800" dirty="0">
              <a:solidFill>
                <a:srgbClr val="FFFFFF"/>
              </a:solidFill>
              <a:latin typeface="Corbel"/>
              <a:cs typeface="Corbel"/>
            </a:endParaRPr>
          </a:p>
        </p:txBody>
      </p:sp>
    </p:spTree>
    <p:extLst>
      <p:ext uri="{BB962C8B-B14F-4D97-AF65-F5344CB8AC3E}">
        <p14:creationId xmlns:p14="http://schemas.microsoft.com/office/powerpoint/2010/main" val="135197806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smtClean="0">
                <a:solidFill>
                  <a:schemeClr val="bg1"/>
                </a:solidFill>
                <a:latin typeface="Corbel"/>
                <a:cs typeface="Corbel"/>
              </a:rPr>
              <a:t>ANSWERING The Gambler</a:t>
            </a:r>
            <a:endParaRPr lang="en-US" dirty="0">
              <a:solidFill>
                <a:schemeClr val="bg1"/>
              </a:solidFill>
              <a:latin typeface="Corbel"/>
              <a:cs typeface="Corbel"/>
            </a:endParaRPr>
          </a:p>
        </p:txBody>
      </p:sp>
      <p:sp>
        <p:nvSpPr>
          <p:cNvPr id="3" name="Content Placeholder 2"/>
          <p:cNvSpPr>
            <a:spLocks noGrp="1"/>
          </p:cNvSpPr>
          <p:nvPr>
            <p:ph idx="1"/>
          </p:nvPr>
        </p:nvSpPr>
        <p:spPr/>
        <p:txBody>
          <a:bodyPr>
            <a:noAutofit/>
          </a:bodyPr>
          <a:lstStyle/>
          <a:p>
            <a:pPr marL="0" indent="0">
              <a:spcBef>
                <a:spcPts val="0"/>
              </a:spcBef>
              <a:buNone/>
            </a:pPr>
            <a:r>
              <a:rPr lang="en-US" sz="2800" dirty="0" smtClean="0">
                <a:solidFill>
                  <a:srgbClr val="FFFFFF"/>
                </a:solidFill>
                <a:latin typeface="Corbel"/>
                <a:cs typeface="Corbel"/>
              </a:rPr>
              <a:t>Taking risks:</a:t>
            </a:r>
          </a:p>
          <a:p>
            <a:pPr marL="0" indent="0">
              <a:spcBef>
                <a:spcPts val="0"/>
              </a:spcBef>
              <a:buNone/>
            </a:pPr>
            <a:endParaRPr lang="en-US" sz="2800" dirty="0" smtClean="0">
              <a:solidFill>
                <a:srgbClr val="FFFFFF"/>
              </a:solidFill>
              <a:latin typeface="Corbel"/>
              <a:cs typeface="Corbel"/>
            </a:endParaRPr>
          </a:p>
          <a:p>
            <a:pPr marL="0" indent="0">
              <a:spcBef>
                <a:spcPts val="0"/>
              </a:spcBef>
              <a:buNone/>
            </a:pPr>
            <a:r>
              <a:rPr lang="en-US" sz="2800" dirty="0" smtClean="0">
                <a:solidFill>
                  <a:srgbClr val="FFFFFF"/>
                </a:solidFill>
                <a:latin typeface="Corbel"/>
                <a:cs typeface="Corbel"/>
              </a:rPr>
              <a:t>Stock market, insurance, farming, owning a business</a:t>
            </a:r>
          </a:p>
          <a:p>
            <a:pPr marL="0" indent="0">
              <a:spcBef>
                <a:spcPts val="0"/>
              </a:spcBef>
              <a:buNone/>
            </a:pPr>
            <a:endParaRPr lang="en-US" sz="2800" dirty="0" smtClean="0">
              <a:solidFill>
                <a:srgbClr val="FFFFFF"/>
              </a:solidFill>
              <a:latin typeface="Corbel"/>
              <a:cs typeface="Corbel"/>
            </a:endParaRPr>
          </a:p>
          <a:p>
            <a:pPr marL="0" indent="0">
              <a:spcBef>
                <a:spcPts val="0"/>
              </a:spcBef>
              <a:buNone/>
            </a:pPr>
            <a:r>
              <a:rPr lang="en-US" sz="2800" dirty="0" smtClean="0">
                <a:solidFill>
                  <a:srgbClr val="FFFFFF"/>
                </a:solidFill>
                <a:latin typeface="Corbel"/>
                <a:cs typeface="Corbel"/>
              </a:rPr>
              <a:t>Investing in stocks is a form of ownership.</a:t>
            </a:r>
          </a:p>
          <a:p>
            <a:pPr marL="0" indent="0">
              <a:spcBef>
                <a:spcPts val="0"/>
              </a:spcBef>
              <a:buNone/>
            </a:pPr>
            <a:endParaRPr lang="en-US" sz="2800" dirty="0" smtClean="0">
              <a:solidFill>
                <a:srgbClr val="FFFFFF"/>
              </a:solidFill>
              <a:latin typeface="Corbel"/>
              <a:cs typeface="Corbel"/>
            </a:endParaRPr>
          </a:p>
          <a:p>
            <a:pPr marL="0" indent="0">
              <a:spcBef>
                <a:spcPts val="0"/>
              </a:spcBef>
              <a:buNone/>
            </a:pPr>
            <a:r>
              <a:rPr lang="en-US" sz="2800" dirty="0" smtClean="0">
                <a:solidFill>
                  <a:srgbClr val="FFFFFF"/>
                </a:solidFill>
                <a:latin typeface="Corbel"/>
                <a:cs typeface="Corbel"/>
              </a:rPr>
              <a:t>Insurance is to insure against loss (fire, flood, &amp; auto).</a:t>
            </a:r>
            <a:endParaRPr lang="en-US" sz="2800" dirty="0">
              <a:solidFill>
                <a:srgbClr val="FFFFFF"/>
              </a:solidFill>
              <a:latin typeface="Corbel"/>
              <a:cs typeface="Corbel"/>
            </a:endParaRPr>
          </a:p>
        </p:txBody>
      </p:sp>
    </p:spTree>
    <p:extLst>
      <p:ext uri="{BB962C8B-B14F-4D97-AF65-F5344CB8AC3E}">
        <p14:creationId xmlns:p14="http://schemas.microsoft.com/office/powerpoint/2010/main" val="27590444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smtClean="0">
                <a:solidFill>
                  <a:schemeClr val="bg1"/>
                </a:solidFill>
                <a:latin typeface="Corbel"/>
                <a:cs typeface="Corbel"/>
              </a:rPr>
              <a:t>ANSWERING The Gambler</a:t>
            </a:r>
            <a:endParaRPr lang="en-US" dirty="0">
              <a:solidFill>
                <a:schemeClr val="bg1"/>
              </a:solidFill>
              <a:latin typeface="Corbel"/>
              <a:cs typeface="Corbel"/>
            </a:endParaRPr>
          </a:p>
        </p:txBody>
      </p:sp>
      <p:sp>
        <p:nvSpPr>
          <p:cNvPr id="3" name="Content Placeholder 2"/>
          <p:cNvSpPr>
            <a:spLocks noGrp="1"/>
          </p:cNvSpPr>
          <p:nvPr>
            <p:ph idx="1"/>
          </p:nvPr>
        </p:nvSpPr>
        <p:spPr/>
        <p:txBody>
          <a:bodyPr>
            <a:noAutofit/>
          </a:bodyPr>
          <a:lstStyle/>
          <a:p>
            <a:pPr marL="0" indent="0">
              <a:spcBef>
                <a:spcPts val="0"/>
              </a:spcBef>
              <a:buNone/>
            </a:pPr>
            <a:r>
              <a:rPr lang="en-US" sz="2800" dirty="0" smtClean="0">
                <a:solidFill>
                  <a:srgbClr val="FFFFFF"/>
                </a:solidFill>
                <a:latin typeface="Corbel"/>
                <a:cs typeface="Corbel"/>
              </a:rPr>
              <a:t>Not all risks involve gambling.</a:t>
            </a:r>
          </a:p>
          <a:p>
            <a:pPr marL="0" indent="0">
              <a:spcBef>
                <a:spcPts val="0"/>
              </a:spcBef>
              <a:buNone/>
            </a:pPr>
            <a:endParaRPr lang="en-US" sz="2800" dirty="0">
              <a:solidFill>
                <a:srgbClr val="FFFFFF"/>
              </a:solidFill>
              <a:latin typeface="Corbel"/>
              <a:cs typeface="Corbel"/>
            </a:endParaRPr>
          </a:p>
          <a:p>
            <a:pPr marL="400050" lvl="1" indent="0">
              <a:spcBef>
                <a:spcPts val="0"/>
              </a:spcBef>
              <a:buNone/>
            </a:pPr>
            <a:r>
              <a:rPr lang="en-US" sz="2400" dirty="0" smtClean="0">
                <a:solidFill>
                  <a:srgbClr val="FFFFFF"/>
                </a:solidFill>
                <a:latin typeface="Corbel"/>
                <a:cs typeface="Corbel"/>
              </a:rPr>
              <a:t>Our life (walking, driving, &amp; job) is a risk: James 4.13-15.</a:t>
            </a:r>
          </a:p>
          <a:p>
            <a:pPr marL="0" indent="0">
              <a:spcBef>
                <a:spcPts val="0"/>
              </a:spcBef>
              <a:buNone/>
            </a:pPr>
            <a:endParaRPr lang="en-US" sz="2800" dirty="0">
              <a:solidFill>
                <a:srgbClr val="FFFFFF"/>
              </a:solidFill>
              <a:latin typeface="Corbel"/>
              <a:cs typeface="Corbel"/>
            </a:endParaRPr>
          </a:p>
          <a:p>
            <a:pPr marL="0" indent="0">
              <a:spcBef>
                <a:spcPts val="0"/>
              </a:spcBef>
              <a:buNone/>
            </a:pPr>
            <a:r>
              <a:rPr lang="en-US" sz="2800" dirty="0" smtClean="0">
                <a:solidFill>
                  <a:srgbClr val="FFFFFF"/>
                </a:solidFill>
                <a:latin typeface="Corbel"/>
                <a:cs typeface="Corbel"/>
              </a:rPr>
              <a:t>Not all risks involve a game of chance.</a:t>
            </a:r>
          </a:p>
          <a:p>
            <a:pPr marL="0" indent="0">
              <a:spcBef>
                <a:spcPts val="0"/>
              </a:spcBef>
              <a:buNone/>
            </a:pPr>
            <a:endParaRPr lang="en-US" sz="2800" dirty="0" smtClean="0">
              <a:solidFill>
                <a:srgbClr val="FFFFFF"/>
              </a:solidFill>
              <a:latin typeface="Corbel"/>
              <a:cs typeface="Corbel"/>
            </a:endParaRPr>
          </a:p>
          <a:p>
            <a:pPr marL="0" indent="0">
              <a:spcBef>
                <a:spcPts val="0"/>
              </a:spcBef>
              <a:buNone/>
            </a:pPr>
            <a:r>
              <a:rPr lang="en-US" sz="2800" dirty="0" smtClean="0">
                <a:solidFill>
                  <a:srgbClr val="FFFFFF"/>
                </a:solidFill>
                <a:latin typeface="Corbel"/>
                <a:cs typeface="Corbel"/>
              </a:rPr>
              <a:t>Not all risks involve a wager or a stake or agreement to take another’s possessions.</a:t>
            </a:r>
          </a:p>
        </p:txBody>
      </p:sp>
    </p:spTree>
    <p:extLst>
      <p:ext uri="{BB962C8B-B14F-4D97-AF65-F5344CB8AC3E}">
        <p14:creationId xmlns:p14="http://schemas.microsoft.com/office/powerpoint/2010/main" val="298423029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b="21594"/>
          <a:stretch/>
        </p:blipFill>
        <p:spPr>
          <a:xfrm>
            <a:off x="0" y="1732589"/>
            <a:ext cx="9144000" cy="3435350"/>
          </a:xfrm>
          <a:prstGeom prst="rect">
            <a:avLst/>
          </a:prstGeom>
        </p:spPr>
      </p:pic>
      <p:sp>
        <p:nvSpPr>
          <p:cNvPr id="7" name="Rectangle 6"/>
          <p:cNvSpPr/>
          <p:nvPr/>
        </p:nvSpPr>
        <p:spPr>
          <a:xfrm>
            <a:off x="1440455" y="765702"/>
            <a:ext cx="6263091" cy="7896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ln>
                  <a:solidFill>
                    <a:srgbClr val="000000"/>
                  </a:solidFill>
                </a:ln>
                <a:solidFill>
                  <a:srgbClr val="000000"/>
                </a:solidFill>
                <a:latin typeface="Corbel"/>
                <a:cs typeface="Corbel"/>
              </a:rPr>
              <a:t>Event: sports, chance</a:t>
            </a:r>
            <a:endParaRPr lang="en-US" sz="4400" b="1" dirty="0">
              <a:ln>
                <a:solidFill>
                  <a:srgbClr val="000000"/>
                </a:solidFill>
              </a:ln>
              <a:solidFill>
                <a:srgbClr val="000000"/>
              </a:solidFill>
              <a:latin typeface="Corbel"/>
              <a:cs typeface="Corbel"/>
            </a:endParaRPr>
          </a:p>
        </p:txBody>
      </p:sp>
      <p:sp>
        <p:nvSpPr>
          <p:cNvPr id="10" name="Rectangle 9"/>
          <p:cNvSpPr/>
          <p:nvPr/>
        </p:nvSpPr>
        <p:spPr>
          <a:xfrm>
            <a:off x="1457306" y="4742069"/>
            <a:ext cx="6229388" cy="573532"/>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a:ln>
                  <a:solidFill>
                    <a:srgbClr val="000000"/>
                  </a:solidFill>
                </a:ln>
                <a:solidFill>
                  <a:srgbClr val="000000"/>
                </a:solidFill>
                <a:latin typeface="Corbel"/>
                <a:cs typeface="Corbel"/>
              </a:rPr>
              <a:t>Winner                         Loser</a:t>
            </a:r>
          </a:p>
        </p:txBody>
      </p:sp>
      <p:sp>
        <p:nvSpPr>
          <p:cNvPr id="19" name="Rectangle 18"/>
          <p:cNvSpPr/>
          <p:nvPr/>
        </p:nvSpPr>
        <p:spPr>
          <a:xfrm>
            <a:off x="644027" y="1732589"/>
            <a:ext cx="7855946" cy="7896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ln>
                  <a:solidFill>
                    <a:srgbClr val="000000"/>
                  </a:solidFill>
                </a:ln>
                <a:solidFill>
                  <a:srgbClr val="000000"/>
                </a:solidFill>
                <a:latin typeface="Corbel"/>
                <a:cs typeface="Corbel"/>
              </a:rPr>
              <a:t>Stake: money, property, etc.</a:t>
            </a:r>
            <a:endParaRPr lang="en-US" sz="4400" b="1" dirty="0">
              <a:ln>
                <a:solidFill>
                  <a:srgbClr val="000000"/>
                </a:solidFill>
              </a:ln>
              <a:solidFill>
                <a:srgbClr val="000000"/>
              </a:solidFill>
              <a:latin typeface="Corbel"/>
              <a:cs typeface="Corbel"/>
            </a:endParaRPr>
          </a:p>
        </p:txBody>
      </p:sp>
      <p:sp>
        <p:nvSpPr>
          <p:cNvPr id="2" name="Rectangle 1"/>
          <p:cNvSpPr/>
          <p:nvPr/>
        </p:nvSpPr>
        <p:spPr>
          <a:xfrm>
            <a:off x="156061" y="6171150"/>
            <a:ext cx="8831890" cy="492443"/>
          </a:xfrm>
          <a:prstGeom prst="rect">
            <a:avLst/>
          </a:prstGeom>
        </p:spPr>
        <p:txBody>
          <a:bodyPr wrap="none">
            <a:spAutoFit/>
          </a:bodyPr>
          <a:lstStyle/>
          <a:p>
            <a:pPr algn="ctr"/>
            <a:r>
              <a:rPr lang="en-US" sz="2600" b="1" dirty="0" smtClean="0">
                <a:ln>
                  <a:solidFill>
                    <a:srgbClr val="000000"/>
                  </a:solidFill>
                </a:ln>
                <a:solidFill>
                  <a:srgbClr val="000000"/>
                </a:solidFill>
                <a:latin typeface="Corbel"/>
                <a:cs typeface="Corbel"/>
              </a:rPr>
              <a:t>If it does not fit the definition of gambling it is not gambling!</a:t>
            </a:r>
            <a:endParaRPr lang="en-US" sz="2600" b="1" dirty="0">
              <a:ln>
                <a:solidFill>
                  <a:srgbClr val="000000"/>
                </a:solidFill>
              </a:ln>
              <a:solidFill>
                <a:srgbClr val="000000"/>
              </a:solidFill>
              <a:latin typeface="Corbel"/>
              <a:cs typeface="Corbel"/>
            </a:endParaRPr>
          </a:p>
        </p:txBody>
      </p:sp>
    </p:spTree>
    <p:extLst>
      <p:ext uri="{BB962C8B-B14F-4D97-AF65-F5344CB8AC3E}">
        <p14:creationId xmlns:p14="http://schemas.microsoft.com/office/powerpoint/2010/main" val="3821929060"/>
      </p:ext>
    </p:extLst>
  </p:cSld>
  <p:clrMapOvr>
    <a:masterClrMapping/>
  </p:clrMapOvr>
  <mc:AlternateContent xmlns:mc="http://schemas.openxmlformats.org/markup-compatibility/2006">
    <mc:Choice xmlns:p14="http://schemas.microsoft.com/office/powerpoint/2010/main" Requires="p14">
      <p:transition spd="slow" p14:dur="15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11122" y="5630047"/>
            <a:ext cx="7321756" cy="1200329"/>
          </a:xfrm>
          <a:prstGeom prst="rect">
            <a:avLst/>
          </a:prstGeom>
        </p:spPr>
        <p:txBody>
          <a:bodyPr wrap="square">
            <a:spAutoFit/>
          </a:bodyPr>
          <a:lstStyle/>
          <a:p>
            <a:pPr algn="ctr"/>
            <a:r>
              <a:rPr lang="en-US" sz="3600" b="1" dirty="0">
                <a:ln>
                  <a:solidFill>
                    <a:schemeClr val="bg1"/>
                  </a:solidFill>
                </a:ln>
                <a:solidFill>
                  <a:schemeClr val="bg1"/>
                </a:solidFill>
                <a:latin typeface="Charter Black"/>
                <a:cs typeface="Charter Black"/>
              </a:rPr>
              <a:t>Are you willing to </a:t>
            </a:r>
            <a:r>
              <a:rPr lang="en-US" sz="3600" b="1" dirty="0" smtClean="0">
                <a:ln>
                  <a:solidFill>
                    <a:schemeClr val="bg1"/>
                  </a:solidFill>
                </a:ln>
                <a:solidFill>
                  <a:schemeClr val="bg1"/>
                </a:solidFill>
                <a:latin typeface="Charter Black"/>
                <a:cs typeface="Charter Black"/>
              </a:rPr>
              <a:t>gamble away </a:t>
            </a:r>
            <a:r>
              <a:rPr lang="en-US" sz="3600" b="1" dirty="0">
                <a:ln>
                  <a:solidFill>
                    <a:schemeClr val="bg1"/>
                  </a:solidFill>
                </a:ln>
                <a:solidFill>
                  <a:schemeClr val="bg1"/>
                </a:solidFill>
                <a:latin typeface="Charter Black"/>
                <a:cs typeface="Charter Black"/>
              </a:rPr>
              <a:t>your </a:t>
            </a:r>
            <a:r>
              <a:rPr lang="en-US" sz="3600" b="1" dirty="0" smtClean="0">
                <a:ln>
                  <a:solidFill>
                    <a:schemeClr val="bg1"/>
                  </a:solidFill>
                </a:ln>
                <a:solidFill>
                  <a:schemeClr val="bg1"/>
                </a:solidFill>
                <a:latin typeface="Charter Black"/>
                <a:cs typeface="Charter Black"/>
              </a:rPr>
              <a:t>SALVATION? </a:t>
            </a:r>
            <a:endParaRPr lang="en-US" sz="3600" b="1" dirty="0">
              <a:ln>
                <a:solidFill>
                  <a:schemeClr val="bg1"/>
                </a:solidFill>
              </a:ln>
              <a:solidFill>
                <a:schemeClr val="bg1"/>
              </a:solidFill>
              <a:latin typeface="Charter Black"/>
              <a:cs typeface="Charter Black"/>
            </a:endParaRPr>
          </a:p>
        </p:txBody>
      </p:sp>
    </p:spTree>
    <p:extLst>
      <p:ext uri="{BB962C8B-B14F-4D97-AF65-F5344CB8AC3E}">
        <p14:creationId xmlns:p14="http://schemas.microsoft.com/office/powerpoint/2010/main" val="132530200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smtClean="0">
                <a:solidFill>
                  <a:schemeClr val="bg1"/>
                </a:solidFill>
                <a:latin typeface="Corbel"/>
                <a:cs typeface="Corbel"/>
              </a:rPr>
              <a:t>Plan Of Salvation</a:t>
            </a:r>
            <a:endParaRPr lang="en-US" dirty="0">
              <a:solidFill>
                <a:schemeClr val="bg1"/>
              </a:solidFill>
              <a:latin typeface="Corbel"/>
              <a:cs typeface="Corbel"/>
            </a:endParaRPr>
          </a:p>
        </p:txBody>
      </p:sp>
      <p:sp>
        <p:nvSpPr>
          <p:cNvPr id="3" name="Content Placeholder 2"/>
          <p:cNvSpPr>
            <a:spLocks noGrp="1"/>
          </p:cNvSpPr>
          <p:nvPr>
            <p:ph idx="1"/>
          </p:nvPr>
        </p:nvSpPr>
        <p:spPr/>
        <p:txBody>
          <a:bodyPr>
            <a:noAutofit/>
          </a:bodyPr>
          <a:lstStyle/>
          <a:p>
            <a:pPr marL="0" indent="0" algn="ctr">
              <a:lnSpc>
                <a:spcPts val="5600"/>
              </a:lnSpc>
              <a:spcBef>
                <a:spcPts val="0"/>
              </a:spcBef>
              <a:buNone/>
            </a:pPr>
            <a:r>
              <a:rPr lang="en-US" sz="4000" dirty="0" smtClean="0">
                <a:solidFill>
                  <a:srgbClr val="FFFFFF"/>
                </a:solidFill>
                <a:latin typeface="Corbel"/>
                <a:cs typeface="Corbel"/>
              </a:rPr>
              <a:t>Hear the word: Rom. 10.17</a:t>
            </a:r>
          </a:p>
          <a:p>
            <a:pPr marL="0" indent="0" algn="ctr">
              <a:lnSpc>
                <a:spcPts val="5600"/>
              </a:lnSpc>
              <a:spcBef>
                <a:spcPts val="0"/>
              </a:spcBef>
              <a:buNone/>
            </a:pPr>
            <a:r>
              <a:rPr lang="en-US" sz="4000" dirty="0" smtClean="0">
                <a:solidFill>
                  <a:srgbClr val="FFFFFF"/>
                </a:solidFill>
                <a:latin typeface="Corbel"/>
                <a:cs typeface="Corbel"/>
              </a:rPr>
              <a:t>Believe the word: John 8.24</a:t>
            </a:r>
          </a:p>
          <a:p>
            <a:pPr marL="0" indent="0" algn="ctr">
              <a:lnSpc>
                <a:spcPts val="5600"/>
              </a:lnSpc>
              <a:spcBef>
                <a:spcPts val="0"/>
              </a:spcBef>
              <a:buNone/>
            </a:pPr>
            <a:r>
              <a:rPr lang="en-US" sz="4000" dirty="0" smtClean="0">
                <a:solidFill>
                  <a:srgbClr val="FFFFFF"/>
                </a:solidFill>
                <a:latin typeface="Corbel"/>
                <a:cs typeface="Corbel"/>
              </a:rPr>
              <a:t>Repent of sin: 1 Cor. 6.9-11</a:t>
            </a:r>
          </a:p>
          <a:p>
            <a:pPr marL="0" indent="0" algn="ctr">
              <a:lnSpc>
                <a:spcPts val="5600"/>
              </a:lnSpc>
              <a:spcBef>
                <a:spcPts val="0"/>
              </a:spcBef>
              <a:buNone/>
            </a:pPr>
            <a:r>
              <a:rPr lang="en-US" sz="4000" dirty="0" smtClean="0">
                <a:solidFill>
                  <a:srgbClr val="FFFFFF"/>
                </a:solidFill>
                <a:latin typeface="Corbel"/>
                <a:cs typeface="Corbel"/>
              </a:rPr>
              <a:t>Confess your faith: Rom. 10.9-10</a:t>
            </a:r>
          </a:p>
          <a:p>
            <a:pPr marL="0" indent="0" algn="ctr">
              <a:lnSpc>
                <a:spcPts val="5600"/>
              </a:lnSpc>
              <a:spcBef>
                <a:spcPts val="0"/>
              </a:spcBef>
              <a:buNone/>
            </a:pPr>
            <a:r>
              <a:rPr lang="en-US" sz="4000" dirty="0" smtClean="0">
                <a:solidFill>
                  <a:srgbClr val="FFFFFF"/>
                </a:solidFill>
                <a:latin typeface="Corbel"/>
                <a:cs typeface="Corbel"/>
              </a:rPr>
              <a:t>Be immersed: Acts 2.38</a:t>
            </a:r>
          </a:p>
          <a:p>
            <a:pPr marL="0" indent="0" algn="ctr">
              <a:lnSpc>
                <a:spcPts val="5600"/>
              </a:lnSpc>
              <a:spcBef>
                <a:spcPts val="0"/>
              </a:spcBef>
              <a:buNone/>
            </a:pPr>
            <a:r>
              <a:rPr lang="en-US" sz="4000" dirty="0" smtClean="0">
                <a:solidFill>
                  <a:srgbClr val="FFFFFF"/>
                </a:solidFill>
                <a:latin typeface="Corbel"/>
                <a:cs typeface="Corbel"/>
              </a:rPr>
              <a:t>Remain faithful: Rev. 2.10</a:t>
            </a:r>
            <a:endParaRPr lang="en-US" sz="4000" dirty="0" smtClean="0">
              <a:solidFill>
                <a:srgbClr val="FFFFFF"/>
              </a:solidFill>
              <a:latin typeface="Corbel"/>
              <a:cs typeface="Corbel"/>
            </a:endParaRPr>
          </a:p>
        </p:txBody>
      </p:sp>
    </p:spTree>
    <p:extLst>
      <p:ext uri="{BB962C8B-B14F-4D97-AF65-F5344CB8AC3E}">
        <p14:creationId xmlns:p14="http://schemas.microsoft.com/office/powerpoint/2010/main" val="1853034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smtClean="0">
                <a:solidFill>
                  <a:schemeClr val="bg1"/>
                </a:solidFill>
                <a:latin typeface="Corbel"/>
                <a:cs typeface="Corbel"/>
              </a:rPr>
              <a:t>What Is GAMBLING?</a:t>
            </a:r>
            <a:endParaRPr lang="en-US"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spcBef>
                <a:spcPts val="0"/>
              </a:spcBef>
              <a:buNone/>
            </a:pPr>
            <a:r>
              <a:rPr lang="en-US" sz="3000" dirty="0" smtClean="0">
                <a:solidFill>
                  <a:schemeClr val="bg1"/>
                </a:solidFill>
                <a:latin typeface="Corbel"/>
                <a:cs typeface="Corbel"/>
              </a:rPr>
              <a:t>Gambling </a:t>
            </a:r>
            <a:r>
              <a:rPr lang="en-US" sz="3000" dirty="0">
                <a:solidFill>
                  <a:schemeClr val="bg1"/>
                </a:solidFill>
                <a:latin typeface="Corbel"/>
                <a:cs typeface="Corbel"/>
              </a:rPr>
              <a:t>takes many forms: lotteries, casinos, sports betting, video poker, Internet gambling, etc</a:t>
            </a:r>
            <a:r>
              <a:rPr lang="en-US" sz="3000" dirty="0" smtClean="0">
                <a:solidFill>
                  <a:schemeClr val="bg1"/>
                </a:solidFill>
                <a:latin typeface="Corbel"/>
                <a:cs typeface="Corbel"/>
              </a:rPr>
              <a:t>.</a:t>
            </a:r>
            <a:endParaRPr lang="en-US" sz="3000" dirty="0">
              <a:solidFill>
                <a:schemeClr val="bg1"/>
              </a:solidFill>
              <a:latin typeface="Corbel"/>
              <a:cs typeface="Corbel"/>
            </a:endParaRPr>
          </a:p>
        </p:txBody>
      </p:sp>
    </p:spTree>
    <p:extLst>
      <p:ext uri="{BB962C8B-B14F-4D97-AF65-F5344CB8AC3E}">
        <p14:creationId xmlns:p14="http://schemas.microsoft.com/office/powerpoint/2010/main" val="2245363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smtClean="0">
                <a:solidFill>
                  <a:schemeClr val="bg1"/>
                </a:solidFill>
                <a:latin typeface="Corbel"/>
                <a:cs typeface="Corbel"/>
              </a:rPr>
              <a:t>What Is GAMBLING?</a:t>
            </a:r>
            <a:endParaRPr lang="en-US"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spcBef>
                <a:spcPts val="0"/>
              </a:spcBef>
              <a:buNone/>
            </a:pPr>
            <a:r>
              <a:rPr lang="en-US" sz="3000" dirty="0" smtClean="0">
                <a:solidFill>
                  <a:schemeClr val="bg1"/>
                </a:solidFill>
                <a:latin typeface="Corbel"/>
                <a:cs typeface="Corbel"/>
              </a:rPr>
              <a:t>The National Gambling Impact Study Commission (NGISC) noted that Americans spend more on gambling than on recorded music, theme parks, video games, spectator sports and movie tickets combined.</a:t>
            </a:r>
          </a:p>
          <a:p>
            <a:pPr marL="0" indent="0">
              <a:spcBef>
                <a:spcPts val="0"/>
              </a:spcBef>
              <a:buNone/>
            </a:pPr>
            <a:endParaRPr lang="en-US" sz="3000" dirty="0">
              <a:solidFill>
                <a:schemeClr val="bg1"/>
              </a:solidFill>
              <a:latin typeface="Corbel"/>
              <a:cs typeface="Corbel"/>
            </a:endParaRPr>
          </a:p>
          <a:p>
            <a:pPr marL="0" indent="0" algn="r">
              <a:spcBef>
                <a:spcPts val="0"/>
              </a:spcBef>
              <a:buNone/>
            </a:pPr>
            <a:r>
              <a:rPr lang="en-US" sz="3000" dirty="0" smtClean="0">
                <a:solidFill>
                  <a:schemeClr val="bg1"/>
                </a:solidFill>
                <a:latin typeface="Corbel"/>
                <a:cs typeface="Corbel"/>
              </a:rPr>
              <a:t>					</a:t>
            </a:r>
            <a:r>
              <a:rPr lang="en-US" sz="1600" dirty="0" smtClean="0">
                <a:solidFill>
                  <a:schemeClr val="bg1"/>
                </a:solidFill>
                <a:latin typeface="Corbel"/>
                <a:cs typeface="Corbel"/>
              </a:rPr>
              <a:t>The National Gambling Impact Study Commission, Executive Summary, p. 4, June 1999, &lt;http://</a:t>
            </a:r>
            <a:r>
              <a:rPr lang="en-US" sz="1600" dirty="0" err="1" smtClean="0">
                <a:solidFill>
                  <a:schemeClr val="bg1"/>
                </a:solidFill>
                <a:latin typeface="Corbel"/>
                <a:cs typeface="Corbel"/>
              </a:rPr>
              <a:t>govinfo.library.unt.edu</a:t>
            </a:r>
            <a:r>
              <a:rPr lang="en-US" sz="1600" dirty="0" smtClean="0">
                <a:solidFill>
                  <a:schemeClr val="bg1"/>
                </a:solidFill>
                <a:latin typeface="Corbel"/>
                <a:cs typeface="Corbel"/>
              </a:rPr>
              <a:t>/</a:t>
            </a:r>
            <a:r>
              <a:rPr lang="en-US" sz="1600" dirty="0" err="1" smtClean="0">
                <a:solidFill>
                  <a:schemeClr val="bg1"/>
                </a:solidFill>
                <a:latin typeface="Corbel"/>
                <a:cs typeface="Corbel"/>
              </a:rPr>
              <a:t>ngisc</a:t>
            </a:r>
            <a:r>
              <a:rPr lang="en-US" sz="1600" dirty="0" smtClean="0">
                <a:solidFill>
                  <a:schemeClr val="bg1"/>
                </a:solidFill>
                <a:latin typeface="Corbel"/>
                <a:cs typeface="Corbel"/>
              </a:rPr>
              <a:t>/</a:t>
            </a:r>
            <a:r>
              <a:rPr lang="en-US" sz="1600" dirty="0" err="1" smtClean="0">
                <a:solidFill>
                  <a:schemeClr val="bg1"/>
                </a:solidFill>
                <a:latin typeface="Corbel"/>
                <a:cs typeface="Corbel"/>
              </a:rPr>
              <a:t>index.html</a:t>
            </a:r>
            <a:r>
              <a:rPr lang="en-US" sz="1600" dirty="0" smtClean="0">
                <a:solidFill>
                  <a:schemeClr val="bg1"/>
                </a:solidFill>
                <a:latin typeface="Corbel"/>
                <a:cs typeface="Corbel"/>
              </a:rPr>
              <a:t>&gt; (5 December 2003).</a:t>
            </a:r>
            <a:endParaRPr lang="en-US" sz="1600" dirty="0">
              <a:solidFill>
                <a:schemeClr val="bg1"/>
              </a:solidFill>
              <a:latin typeface="Corbel"/>
              <a:cs typeface="Corbel"/>
            </a:endParaRPr>
          </a:p>
        </p:txBody>
      </p:sp>
    </p:spTree>
    <p:extLst>
      <p:ext uri="{BB962C8B-B14F-4D97-AF65-F5344CB8AC3E}">
        <p14:creationId xmlns:p14="http://schemas.microsoft.com/office/powerpoint/2010/main" val="71321461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smtClean="0">
                <a:solidFill>
                  <a:schemeClr val="bg1"/>
                </a:solidFill>
                <a:latin typeface="Corbel"/>
                <a:cs typeface="Corbel"/>
              </a:rPr>
              <a:t>What Is GAMBLING?</a:t>
            </a:r>
            <a:endParaRPr lang="en-US"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spcBef>
                <a:spcPts val="0"/>
              </a:spcBef>
              <a:buNone/>
            </a:pPr>
            <a:r>
              <a:rPr lang="en-US" sz="3000" dirty="0" smtClean="0">
                <a:solidFill>
                  <a:schemeClr val="bg1"/>
                </a:solidFill>
                <a:latin typeface="Corbel"/>
                <a:cs typeface="Corbel"/>
              </a:rPr>
              <a:t>“</a:t>
            </a:r>
            <a:r>
              <a:rPr lang="en-US" sz="3000" dirty="0">
                <a:solidFill>
                  <a:schemeClr val="bg1"/>
                </a:solidFill>
                <a:latin typeface="Corbel"/>
                <a:cs typeface="Corbel"/>
              </a:rPr>
              <a:t>Gambling is the wagering of money or something of material value (referred to as "the stakes") on an event with an uncertain outcome with the primary intent of winning additional money and/or material goods” (</a:t>
            </a:r>
            <a:r>
              <a:rPr lang="en-US" sz="3000" dirty="0" err="1">
                <a:solidFill>
                  <a:schemeClr val="bg1"/>
                </a:solidFill>
                <a:latin typeface="Corbel"/>
                <a:cs typeface="Corbel"/>
              </a:rPr>
              <a:t>Wikipedia.org</a:t>
            </a:r>
            <a:r>
              <a:rPr lang="en-US" sz="3000" dirty="0">
                <a:solidFill>
                  <a:schemeClr val="bg1"/>
                </a:solidFill>
                <a:latin typeface="Corbel"/>
                <a:cs typeface="Corbel"/>
              </a:rPr>
              <a:t>)</a:t>
            </a:r>
            <a:r>
              <a:rPr lang="en-US" sz="3000" dirty="0" smtClean="0">
                <a:solidFill>
                  <a:schemeClr val="bg1"/>
                </a:solidFill>
                <a:latin typeface="Corbel"/>
                <a:cs typeface="Corbel"/>
              </a:rPr>
              <a:t>.</a:t>
            </a:r>
            <a:endParaRPr lang="en-US" sz="3000" dirty="0">
              <a:solidFill>
                <a:schemeClr val="bg1"/>
              </a:solidFill>
              <a:latin typeface="Corbel"/>
              <a:cs typeface="Corbel"/>
            </a:endParaRPr>
          </a:p>
        </p:txBody>
      </p:sp>
    </p:spTree>
    <p:extLst>
      <p:ext uri="{BB962C8B-B14F-4D97-AF65-F5344CB8AC3E}">
        <p14:creationId xmlns:p14="http://schemas.microsoft.com/office/powerpoint/2010/main" val="290797496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smtClean="0">
                <a:solidFill>
                  <a:schemeClr val="bg1"/>
                </a:solidFill>
                <a:latin typeface="Corbel"/>
                <a:cs typeface="Corbel"/>
              </a:rPr>
              <a:t>What Is GAMBLING?</a:t>
            </a:r>
            <a:endParaRPr lang="en-US" dirty="0">
              <a:solidFill>
                <a:schemeClr val="bg1"/>
              </a:solidFill>
              <a:latin typeface="Corbel"/>
              <a:cs typeface="Corbel"/>
            </a:endParaRPr>
          </a:p>
        </p:txBody>
      </p:sp>
      <p:sp>
        <p:nvSpPr>
          <p:cNvPr id="3" name="Content Placeholder 2"/>
          <p:cNvSpPr>
            <a:spLocks noGrp="1"/>
          </p:cNvSpPr>
          <p:nvPr>
            <p:ph idx="1"/>
          </p:nvPr>
        </p:nvSpPr>
        <p:spPr>
          <a:xfrm>
            <a:off x="457200" y="1600200"/>
            <a:ext cx="8229600" cy="3527425"/>
          </a:xfrm>
        </p:spPr>
        <p:txBody>
          <a:bodyPr>
            <a:normAutofit/>
          </a:bodyPr>
          <a:lstStyle/>
          <a:p>
            <a:pPr marL="0" indent="0">
              <a:spcBef>
                <a:spcPts val="0"/>
              </a:spcBef>
              <a:buNone/>
            </a:pPr>
            <a:r>
              <a:rPr lang="en-US" sz="3000" dirty="0" smtClean="0">
                <a:solidFill>
                  <a:schemeClr val="bg1"/>
                </a:solidFill>
                <a:latin typeface="Corbel"/>
                <a:cs typeface="Corbel"/>
              </a:rPr>
              <a:t>All three components must be present to be considered gambling.</a:t>
            </a:r>
            <a:endParaRPr lang="en-US" sz="3000" dirty="0" smtClean="0">
              <a:solidFill>
                <a:schemeClr val="bg1"/>
              </a:solidFill>
              <a:latin typeface="Corbel"/>
              <a:cs typeface="Corbel"/>
            </a:endParaRPr>
          </a:p>
          <a:p>
            <a:pPr marL="400050" lvl="1" indent="0">
              <a:spcBef>
                <a:spcPts val="0"/>
              </a:spcBef>
              <a:buNone/>
            </a:pPr>
            <a:r>
              <a:rPr lang="en-US" sz="2600" dirty="0" smtClean="0">
                <a:solidFill>
                  <a:schemeClr val="bg1"/>
                </a:solidFill>
                <a:latin typeface="Corbel"/>
                <a:cs typeface="Corbel"/>
              </a:rPr>
              <a:t>An uncertain EVENT.</a:t>
            </a:r>
          </a:p>
          <a:p>
            <a:pPr marL="400050" lvl="1" indent="0">
              <a:spcBef>
                <a:spcPts val="0"/>
              </a:spcBef>
              <a:buNone/>
            </a:pPr>
            <a:endParaRPr lang="en-US" sz="2600" dirty="0" smtClean="0">
              <a:solidFill>
                <a:schemeClr val="bg1"/>
              </a:solidFill>
              <a:latin typeface="Corbel"/>
              <a:cs typeface="Corbel"/>
            </a:endParaRPr>
          </a:p>
          <a:p>
            <a:pPr marL="400050" lvl="1" indent="0">
              <a:spcBef>
                <a:spcPts val="0"/>
              </a:spcBef>
              <a:buNone/>
            </a:pPr>
            <a:r>
              <a:rPr lang="en-US" sz="2600" dirty="0" smtClean="0">
                <a:solidFill>
                  <a:schemeClr val="bg1"/>
                </a:solidFill>
                <a:latin typeface="Corbel"/>
                <a:cs typeface="Corbel"/>
              </a:rPr>
              <a:t>A STAKE (money, property, etc.) that is deliberately chanced.</a:t>
            </a:r>
          </a:p>
          <a:p>
            <a:pPr marL="400050" lvl="1" indent="0">
              <a:spcBef>
                <a:spcPts val="0"/>
              </a:spcBef>
              <a:buNone/>
            </a:pPr>
            <a:endParaRPr lang="en-US" sz="2600" dirty="0" smtClean="0">
              <a:solidFill>
                <a:schemeClr val="bg1"/>
              </a:solidFill>
              <a:latin typeface="Corbel"/>
              <a:cs typeface="Corbel"/>
            </a:endParaRPr>
          </a:p>
          <a:p>
            <a:pPr marL="400050" lvl="1" indent="0">
              <a:spcBef>
                <a:spcPts val="0"/>
              </a:spcBef>
              <a:buNone/>
            </a:pPr>
            <a:r>
              <a:rPr lang="en-US" sz="2600" dirty="0" smtClean="0">
                <a:solidFill>
                  <a:schemeClr val="bg1"/>
                </a:solidFill>
                <a:latin typeface="Corbel"/>
                <a:cs typeface="Corbel"/>
              </a:rPr>
              <a:t>A winner AND a loser.</a:t>
            </a:r>
          </a:p>
        </p:txBody>
      </p:sp>
    </p:spTree>
    <p:extLst>
      <p:ext uri="{BB962C8B-B14F-4D97-AF65-F5344CB8AC3E}">
        <p14:creationId xmlns:p14="http://schemas.microsoft.com/office/powerpoint/2010/main" val="96780808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b="21594"/>
          <a:stretch/>
        </p:blipFill>
        <p:spPr>
          <a:xfrm>
            <a:off x="0" y="1732589"/>
            <a:ext cx="9144000" cy="3435350"/>
          </a:xfrm>
          <a:prstGeom prst="rect">
            <a:avLst/>
          </a:prstGeom>
        </p:spPr>
      </p:pic>
      <p:sp>
        <p:nvSpPr>
          <p:cNvPr id="7" name="Rectangle 6"/>
          <p:cNvSpPr/>
          <p:nvPr/>
        </p:nvSpPr>
        <p:spPr>
          <a:xfrm>
            <a:off x="1440455" y="765702"/>
            <a:ext cx="6263091" cy="7896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smtClean="0">
                <a:ln>
                  <a:solidFill>
                    <a:srgbClr val="000000"/>
                  </a:solidFill>
                </a:ln>
                <a:solidFill>
                  <a:srgbClr val="000000"/>
                </a:solidFill>
                <a:latin typeface="Corbel"/>
                <a:cs typeface="Corbel"/>
              </a:rPr>
              <a:t>Event:</a:t>
            </a:r>
            <a:r>
              <a:rPr lang="en-US" sz="4400" b="1" dirty="0">
                <a:ln>
                  <a:solidFill>
                    <a:srgbClr val="000000"/>
                  </a:solidFill>
                </a:ln>
                <a:solidFill>
                  <a:srgbClr val="000000"/>
                </a:solidFill>
                <a:latin typeface="Corbel"/>
                <a:cs typeface="Corbel"/>
              </a:rPr>
              <a:t> </a:t>
            </a:r>
            <a:r>
              <a:rPr lang="en-US" sz="4400" b="1" dirty="0">
                <a:ln>
                  <a:solidFill>
                    <a:srgbClr val="000000"/>
                  </a:solidFill>
                </a:ln>
                <a:solidFill>
                  <a:srgbClr val="000000"/>
                </a:solidFill>
                <a:latin typeface="Corbel"/>
                <a:cs typeface="Corbel"/>
              </a:rPr>
              <a:t>s</a:t>
            </a:r>
            <a:r>
              <a:rPr lang="en-US" sz="4400" b="1" dirty="0" smtClean="0">
                <a:ln>
                  <a:solidFill>
                    <a:srgbClr val="000000"/>
                  </a:solidFill>
                </a:ln>
                <a:solidFill>
                  <a:srgbClr val="000000"/>
                </a:solidFill>
                <a:latin typeface="Corbel"/>
                <a:cs typeface="Corbel"/>
              </a:rPr>
              <a:t>ports</a:t>
            </a:r>
            <a:r>
              <a:rPr lang="en-US" sz="4400" b="1" dirty="0" smtClean="0">
                <a:ln>
                  <a:solidFill>
                    <a:srgbClr val="000000"/>
                  </a:solidFill>
                </a:ln>
                <a:solidFill>
                  <a:srgbClr val="000000"/>
                </a:solidFill>
                <a:latin typeface="Corbel"/>
                <a:cs typeface="Corbel"/>
              </a:rPr>
              <a:t>, </a:t>
            </a:r>
            <a:r>
              <a:rPr lang="en-US" sz="4400" b="1" dirty="0">
                <a:ln>
                  <a:solidFill>
                    <a:srgbClr val="000000"/>
                  </a:solidFill>
                </a:ln>
                <a:solidFill>
                  <a:srgbClr val="000000"/>
                </a:solidFill>
                <a:latin typeface="Corbel"/>
                <a:cs typeface="Corbel"/>
              </a:rPr>
              <a:t>c</a:t>
            </a:r>
            <a:r>
              <a:rPr lang="en-US" sz="4400" b="1" dirty="0" smtClean="0">
                <a:ln>
                  <a:solidFill>
                    <a:srgbClr val="000000"/>
                  </a:solidFill>
                </a:ln>
                <a:solidFill>
                  <a:srgbClr val="000000"/>
                </a:solidFill>
                <a:latin typeface="Corbel"/>
                <a:cs typeface="Corbel"/>
              </a:rPr>
              <a:t>hance</a:t>
            </a:r>
            <a:endParaRPr lang="en-US" sz="4400" b="1" dirty="0">
              <a:ln>
                <a:solidFill>
                  <a:srgbClr val="000000"/>
                </a:solidFill>
              </a:ln>
              <a:solidFill>
                <a:srgbClr val="000000"/>
              </a:solidFill>
              <a:latin typeface="Corbel"/>
              <a:cs typeface="Corbel"/>
            </a:endParaRPr>
          </a:p>
        </p:txBody>
      </p:sp>
      <p:sp>
        <p:nvSpPr>
          <p:cNvPr id="10" name="Rectangle 9"/>
          <p:cNvSpPr/>
          <p:nvPr/>
        </p:nvSpPr>
        <p:spPr>
          <a:xfrm>
            <a:off x="1457306" y="4742069"/>
            <a:ext cx="6229388" cy="573532"/>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smtClean="0">
                <a:ln>
                  <a:solidFill>
                    <a:srgbClr val="000000"/>
                  </a:solidFill>
                </a:ln>
                <a:solidFill>
                  <a:srgbClr val="000000"/>
                </a:solidFill>
                <a:latin typeface="Corbel"/>
                <a:cs typeface="Corbel"/>
              </a:rPr>
              <a:t>W</a:t>
            </a:r>
            <a:r>
              <a:rPr lang="en-US" sz="4400" b="1" dirty="0" smtClean="0">
                <a:ln>
                  <a:solidFill>
                    <a:srgbClr val="000000"/>
                  </a:solidFill>
                </a:ln>
                <a:solidFill>
                  <a:srgbClr val="000000"/>
                </a:solidFill>
                <a:latin typeface="Corbel"/>
                <a:cs typeface="Corbel"/>
              </a:rPr>
              <a:t>inner                         Loser</a:t>
            </a:r>
          </a:p>
        </p:txBody>
      </p:sp>
      <p:sp>
        <p:nvSpPr>
          <p:cNvPr id="19" name="Rectangle 18"/>
          <p:cNvSpPr/>
          <p:nvPr/>
        </p:nvSpPr>
        <p:spPr>
          <a:xfrm>
            <a:off x="644027" y="1732589"/>
            <a:ext cx="7855946" cy="7896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ln>
                  <a:solidFill>
                    <a:srgbClr val="000000"/>
                  </a:solidFill>
                </a:ln>
                <a:solidFill>
                  <a:srgbClr val="000000"/>
                </a:solidFill>
                <a:latin typeface="Corbel"/>
                <a:cs typeface="Corbel"/>
              </a:rPr>
              <a:t>S</a:t>
            </a:r>
            <a:r>
              <a:rPr lang="en-US" sz="4400" b="1" dirty="0" smtClean="0">
                <a:ln>
                  <a:solidFill>
                    <a:srgbClr val="000000"/>
                  </a:solidFill>
                </a:ln>
                <a:solidFill>
                  <a:srgbClr val="000000"/>
                </a:solidFill>
                <a:latin typeface="Corbel"/>
                <a:cs typeface="Corbel"/>
              </a:rPr>
              <a:t>take: money, property, etc.</a:t>
            </a:r>
            <a:endParaRPr lang="en-US" sz="4400" b="1" dirty="0">
              <a:ln>
                <a:solidFill>
                  <a:srgbClr val="000000"/>
                </a:solidFill>
              </a:ln>
              <a:solidFill>
                <a:srgbClr val="000000"/>
              </a:solidFill>
              <a:latin typeface="Corbel"/>
              <a:cs typeface="Corbel"/>
            </a:endParaRPr>
          </a:p>
        </p:txBody>
      </p:sp>
      <p:sp>
        <p:nvSpPr>
          <p:cNvPr id="20" name="Rectangle 19"/>
          <p:cNvSpPr/>
          <p:nvPr/>
        </p:nvSpPr>
        <p:spPr>
          <a:xfrm>
            <a:off x="156061" y="6171150"/>
            <a:ext cx="8831890" cy="492443"/>
          </a:xfrm>
          <a:prstGeom prst="rect">
            <a:avLst/>
          </a:prstGeom>
        </p:spPr>
        <p:txBody>
          <a:bodyPr wrap="none">
            <a:spAutoFit/>
          </a:bodyPr>
          <a:lstStyle/>
          <a:p>
            <a:pPr algn="ctr"/>
            <a:r>
              <a:rPr lang="en-US" sz="2600" b="1" dirty="0" smtClean="0">
                <a:ln>
                  <a:solidFill>
                    <a:srgbClr val="000000"/>
                  </a:solidFill>
                </a:ln>
                <a:solidFill>
                  <a:srgbClr val="000000"/>
                </a:solidFill>
                <a:latin typeface="Corbel"/>
                <a:cs typeface="Corbel"/>
              </a:rPr>
              <a:t>If it does not fit the definition of gambling it is not gambling!</a:t>
            </a:r>
            <a:endParaRPr lang="en-US" sz="2600" b="1" dirty="0">
              <a:ln>
                <a:solidFill>
                  <a:srgbClr val="000000"/>
                </a:solidFill>
              </a:ln>
              <a:solidFill>
                <a:srgbClr val="000000"/>
              </a:solidFill>
              <a:latin typeface="Corbel"/>
              <a:cs typeface="Corbel"/>
            </a:endParaRPr>
          </a:p>
        </p:txBody>
      </p:sp>
    </p:spTree>
    <p:extLst>
      <p:ext uri="{BB962C8B-B14F-4D97-AF65-F5344CB8AC3E}">
        <p14:creationId xmlns:p14="http://schemas.microsoft.com/office/powerpoint/2010/main" val="2141369708"/>
      </p:ext>
    </p:extLst>
  </p:cSld>
  <p:clrMapOvr>
    <a:masterClrMapping/>
  </p:clrMapOvr>
  <mc:AlternateContent xmlns:mc="http://schemas.openxmlformats.org/markup-compatibility/2006">
    <mc:Choice xmlns:p14="http://schemas.microsoft.com/office/powerpoint/2010/main" Requires="p14">
      <p:transition spd="slow" p14:dur="15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smtClean="0">
                <a:solidFill>
                  <a:schemeClr val="bg1"/>
                </a:solidFill>
                <a:latin typeface="Corbel"/>
                <a:cs typeface="Corbel"/>
              </a:rPr>
              <a:t>Principle of COVETOUSNESS</a:t>
            </a:r>
            <a:endParaRPr lang="en-US" dirty="0">
              <a:solidFill>
                <a:schemeClr val="bg1"/>
              </a:solidFill>
              <a:latin typeface="Corbel"/>
              <a:cs typeface="Corbel"/>
            </a:endParaRPr>
          </a:p>
        </p:txBody>
      </p:sp>
      <p:sp>
        <p:nvSpPr>
          <p:cNvPr id="3" name="Content Placeholder 2"/>
          <p:cNvSpPr>
            <a:spLocks noGrp="1"/>
          </p:cNvSpPr>
          <p:nvPr>
            <p:ph idx="1"/>
          </p:nvPr>
        </p:nvSpPr>
        <p:spPr/>
        <p:txBody>
          <a:bodyPr>
            <a:noAutofit/>
          </a:bodyPr>
          <a:lstStyle/>
          <a:p>
            <a:pPr marL="0" indent="0">
              <a:spcBef>
                <a:spcPts val="0"/>
              </a:spcBef>
              <a:buNone/>
            </a:pPr>
            <a:r>
              <a:rPr lang="en-US" sz="3400" dirty="0" smtClean="0">
                <a:solidFill>
                  <a:schemeClr val="bg1"/>
                </a:solidFill>
                <a:latin typeface="Corbel"/>
                <a:cs typeface="Corbel"/>
              </a:rPr>
              <a:t>Covetousness: “…desire to possess what belongs to another, usually tangible things. …It means an ungoverned and selfish desire that threatens the basic rights of others. Coveting was sinful because it focused greedily on the property of a neighbor…”</a:t>
            </a:r>
          </a:p>
          <a:p>
            <a:pPr marL="0" indent="0">
              <a:spcBef>
                <a:spcPts val="0"/>
              </a:spcBef>
              <a:buNone/>
            </a:pPr>
            <a:r>
              <a:rPr lang="en-US" sz="1800" dirty="0" smtClean="0">
                <a:solidFill>
                  <a:schemeClr val="bg1"/>
                </a:solidFill>
                <a:latin typeface="Corbel"/>
                <a:cs typeface="Corbel"/>
              </a:rPr>
              <a:t>						</a:t>
            </a:r>
            <a:r>
              <a:rPr lang="en-US" sz="1800" dirty="0">
                <a:solidFill>
                  <a:schemeClr val="bg1"/>
                </a:solidFill>
                <a:latin typeface="Corbel"/>
                <a:cs typeface="Corbel"/>
              </a:rPr>
              <a:t>	</a:t>
            </a:r>
            <a:r>
              <a:rPr lang="en-US" sz="1800" dirty="0" smtClean="0">
                <a:solidFill>
                  <a:schemeClr val="bg1"/>
                </a:solidFill>
                <a:latin typeface="Corbel"/>
                <a:cs typeface="Corbel"/>
              </a:rPr>
              <a:t>	</a:t>
            </a:r>
          </a:p>
          <a:p>
            <a:pPr marL="0" indent="0">
              <a:spcBef>
                <a:spcPts val="0"/>
              </a:spcBef>
              <a:buNone/>
            </a:pPr>
            <a:r>
              <a:rPr lang="en-US" sz="1800" dirty="0">
                <a:solidFill>
                  <a:schemeClr val="bg1"/>
                </a:solidFill>
                <a:latin typeface="Corbel"/>
                <a:cs typeface="Corbel"/>
              </a:rPr>
              <a:t>	</a:t>
            </a:r>
            <a:r>
              <a:rPr lang="en-US" sz="1800" dirty="0" smtClean="0">
                <a:solidFill>
                  <a:schemeClr val="bg1"/>
                </a:solidFill>
                <a:latin typeface="Corbel"/>
                <a:cs typeface="Corbel"/>
              </a:rPr>
              <a:t>							</a:t>
            </a:r>
          </a:p>
          <a:p>
            <a:pPr marL="0" indent="0">
              <a:spcBef>
                <a:spcPts val="0"/>
              </a:spcBef>
              <a:buNone/>
            </a:pPr>
            <a:r>
              <a:rPr lang="en-US" sz="1800" dirty="0">
                <a:solidFill>
                  <a:schemeClr val="bg1"/>
                </a:solidFill>
                <a:latin typeface="Corbel"/>
                <a:cs typeface="Corbel"/>
              </a:rPr>
              <a:t>	</a:t>
            </a:r>
            <a:r>
              <a:rPr lang="en-US" sz="1800" dirty="0" smtClean="0">
                <a:solidFill>
                  <a:schemeClr val="bg1"/>
                </a:solidFill>
                <a:latin typeface="Corbel"/>
                <a:cs typeface="Corbel"/>
              </a:rPr>
              <a:t>							(Holman Illustrated Bible Dictionary, p. 360)</a:t>
            </a:r>
            <a:endParaRPr lang="en-US" sz="1800" dirty="0">
              <a:solidFill>
                <a:schemeClr val="bg1"/>
              </a:solidFill>
              <a:latin typeface="Corbel"/>
              <a:cs typeface="Corbel"/>
            </a:endParaRPr>
          </a:p>
        </p:txBody>
      </p:sp>
    </p:spTree>
    <p:extLst>
      <p:ext uri="{BB962C8B-B14F-4D97-AF65-F5344CB8AC3E}">
        <p14:creationId xmlns:p14="http://schemas.microsoft.com/office/powerpoint/2010/main" val="18203398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smtClean="0">
                <a:solidFill>
                  <a:schemeClr val="bg1"/>
                </a:solidFill>
                <a:latin typeface="Corbel"/>
                <a:cs typeface="Corbel"/>
              </a:rPr>
              <a:t>Principle of COVETOUSNESS</a:t>
            </a:r>
            <a:endParaRPr lang="en-US" dirty="0">
              <a:solidFill>
                <a:schemeClr val="bg1"/>
              </a:solidFill>
              <a:latin typeface="Corbel"/>
              <a:cs typeface="Corbel"/>
            </a:endParaRPr>
          </a:p>
        </p:txBody>
      </p:sp>
      <p:sp>
        <p:nvSpPr>
          <p:cNvPr id="3" name="Content Placeholder 2"/>
          <p:cNvSpPr>
            <a:spLocks noGrp="1"/>
          </p:cNvSpPr>
          <p:nvPr>
            <p:ph idx="1"/>
          </p:nvPr>
        </p:nvSpPr>
        <p:spPr/>
        <p:txBody>
          <a:bodyPr>
            <a:noAutofit/>
          </a:bodyPr>
          <a:lstStyle/>
          <a:p>
            <a:pPr marL="0" indent="0">
              <a:spcBef>
                <a:spcPts val="0"/>
              </a:spcBef>
              <a:buNone/>
            </a:pPr>
            <a:r>
              <a:rPr lang="en-US" sz="3000" dirty="0" smtClean="0">
                <a:solidFill>
                  <a:srgbClr val="FFFFFF"/>
                </a:solidFill>
                <a:latin typeface="Corbel"/>
                <a:cs typeface="Corbel"/>
              </a:rPr>
              <a:t>Gamblers SEEK wealth: Prov</a:t>
            </a:r>
            <a:r>
              <a:rPr lang="en-US" sz="3000" dirty="0">
                <a:solidFill>
                  <a:srgbClr val="FFFFFF"/>
                </a:solidFill>
                <a:latin typeface="Corbel"/>
                <a:cs typeface="Corbel"/>
              </a:rPr>
              <a:t>.</a:t>
            </a:r>
            <a:r>
              <a:rPr lang="en-US" sz="3000" dirty="0" smtClean="0">
                <a:solidFill>
                  <a:srgbClr val="FFFFFF"/>
                </a:solidFill>
                <a:latin typeface="Corbel"/>
                <a:cs typeface="Corbel"/>
              </a:rPr>
              <a:t> 13.11</a:t>
            </a:r>
            <a:r>
              <a:rPr lang="en-US" sz="3000" dirty="0">
                <a:solidFill>
                  <a:srgbClr val="FFFFFF"/>
                </a:solidFill>
                <a:latin typeface="Corbel"/>
                <a:cs typeface="Corbel"/>
              </a:rPr>
              <a:t>, Eccl. </a:t>
            </a:r>
            <a:r>
              <a:rPr lang="en-US" sz="3000" dirty="0" smtClean="0">
                <a:solidFill>
                  <a:srgbClr val="FFFFFF"/>
                </a:solidFill>
                <a:latin typeface="Corbel"/>
                <a:cs typeface="Corbel"/>
              </a:rPr>
              <a:t>5.10</a:t>
            </a:r>
            <a:r>
              <a:rPr lang="en-US" sz="3000" dirty="0">
                <a:solidFill>
                  <a:srgbClr val="FFFFFF"/>
                </a:solidFill>
                <a:latin typeface="Corbel"/>
                <a:cs typeface="Corbel"/>
              </a:rPr>
              <a:t>, 1 </a:t>
            </a:r>
            <a:r>
              <a:rPr lang="en-US" sz="3000" dirty="0" smtClean="0">
                <a:solidFill>
                  <a:srgbClr val="FFFFFF"/>
                </a:solidFill>
                <a:latin typeface="Corbel"/>
                <a:cs typeface="Corbel"/>
              </a:rPr>
              <a:t>Tim. 6.9</a:t>
            </a:r>
            <a:r>
              <a:rPr lang="en-US" sz="3000" dirty="0">
                <a:solidFill>
                  <a:srgbClr val="FFFFFF"/>
                </a:solidFill>
                <a:latin typeface="Corbel"/>
                <a:cs typeface="Corbel"/>
              </a:rPr>
              <a:t>-10, </a:t>
            </a:r>
            <a:r>
              <a:rPr lang="en-US" sz="3000" dirty="0" smtClean="0">
                <a:solidFill>
                  <a:srgbClr val="FFFFFF"/>
                </a:solidFill>
                <a:latin typeface="Corbel"/>
                <a:cs typeface="Corbel"/>
              </a:rPr>
              <a:t>Heb. 13.5</a:t>
            </a:r>
            <a:r>
              <a:rPr lang="en-US" sz="3000" dirty="0">
                <a:solidFill>
                  <a:srgbClr val="FFFFFF"/>
                </a:solidFill>
                <a:latin typeface="Corbel"/>
                <a:cs typeface="Corbel"/>
              </a:rPr>
              <a:t>-</a:t>
            </a:r>
            <a:r>
              <a:rPr lang="en-US" sz="3000" dirty="0" smtClean="0">
                <a:solidFill>
                  <a:srgbClr val="FFFFFF"/>
                </a:solidFill>
                <a:latin typeface="Corbel"/>
                <a:cs typeface="Corbel"/>
              </a:rPr>
              <a:t>6</a:t>
            </a:r>
          </a:p>
          <a:p>
            <a:pPr marL="0" indent="0">
              <a:spcBef>
                <a:spcPts val="0"/>
              </a:spcBef>
              <a:buNone/>
            </a:pPr>
            <a:endParaRPr lang="en-US" sz="3000" dirty="0">
              <a:solidFill>
                <a:srgbClr val="FFFFFF"/>
              </a:solidFill>
              <a:latin typeface="Corbel"/>
              <a:cs typeface="Corbel"/>
            </a:endParaRPr>
          </a:p>
          <a:p>
            <a:pPr marL="0" indent="0">
              <a:spcBef>
                <a:spcPts val="0"/>
              </a:spcBef>
              <a:buNone/>
            </a:pPr>
            <a:r>
              <a:rPr lang="en-US" sz="2800" dirty="0" smtClean="0">
                <a:solidFill>
                  <a:srgbClr val="FFFFFF"/>
                </a:solidFill>
                <a:latin typeface="Corbel"/>
                <a:cs typeface="Corbel"/>
              </a:rPr>
              <a:t>You must DESIRE misfortune on your opponent in the game: Matt. 7.12, 1 Cor. 13.4-5</a:t>
            </a:r>
            <a:endParaRPr lang="en-US" sz="3600" dirty="0" smtClean="0">
              <a:solidFill>
                <a:srgbClr val="FFFFFF"/>
              </a:solidFill>
              <a:latin typeface="Corbel"/>
              <a:cs typeface="Corbel"/>
            </a:endParaRPr>
          </a:p>
          <a:p>
            <a:pPr marL="0" indent="0">
              <a:spcBef>
                <a:spcPts val="0"/>
              </a:spcBef>
              <a:buNone/>
            </a:pPr>
            <a:endParaRPr lang="en-US" sz="3000" dirty="0" smtClean="0">
              <a:solidFill>
                <a:srgbClr val="FFFFFF"/>
              </a:solidFill>
              <a:latin typeface="Corbel"/>
              <a:cs typeface="Corbel"/>
            </a:endParaRPr>
          </a:p>
          <a:p>
            <a:pPr marL="0" indent="0">
              <a:spcBef>
                <a:spcPts val="0"/>
              </a:spcBef>
              <a:buNone/>
            </a:pPr>
            <a:r>
              <a:rPr lang="en-US" sz="3000" dirty="0" smtClean="0">
                <a:solidFill>
                  <a:srgbClr val="FFFFFF"/>
                </a:solidFill>
                <a:latin typeface="Corbel"/>
                <a:cs typeface="Corbel"/>
              </a:rPr>
              <a:t>We </a:t>
            </a:r>
            <a:r>
              <a:rPr lang="en-US" sz="3000" dirty="0">
                <a:solidFill>
                  <a:srgbClr val="FFFFFF"/>
                </a:solidFill>
                <a:latin typeface="Corbel"/>
                <a:cs typeface="Corbel"/>
              </a:rPr>
              <a:t>should put our </a:t>
            </a:r>
            <a:r>
              <a:rPr lang="en-US" sz="3000" dirty="0" smtClean="0">
                <a:solidFill>
                  <a:srgbClr val="FFFFFF"/>
                </a:solidFill>
                <a:latin typeface="Corbel"/>
                <a:cs typeface="Corbel"/>
              </a:rPr>
              <a:t>TRUST in </a:t>
            </a:r>
            <a:r>
              <a:rPr lang="en-US" sz="3000" dirty="0">
                <a:solidFill>
                  <a:srgbClr val="FFFFFF"/>
                </a:solidFill>
                <a:latin typeface="Corbel"/>
                <a:cs typeface="Corbel"/>
              </a:rPr>
              <a:t>God </a:t>
            </a:r>
            <a:r>
              <a:rPr lang="en-US" sz="3000" dirty="0" smtClean="0">
                <a:solidFill>
                  <a:srgbClr val="FFFFFF"/>
                </a:solidFill>
                <a:latin typeface="Corbel"/>
                <a:cs typeface="Corbel"/>
              </a:rPr>
              <a:t>&amp; not </a:t>
            </a:r>
            <a:r>
              <a:rPr lang="en-US" sz="3000" dirty="0">
                <a:solidFill>
                  <a:srgbClr val="FFFFFF"/>
                </a:solidFill>
                <a:latin typeface="Corbel"/>
                <a:cs typeface="Corbel"/>
              </a:rPr>
              <a:t>in wealth: Luke </a:t>
            </a:r>
            <a:r>
              <a:rPr lang="en-US" sz="3000" dirty="0" smtClean="0">
                <a:solidFill>
                  <a:srgbClr val="FFFFFF"/>
                </a:solidFill>
                <a:latin typeface="Corbel"/>
                <a:cs typeface="Corbel"/>
              </a:rPr>
              <a:t>12.15</a:t>
            </a:r>
            <a:r>
              <a:rPr lang="en-US" sz="3000" dirty="0">
                <a:solidFill>
                  <a:srgbClr val="FFFFFF"/>
                </a:solidFill>
                <a:latin typeface="Corbel"/>
                <a:cs typeface="Corbel"/>
              </a:rPr>
              <a:t>, </a:t>
            </a:r>
            <a:r>
              <a:rPr lang="en-US" sz="3000" dirty="0" smtClean="0">
                <a:solidFill>
                  <a:srgbClr val="FFFFFF"/>
                </a:solidFill>
                <a:latin typeface="Corbel"/>
                <a:cs typeface="Corbel"/>
              </a:rPr>
              <a:t>Phil.  4.19</a:t>
            </a:r>
            <a:r>
              <a:rPr lang="en-US" sz="3000" dirty="0">
                <a:solidFill>
                  <a:srgbClr val="FFFFFF"/>
                </a:solidFill>
                <a:latin typeface="Corbel"/>
                <a:cs typeface="Corbel"/>
              </a:rPr>
              <a:t>, 1 </a:t>
            </a:r>
            <a:r>
              <a:rPr lang="en-US" sz="3000" dirty="0" smtClean="0">
                <a:solidFill>
                  <a:srgbClr val="FFFFFF"/>
                </a:solidFill>
                <a:latin typeface="Corbel"/>
                <a:cs typeface="Corbel"/>
              </a:rPr>
              <a:t>Tim. 6.17</a:t>
            </a:r>
            <a:r>
              <a:rPr lang="en-US" sz="3000" dirty="0">
                <a:solidFill>
                  <a:srgbClr val="FFFFFF"/>
                </a:solidFill>
                <a:latin typeface="Corbel"/>
                <a:cs typeface="Corbel"/>
              </a:rPr>
              <a:t>-</a:t>
            </a:r>
            <a:r>
              <a:rPr lang="en-US" sz="3000" dirty="0" smtClean="0">
                <a:solidFill>
                  <a:srgbClr val="FFFFFF"/>
                </a:solidFill>
                <a:latin typeface="Corbel"/>
                <a:cs typeface="Corbel"/>
              </a:rPr>
              <a:t>19</a:t>
            </a:r>
            <a:endParaRPr lang="en-US" sz="3000" dirty="0">
              <a:solidFill>
                <a:srgbClr val="FFFFFF"/>
              </a:solidFill>
              <a:latin typeface="Corbel"/>
              <a:cs typeface="Corbel"/>
            </a:endParaRPr>
          </a:p>
        </p:txBody>
      </p:sp>
    </p:spTree>
    <p:extLst>
      <p:ext uri="{BB962C8B-B14F-4D97-AF65-F5344CB8AC3E}">
        <p14:creationId xmlns:p14="http://schemas.microsoft.com/office/powerpoint/2010/main" val="406962787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6157</TotalTime>
  <Words>944</Words>
  <Application>Microsoft Macintosh PowerPoint</Application>
  <PresentationFormat>On-screen Show (4:3)</PresentationFormat>
  <Paragraphs>107</Paragraphs>
  <Slides>26</Slides>
  <Notes>0</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Office Theme</vt:lpstr>
      <vt:lpstr>1_Office Theme</vt:lpstr>
      <vt:lpstr>2_Office Theme</vt:lpstr>
      <vt:lpstr>PowerPoint Presentation</vt:lpstr>
      <vt:lpstr>PowerPoint Presentation</vt:lpstr>
      <vt:lpstr>What Is GAMBLING?</vt:lpstr>
      <vt:lpstr>What Is GAMBLING?</vt:lpstr>
      <vt:lpstr>What Is GAMBLING?</vt:lpstr>
      <vt:lpstr>What Is GAMBLING?</vt:lpstr>
      <vt:lpstr>PowerPoint Presentation</vt:lpstr>
      <vt:lpstr>Principle of COVETOUSNESS</vt:lpstr>
      <vt:lpstr>Principle of COVETOUSNESS</vt:lpstr>
      <vt:lpstr>PowerPoint Presentation</vt:lpstr>
      <vt:lpstr>Principle of STEWARDSHIP</vt:lpstr>
      <vt:lpstr>Principle of STEWARDSHIP</vt:lpstr>
      <vt:lpstr>Principle of STEWARDSHIP</vt:lpstr>
      <vt:lpstr>Principle of HONEST GAIN</vt:lpstr>
      <vt:lpstr>Principle of HONEST GAIN</vt:lpstr>
      <vt:lpstr>Principle of HONEST GAIN</vt:lpstr>
      <vt:lpstr>Principle of HONEST GAIN</vt:lpstr>
      <vt:lpstr>Principle of HONEST GAIN</vt:lpstr>
      <vt:lpstr>Principle of HONEST GAIN</vt:lpstr>
      <vt:lpstr>PowerPoint Presentation</vt:lpstr>
      <vt:lpstr>Answering The Gambler</vt:lpstr>
      <vt:lpstr>ANSWERING The Gambler</vt:lpstr>
      <vt:lpstr>ANSWERING The Gambler</vt:lpstr>
      <vt:lpstr>PowerPoint Presentation</vt:lpstr>
      <vt:lpstr>PowerPoint Presentation</vt:lpstr>
      <vt:lpstr>Plan Of Salvation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119</cp:revision>
  <dcterms:created xsi:type="dcterms:W3CDTF">2015-04-14T20:39:19Z</dcterms:created>
  <dcterms:modified xsi:type="dcterms:W3CDTF">2015-04-19T03:16:58Z</dcterms:modified>
</cp:coreProperties>
</file>