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8" r:id="rId4"/>
    <p:sldId id="256" r:id="rId5"/>
    <p:sldId id="291" r:id="rId6"/>
    <p:sldId id="292" r:id="rId7"/>
    <p:sldId id="259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60" r:id="rId16"/>
    <p:sldId id="273" r:id="rId17"/>
    <p:sldId id="261" r:id="rId18"/>
    <p:sldId id="263" r:id="rId19"/>
    <p:sldId id="264" r:id="rId20"/>
    <p:sldId id="257" r:id="rId21"/>
    <p:sldId id="293" r:id="rId22"/>
    <p:sldId id="274" r:id="rId23"/>
    <p:sldId id="275" r:id="rId24"/>
    <p:sldId id="276" r:id="rId25"/>
    <p:sldId id="277" r:id="rId26"/>
    <p:sldId id="278" r:id="rId27"/>
    <p:sldId id="279" r:id="rId28"/>
    <p:sldId id="282" r:id="rId29"/>
    <p:sldId id="283" r:id="rId30"/>
    <p:sldId id="284" r:id="rId31"/>
    <p:sldId id="285" r:id="rId32"/>
    <p:sldId id="286" r:id="rId33"/>
    <p:sldId id="280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94558" autoAdjust="0"/>
  </p:normalViewPr>
  <p:slideViewPr>
    <p:cSldViewPr snapToGrid="0" snapToObjects="1">
      <p:cViewPr varScale="1">
        <p:scale>
          <a:sx n="72" d="100"/>
          <a:sy n="72" d="100"/>
        </p:scale>
        <p:origin x="-18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9C044-6A80-414B-8280-E921365439BF}" type="datetimeFigureOut">
              <a:rPr lang="en-US" smtClean="0"/>
              <a:t>3/27/15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EE92E-C71E-2141-AC41-9CA04DF0E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8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736C-5D35-EA47-8E5E-F0D08ED10EFE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4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736C-5D35-EA47-8E5E-F0D08ED10EFE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4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www.desireeeaglin.net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-content/uploads/2012/09/9-17-12-007.jpg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736C-5D35-EA47-8E5E-F0D08ED10EFE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28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blog.novakdjokovicfoundation.org</a:t>
            </a:r>
            <a:r>
              <a:rPr lang="en-US" dirty="0" smtClean="0"/>
              <a:t>/media/2015/03/father-helping-son-to-tie-his-</a:t>
            </a:r>
            <a:r>
              <a:rPr lang="en-US" dirty="0" err="1" smtClean="0"/>
              <a:t>shoe.jpg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736C-5D35-EA47-8E5E-F0D08ED10EFE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817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www.columbuscatholicwomen.com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-content/uploads/2012/05/family-praying-dinner2.jpg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736C-5D35-EA47-8E5E-F0D08ED10EFE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50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1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830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8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140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33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25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80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41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42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52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57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251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81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547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52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726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20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817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821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24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755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227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94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84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8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7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72D77-5E35-894B-BEAA-A500941A4D64}" type="datetimeFigureOut">
              <a:rPr lang="en-US" smtClean="0"/>
              <a:t>3/27/15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94F0-E026-A643-B85E-FE4E587D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FBE54-6392-0449-8B99-314CF195DB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B4115-6A55-B446-8F39-99F6F75D1F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7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72D77-5E35-894B-BEAA-A500941A4D6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94F0-E026-A643-B85E-FE4E587D34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5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Corbel"/>
                <a:cs typeface="Corbel"/>
              </a:rPr>
              <a:t>How COMMUNICATION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latin typeface="Corbel"/>
                <a:cs typeface="Corbel"/>
              </a:rPr>
              <a:t>Did you </a:t>
            </a:r>
            <a:r>
              <a:rPr lang="en-US" sz="5400" b="1" u="sng" dirty="0" smtClean="0">
                <a:latin typeface="Corbel"/>
                <a:cs typeface="Corbel"/>
              </a:rPr>
              <a:t>tell</a:t>
            </a:r>
            <a:r>
              <a:rPr lang="en-US" sz="5400" b="1" dirty="0" smtClean="0">
                <a:latin typeface="Corbel"/>
                <a:cs typeface="Corbel"/>
              </a:rPr>
              <a:t> something to someone you wanted them to know or do?</a:t>
            </a:r>
          </a:p>
        </p:txBody>
      </p:sp>
    </p:spTree>
    <p:extLst>
      <p:ext uri="{BB962C8B-B14F-4D97-AF65-F5344CB8AC3E}">
        <p14:creationId xmlns:p14="http://schemas.microsoft.com/office/powerpoint/2010/main" val="83698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Corbel"/>
                <a:cs typeface="Corbel"/>
              </a:rPr>
              <a:t>How COMMUNICATION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latin typeface="Corbel"/>
                <a:cs typeface="Corbel"/>
              </a:rPr>
              <a:t>Did you </a:t>
            </a:r>
            <a:r>
              <a:rPr lang="en-US" sz="5400" b="1" u="sng" dirty="0" smtClean="0">
                <a:latin typeface="Corbel"/>
                <a:cs typeface="Corbel"/>
              </a:rPr>
              <a:t>show</a:t>
            </a:r>
            <a:r>
              <a:rPr lang="en-US" sz="5400" b="1" dirty="0" smtClean="0">
                <a:latin typeface="Corbel"/>
                <a:cs typeface="Corbel"/>
              </a:rPr>
              <a:t> something to someone you wanted them to know or do?</a:t>
            </a:r>
          </a:p>
        </p:txBody>
      </p:sp>
    </p:spTree>
    <p:extLst>
      <p:ext uri="{BB962C8B-B14F-4D97-AF65-F5344CB8AC3E}">
        <p14:creationId xmlns:p14="http://schemas.microsoft.com/office/powerpoint/2010/main" val="319347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Corbel"/>
                <a:cs typeface="Corbel"/>
              </a:rPr>
              <a:t>How COMMUNICATION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latin typeface="Corbel"/>
                <a:cs typeface="Corbel"/>
              </a:rPr>
              <a:t>Did you </a:t>
            </a:r>
            <a:r>
              <a:rPr lang="en-US" sz="5400" b="1" u="sng" dirty="0" smtClean="0">
                <a:latin typeface="Corbel"/>
                <a:cs typeface="Corbel"/>
              </a:rPr>
              <a:t>imply</a:t>
            </a:r>
            <a:r>
              <a:rPr lang="en-US" sz="5400" b="1" dirty="0" smtClean="0">
                <a:latin typeface="Corbel"/>
                <a:cs typeface="Corbel"/>
              </a:rPr>
              <a:t> something to someone you wanted them to know or do?</a:t>
            </a:r>
            <a:endParaRPr lang="en-US" sz="54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5546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1" cy="919570"/>
            <a:chOff x="0" y="0"/>
            <a:chExt cx="9144001" cy="919570"/>
          </a:xfrm>
        </p:grpSpPr>
        <p:sp>
          <p:nvSpPr>
            <p:cNvPr id="2" name="TextBox 1"/>
            <p:cNvSpPr txBox="1"/>
            <p:nvPr/>
          </p:nvSpPr>
          <p:spPr>
            <a:xfrm>
              <a:off x="1" y="211684"/>
              <a:ext cx="9144000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How </a:t>
              </a:r>
              <a:r>
                <a:rPr lang="en-US" sz="4000" dirty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do we teach names, dates &amp; places?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9144000" cy="21168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731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1" cy="919570"/>
            <a:chOff x="0" y="0"/>
            <a:chExt cx="9144001" cy="919570"/>
          </a:xfrm>
        </p:grpSpPr>
        <p:sp>
          <p:nvSpPr>
            <p:cNvPr id="2" name="TextBox 1"/>
            <p:cNvSpPr txBox="1"/>
            <p:nvPr/>
          </p:nvSpPr>
          <p:spPr>
            <a:xfrm>
              <a:off x="1" y="211684"/>
              <a:ext cx="9144000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How do we teach writing ABCs or math? </a:t>
              </a:r>
              <a:endParaRPr lang="en-US" sz="4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9144000" cy="21168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757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919570"/>
            <a:chOff x="0" y="0"/>
            <a:chExt cx="9144001" cy="919570"/>
          </a:xfrm>
        </p:grpSpPr>
        <p:sp>
          <p:nvSpPr>
            <p:cNvPr id="3" name="TextBox 2"/>
            <p:cNvSpPr txBox="1"/>
            <p:nvPr/>
          </p:nvSpPr>
          <p:spPr>
            <a:xfrm>
              <a:off x="1" y="211684"/>
              <a:ext cx="9144000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</a:t>
              </a:r>
              <a:r>
                <a:rPr lang="en-US" sz="4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ow do we teach kids to clean their room? </a:t>
              </a:r>
              <a:endParaRPr lang="en-US" sz="4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9144000" cy="21168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930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919570"/>
            <a:chOff x="0" y="0"/>
            <a:chExt cx="9144001" cy="919570"/>
          </a:xfrm>
        </p:grpSpPr>
        <p:sp>
          <p:nvSpPr>
            <p:cNvPr id="3" name="TextBox 2"/>
            <p:cNvSpPr txBox="1"/>
            <p:nvPr/>
          </p:nvSpPr>
          <p:spPr>
            <a:xfrm>
              <a:off x="1" y="211684"/>
              <a:ext cx="9144000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How do we teach kids to tie their shoes? </a:t>
              </a:r>
              <a:endParaRPr lang="en-US" sz="4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9144000" cy="21168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974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919570"/>
            <a:chOff x="0" y="0"/>
            <a:chExt cx="9144001" cy="919570"/>
          </a:xfrm>
        </p:grpSpPr>
        <p:sp>
          <p:nvSpPr>
            <p:cNvPr id="3" name="TextBox 2"/>
            <p:cNvSpPr txBox="1"/>
            <p:nvPr/>
          </p:nvSpPr>
          <p:spPr>
            <a:xfrm>
              <a:off x="1" y="211684"/>
              <a:ext cx="9144000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What is meant by, “dinner’s ready!”? </a:t>
              </a:r>
              <a:endParaRPr lang="en-US" sz="4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9144000" cy="21168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41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683115"/>
              </p:ext>
            </p:extLst>
          </p:nvPr>
        </p:nvGraphicFramePr>
        <p:xfrm>
          <a:off x="417285" y="308425"/>
          <a:ext cx="2769810" cy="5243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9810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Corbel"/>
                          <a:cs typeface="Corbel"/>
                        </a:rPr>
                        <a:t>Tell</a:t>
                      </a:r>
                      <a:endParaRPr lang="en-US" sz="36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rbel"/>
                          <a:cs typeface="Corbel"/>
                        </a:rPr>
                        <a:t>“Do the laundry”</a:t>
                      </a:r>
                      <a:endParaRPr lang="en-US" sz="24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91801"/>
              </p:ext>
            </p:extLst>
          </p:nvPr>
        </p:nvGraphicFramePr>
        <p:xfrm>
          <a:off x="3033486" y="308425"/>
          <a:ext cx="2769810" cy="5243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9810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Corbel"/>
                          <a:cs typeface="Corbel"/>
                        </a:rPr>
                        <a:t>Show</a:t>
                      </a:r>
                      <a:endParaRPr lang="en-US" sz="36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rbel"/>
                          <a:cs typeface="Corbel"/>
                        </a:rPr>
                        <a:t>How to separate</a:t>
                      </a:r>
                      <a:r>
                        <a:rPr lang="en-US" sz="2400" b="1" baseline="0" dirty="0" smtClean="0">
                          <a:latin typeface="Corbel"/>
                          <a:cs typeface="Corbel"/>
                        </a:rPr>
                        <a:t> the whites from the colors, how much detergent to use, bleach, etc. </a:t>
                      </a:r>
                      <a:endParaRPr lang="en-US" sz="24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624131"/>
              </p:ext>
            </p:extLst>
          </p:nvPr>
        </p:nvGraphicFramePr>
        <p:xfrm>
          <a:off x="5936343" y="308425"/>
          <a:ext cx="2769810" cy="5243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9810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Corbel"/>
                          <a:cs typeface="Corbel"/>
                        </a:rPr>
                        <a:t>Imply</a:t>
                      </a:r>
                      <a:endParaRPr lang="en-US" sz="36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rbel"/>
                          <a:cs typeface="Corbel"/>
                        </a:rPr>
                        <a:t>Put the detergent in the washing machine</a:t>
                      </a:r>
                      <a:r>
                        <a:rPr lang="en-US" sz="2400" b="1" baseline="0" dirty="0" smtClean="0">
                          <a:latin typeface="Corbel"/>
                          <a:cs typeface="Corbel"/>
                        </a:rPr>
                        <a:t>, put the clothes in, turn the water on, etc. When done washing, transfer clothes to the dryer. Fold. Put up.</a:t>
                      </a:r>
                      <a:endParaRPr lang="en-US" sz="2400" b="1" dirty="0"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95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How COMMUNICATION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Corbel"/>
                <a:cs typeface="Corbel"/>
              </a:rPr>
              <a:t>ALL human communication: </a:t>
            </a:r>
            <a:r>
              <a:rPr lang="en-US" b="1" dirty="0" smtClean="0">
                <a:latin typeface="Corbel"/>
                <a:cs typeface="Corbel"/>
              </a:rPr>
              <a:t>TELL, SHOW, IMPLY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It is IMPOSSIBLE to communicate anything without one of these methods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Try it. Can you communicate 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me another way without TSI?</a:t>
            </a:r>
          </a:p>
        </p:txBody>
      </p:sp>
    </p:spTree>
    <p:extLst>
      <p:ext uri="{BB962C8B-B14F-4D97-AF65-F5344CB8AC3E}">
        <p14:creationId xmlns:p14="http://schemas.microsoft.com/office/powerpoint/2010/main" val="26946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34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How COMMUNICATION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Corbel"/>
                <a:cs typeface="Corbel"/>
              </a:rPr>
              <a:t>If you disagree with what I’m saying do not tell me you disagree, do not show me you disagree and do not imply your disagreement! </a:t>
            </a:r>
          </a:p>
        </p:txBody>
      </p:sp>
    </p:spTree>
    <p:extLst>
      <p:ext uri="{BB962C8B-B14F-4D97-AF65-F5344CB8AC3E}">
        <p14:creationId xmlns:p14="http://schemas.microsoft.com/office/powerpoint/2010/main" val="76062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How COMMUNICATION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b="1" strike="sngStrike" dirty="0" smtClean="0">
                <a:latin typeface="Corbel"/>
                <a:cs typeface="Corbel"/>
              </a:rPr>
              <a:t>This is not special theology</a:t>
            </a:r>
          </a:p>
          <a:p>
            <a:pPr marL="0" indent="0" algn="ctr">
              <a:buNone/>
            </a:pPr>
            <a:r>
              <a:rPr lang="en-US" sz="4000" b="1" strike="sngStrike" dirty="0" smtClean="0">
                <a:latin typeface="Corbel"/>
                <a:cs typeface="Corbel"/>
              </a:rPr>
              <a:t>This is not ‘church of Christ’ doctrine</a:t>
            </a:r>
          </a:p>
          <a:p>
            <a:pPr marL="0" indent="0" algn="ctr">
              <a:buNone/>
            </a:pPr>
            <a:r>
              <a:rPr lang="en-US" sz="4000" b="1" strike="sngStrike" dirty="0" smtClean="0">
                <a:latin typeface="Corbel"/>
                <a:cs typeface="Corbel"/>
              </a:rPr>
              <a:t>This is not a magic formula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Corbel"/>
                <a:cs typeface="Corbel"/>
              </a:rPr>
              <a:t>This is communication!</a:t>
            </a:r>
          </a:p>
          <a:p>
            <a:pPr marL="0" indent="0"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buNone/>
            </a:pPr>
            <a:endParaRPr lang="en-US" b="1" dirty="0">
              <a:latin typeface="Corbel"/>
              <a:cs typeface="Corbel"/>
            </a:endParaRPr>
          </a:p>
          <a:p>
            <a:pPr marL="0" indent="0"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 smtClean="0">
                <a:latin typeface="Corbel"/>
                <a:cs typeface="Corbel"/>
              </a:rPr>
              <a:t>No one INTERPRETS anything that</a:t>
            </a:r>
          </a:p>
          <a:p>
            <a:pPr marL="0" indent="0">
              <a:buNone/>
            </a:pPr>
            <a:r>
              <a:rPr lang="en-US" b="1" dirty="0" smtClean="0">
                <a:latin typeface="Corbel"/>
                <a:cs typeface="Corbel"/>
              </a:rPr>
              <a:t>is not first told, shown or implied.</a:t>
            </a:r>
          </a:p>
        </p:txBody>
      </p:sp>
    </p:spTree>
    <p:extLst>
      <p:ext uri="{BB962C8B-B14F-4D97-AF65-F5344CB8AC3E}">
        <p14:creationId xmlns:p14="http://schemas.microsoft.com/office/powerpoint/2010/main" val="62988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How COMMUNICATION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Corbel"/>
                <a:cs typeface="Corbel"/>
              </a:rPr>
              <a:t>God communicates to us the </a:t>
            </a:r>
            <a:r>
              <a:rPr lang="en-US" b="1" dirty="0" smtClean="0">
                <a:latin typeface="Corbel"/>
                <a:cs typeface="Corbel"/>
              </a:rPr>
              <a:t>SAME WAY </a:t>
            </a:r>
            <a:r>
              <a:rPr lang="en-US" b="1" dirty="0">
                <a:latin typeface="Corbel"/>
                <a:cs typeface="Corbel"/>
              </a:rPr>
              <a:t>we communicate to each </a:t>
            </a:r>
            <a:r>
              <a:rPr lang="en-US" b="1" dirty="0" smtClean="0">
                <a:latin typeface="Corbel"/>
                <a:cs typeface="Corbel"/>
              </a:rPr>
              <a:t>other: </a:t>
            </a:r>
            <a:r>
              <a:rPr lang="en-US" b="1" dirty="0" smtClean="0">
                <a:latin typeface="Corbel"/>
                <a:cs typeface="Corbel"/>
              </a:rPr>
              <a:t>Deut. 4.5; Jer. 1.9</a:t>
            </a: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Because </a:t>
            </a:r>
            <a:r>
              <a:rPr lang="en-US" b="1" dirty="0">
                <a:latin typeface="Corbel"/>
                <a:cs typeface="Corbel"/>
              </a:rPr>
              <a:t>God used words to reveal His will then we </a:t>
            </a:r>
            <a:r>
              <a:rPr lang="en-US" b="1" dirty="0" smtClean="0">
                <a:latin typeface="Corbel"/>
                <a:cs typeface="Corbel"/>
              </a:rPr>
              <a:t>must understand </a:t>
            </a:r>
            <a:r>
              <a:rPr lang="en-US" b="1" dirty="0">
                <a:latin typeface="Corbel"/>
                <a:cs typeface="Corbel"/>
              </a:rPr>
              <a:t>that these words will</a:t>
            </a:r>
            <a:r>
              <a:rPr lang="en-US" b="1" dirty="0" smtClean="0">
                <a:latin typeface="Corbel"/>
                <a:cs typeface="Corbel"/>
              </a:rPr>
              <a:t>: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Tell us something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Show us something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Imply something</a:t>
            </a:r>
          </a:p>
        </p:txBody>
      </p:sp>
    </p:spTree>
    <p:extLst>
      <p:ext uri="{BB962C8B-B14F-4D97-AF65-F5344CB8AC3E}">
        <p14:creationId xmlns:p14="http://schemas.microsoft.com/office/powerpoint/2010/main" val="91641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How COMMUNICATION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The </a:t>
            </a:r>
            <a:r>
              <a:rPr lang="en-US" sz="3000" b="1" dirty="0">
                <a:latin typeface="Corbel"/>
                <a:cs typeface="Corbel"/>
              </a:rPr>
              <a:t>Bible was not </a:t>
            </a:r>
            <a:r>
              <a:rPr lang="en-US" sz="3000" b="1" dirty="0" smtClean="0">
                <a:latin typeface="Corbel"/>
                <a:cs typeface="Corbel"/>
              </a:rPr>
              <a:t>written to </a:t>
            </a:r>
            <a:r>
              <a:rPr lang="en-US" sz="3000" b="1" dirty="0">
                <a:latin typeface="Corbel"/>
                <a:cs typeface="Corbel"/>
              </a:rPr>
              <a:t>you or </a:t>
            </a:r>
            <a:r>
              <a:rPr lang="en-US" sz="3000" b="1" dirty="0" smtClean="0">
                <a:latin typeface="Corbel"/>
                <a:cs typeface="Corbel"/>
              </a:rPr>
              <a:t>me.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It </a:t>
            </a:r>
            <a:r>
              <a:rPr lang="en-US" sz="3000" b="1" dirty="0">
                <a:latin typeface="Corbel"/>
                <a:cs typeface="Corbel"/>
              </a:rPr>
              <a:t>was written to specific individuals </a:t>
            </a:r>
            <a:r>
              <a:rPr lang="en-US" sz="3000" b="1" dirty="0" smtClean="0">
                <a:latin typeface="Corbel"/>
                <a:cs typeface="Corbel"/>
              </a:rPr>
              <a:t>&amp; churches </a:t>
            </a:r>
            <a:r>
              <a:rPr lang="en-US" sz="3000" b="1" dirty="0">
                <a:latin typeface="Corbel"/>
                <a:cs typeface="Corbel"/>
              </a:rPr>
              <a:t>to deal with specific issues they had in the 1</a:t>
            </a:r>
            <a:r>
              <a:rPr lang="en-US" sz="3000" b="1" baseline="30000" dirty="0">
                <a:latin typeface="Corbel"/>
                <a:cs typeface="Corbel"/>
              </a:rPr>
              <a:t>st</a:t>
            </a:r>
            <a:r>
              <a:rPr lang="en-US" sz="3000" b="1" dirty="0">
                <a:latin typeface="Corbel"/>
                <a:cs typeface="Corbel"/>
              </a:rPr>
              <a:t> century.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Nowhere </a:t>
            </a:r>
            <a:r>
              <a:rPr lang="en-US" sz="3000" b="1" dirty="0">
                <a:latin typeface="Corbel"/>
                <a:cs typeface="Corbel"/>
              </a:rPr>
              <a:t>does it command me to </a:t>
            </a:r>
            <a:endParaRPr lang="en-US" sz="3000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become </a:t>
            </a:r>
            <a:r>
              <a:rPr lang="en-US" sz="3000" b="1" dirty="0">
                <a:latin typeface="Corbel"/>
                <a:cs typeface="Corbel"/>
              </a:rPr>
              <a:t>a </a:t>
            </a:r>
            <a:r>
              <a:rPr lang="en-US" sz="3000" b="1" dirty="0" smtClean="0">
                <a:latin typeface="Corbel"/>
                <a:cs typeface="Corbel"/>
              </a:rPr>
              <a:t>Christian: Rom</a:t>
            </a:r>
            <a:r>
              <a:rPr lang="en-US" sz="3000" b="1" dirty="0">
                <a:latin typeface="Corbel"/>
                <a:cs typeface="Corbel"/>
              </a:rPr>
              <a:t>. </a:t>
            </a:r>
            <a:r>
              <a:rPr lang="en-US" sz="3000" b="1" dirty="0" smtClean="0">
                <a:latin typeface="Corbel"/>
                <a:cs typeface="Corbel"/>
              </a:rPr>
              <a:t>3.23;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6.23</a:t>
            </a:r>
            <a:r>
              <a:rPr lang="en-US" sz="3000" b="1" dirty="0">
                <a:latin typeface="Corbel"/>
                <a:cs typeface="Corbel"/>
              </a:rPr>
              <a:t>; </a:t>
            </a:r>
            <a:r>
              <a:rPr lang="en-US" sz="3000" b="1" dirty="0" smtClean="0">
                <a:latin typeface="Corbel"/>
                <a:cs typeface="Corbel"/>
              </a:rPr>
              <a:t>10.34</a:t>
            </a:r>
            <a:r>
              <a:rPr lang="en-US" sz="3000" b="1" dirty="0">
                <a:latin typeface="Corbel"/>
                <a:cs typeface="Corbel"/>
              </a:rPr>
              <a:t>-35; </a:t>
            </a:r>
            <a:r>
              <a:rPr lang="en-US" sz="3000" b="1" dirty="0" smtClean="0">
                <a:latin typeface="Corbel"/>
                <a:cs typeface="Corbel"/>
              </a:rPr>
              <a:t>Acts 2.38; </a:t>
            </a:r>
            <a:r>
              <a:rPr lang="en-US" sz="3000" b="1" dirty="0" smtClean="0">
                <a:latin typeface="Corbel"/>
                <a:cs typeface="Corbel"/>
              </a:rPr>
              <a:t>11.26;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Corbel"/>
                <a:cs typeface="Corbel"/>
              </a:rPr>
              <a:t>26.28</a:t>
            </a:r>
            <a:r>
              <a:rPr lang="en-US" sz="3000" b="1" dirty="0">
                <a:latin typeface="Corbel"/>
                <a:cs typeface="Corbel"/>
              </a:rPr>
              <a:t>; 1 Peter </a:t>
            </a:r>
            <a:r>
              <a:rPr lang="en-US" sz="3000" b="1" dirty="0" smtClean="0">
                <a:latin typeface="Corbel"/>
                <a:cs typeface="Corbel"/>
              </a:rPr>
              <a:t>4.16</a:t>
            </a:r>
          </a:p>
        </p:txBody>
      </p:sp>
    </p:spTree>
    <p:extLst>
      <p:ext uri="{BB962C8B-B14F-4D97-AF65-F5344CB8AC3E}">
        <p14:creationId xmlns:p14="http://schemas.microsoft.com/office/powerpoint/2010/main" val="422035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Tell: one can communicate by either a COMMAND or STATEMENT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“…as </a:t>
            </a:r>
            <a:r>
              <a:rPr lang="en-US" sz="2800" b="1" dirty="0">
                <a:latin typeface="Corbel"/>
                <a:cs typeface="Corbel"/>
              </a:rPr>
              <a:t>the Lord commanded </a:t>
            </a:r>
            <a:r>
              <a:rPr lang="en-US" sz="2800" b="1" dirty="0" smtClean="0">
                <a:latin typeface="Corbel"/>
                <a:cs typeface="Corbel"/>
              </a:rPr>
              <a:t>him…” </a:t>
            </a:r>
            <a:r>
              <a:rPr lang="en-US" sz="2800" b="1" dirty="0" smtClean="0">
                <a:latin typeface="Corbel"/>
                <a:cs typeface="Corbel"/>
              </a:rPr>
              <a:t>Lev. 8.4, 9, 13, 17, 21, 29; 9.10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A </a:t>
            </a:r>
            <a:r>
              <a:rPr lang="en-US" sz="2800" b="1" dirty="0">
                <a:latin typeface="Corbel"/>
                <a:cs typeface="Corbel"/>
              </a:rPr>
              <a:t>statement of </a:t>
            </a:r>
            <a:r>
              <a:rPr lang="en-US" sz="2800" b="1" dirty="0" smtClean="0">
                <a:latin typeface="Corbel"/>
                <a:cs typeface="Corbel"/>
              </a:rPr>
              <a:t>fact: </a:t>
            </a:r>
            <a:r>
              <a:rPr lang="en-US" sz="2800" b="1" dirty="0" smtClean="0">
                <a:latin typeface="Corbel"/>
                <a:cs typeface="Corbel"/>
              </a:rPr>
              <a:t>Mark 16.16; Acts 9.6 cf. 22.16; Acts 11.13-14 cf. 10.47-48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5268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“For </a:t>
            </a:r>
            <a:r>
              <a:rPr lang="en-US" sz="2800" b="1" dirty="0">
                <a:latin typeface="Corbel"/>
                <a:cs typeface="Corbel"/>
              </a:rPr>
              <a:t>I have given you an </a:t>
            </a:r>
            <a:r>
              <a:rPr lang="en-US" sz="2800" b="1" u="sng" dirty="0">
                <a:latin typeface="Corbel"/>
                <a:cs typeface="Corbel"/>
              </a:rPr>
              <a:t>example</a:t>
            </a:r>
            <a:r>
              <a:rPr lang="en-US" sz="2800" b="1" dirty="0">
                <a:latin typeface="Corbel"/>
                <a:cs typeface="Corbel"/>
              </a:rPr>
              <a:t>, that you also should do just as I have done to you</a:t>
            </a:r>
            <a:r>
              <a:rPr lang="en-US" sz="2800" b="1" dirty="0" smtClean="0">
                <a:latin typeface="Corbel"/>
                <a:cs typeface="Corbel"/>
              </a:rPr>
              <a:t>.” John 13.15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311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“Be </a:t>
            </a:r>
            <a:r>
              <a:rPr lang="en-US" sz="2800" b="1" u="sng" dirty="0" smtClean="0">
                <a:latin typeface="Corbel"/>
                <a:cs typeface="Corbel"/>
              </a:rPr>
              <a:t>imitators</a:t>
            </a:r>
            <a:r>
              <a:rPr lang="en-US" sz="2800" b="1" dirty="0" smtClean="0">
                <a:latin typeface="Corbel"/>
                <a:cs typeface="Corbel"/>
              </a:rPr>
              <a:t> of me, as I am of Christ.” 1 Cor. 11.1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438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“Brothers, join in </a:t>
            </a:r>
            <a:r>
              <a:rPr lang="en-US" sz="2800" b="1" u="sng" dirty="0" smtClean="0">
                <a:latin typeface="Corbel"/>
                <a:cs typeface="Corbel"/>
              </a:rPr>
              <a:t>imitating</a:t>
            </a:r>
            <a:r>
              <a:rPr lang="en-US" sz="2800" b="1" dirty="0" smtClean="0">
                <a:latin typeface="Corbel"/>
                <a:cs typeface="Corbel"/>
              </a:rPr>
              <a:t> me, and keep your eyes on those who walk according to the </a:t>
            </a:r>
            <a:r>
              <a:rPr lang="en-US" sz="2800" b="1" u="sng" dirty="0" smtClean="0">
                <a:latin typeface="Corbel"/>
                <a:cs typeface="Corbel"/>
              </a:rPr>
              <a:t>example</a:t>
            </a:r>
            <a:r>
              <a:rPr lang="en-US" sz="2800" b="1" dirty="0" smtClean="0">
                <a:latin typeface="Corbel"/>
                <a:cs typeface="Corbel"/>
              </a:rPr>
              <a:t> you have in us.” Phil. 3.17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7281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“What you have learned and received and heard and </a:t>
            </a:r>
            <a:r>
              <a:rPr lang="en-US" sz="2800" b="1" u="sng" dirty="0" smtClean="0">
                <a:latin typeface="Corbel"/>
                <a:cs typeface="Corbel"/>
              </a:rPr>
              <a:t>seen</a:t>
            </a:r>
            <a:r>
              <a:rPr lang="en-US" sz="2800" b="1" dirty="0" smtClean="0">
                <a:latin typeface="Corbel"/>
                <a:cs typeface="Corbel"/>
              </a:rPr>
              <a:t> in me—practice these things, and the God of peace will be with you.” Phil. 4.9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170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“Follow the </a:t>
            </a:r>
            <a:r>
              <a:rPr lang="en-US" sz="2800" b="1" u="sng" dirty="0" smtClean="0">
                <a:latin typeface="Corbel"/>
                <a:cs typeface="Corbel"/>
              </a:rPr>
              <a:t>pattern</a:t>
            </a:r>
            <a:r>
              <a:rPr lang="en-US" sz="2800" b="1" dirty="0" smtClean="0">
                <a:latin typeface="Corbel"/>
                <a:cs typeface="Corbel"/>
              </a:rPr>
              <a:t> of the sound words that you have heard from me, in the faith and love that are in Christ Jesus.” 2 Tim. 1.13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3618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What Do We Mean By Authority?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600200"/>
            <a:ext cx="8517467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800" dirty="0" smtClean="0"/>
              <a:t>Authority: "the power of rule or government," the power of one whose will and commands must be obeyed by others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(Vine's Expository Dictionary of New Testament Words)</a:t>
            </a:r>
          </a:p>
        </p:txBody>
      </p:sp>
    </p:spTree>
    <p:extLst>
      <p:ext uri="{BB962C8B-B14F-4D97-AF65-F5344CB8AC3E}">
        <p14:creationId xmlns:p14="http://schemas.microsoft.com/office/powerpoint/2010/main" val="122519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Show: one can communicate through EXAMPLES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latin typeface="Corbel"/>
                <a:cs typeface="Corbel"/>
              </a:rPr>
              <a:t>“See that you make everything according to the </a:t>
            </a:r>
            <a:r>
              <a:rPr lang="en-US" sz="2800" b="1" u="sng" dirty="0" smtClean="0">
                <a:latin typeface="Corbel"/>
                <a:cs typeface="Corbel"/>
              </a:rPr>
              <a:t>pattern</a:t>
            </a:r>
            <a:r>
              <a:rPr lang="en-US" sz="2800" b="1" dirty="0" smtClean="0">
                <a:latin typeface="Corbel"/>
                <a:cs typeface="Corbel"/>
              </a:rPr>
              <a:t> that was </a:t>
            </a:r>
            <a:r>
              <a:rPr lang="en-US" sz="2800" b="1" u="sng" dirty="0" smtClean="0">
                <a:latin typeface="Corbel"/>
                <a:cs typeface="Corbel"/>
              </a:rPr>
              <a:t>shown</a:t>
            </a:r>
            <a:r>
              <a:rPr lang="en-US" sz="2800" b="1" dirty="0" smtClean="0">
                <a:latin typeface="Corbel"/>
                <a:cs typeface="Corbel"/>
              </a:rPr>
              <a:t> you on the mountain.” Heb. 8.5</a:t>
            </a:r>
            <a:endParaRPr lang="en-US" sz="28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027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Imply: Why do we INFER anything? Because something is NOT directly or expressly stated or shown.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Jesus EXPECTED others to infer from what they knew: Luke 12.54-56; John 10.24-25; 9.32-33; 3.2</a:t>
            </a:r>
          </a:p>
        </p:txBody>
      </p:sp>
    </p:spTree>
    <p:extLst>
      <p:ext uri="{BB962C8B-B14F-4D97-AF65-F5344CB8AC3E}">
        <p14:creationId xmlns:p14="http://schemas.microsoft.com/office/powerpoint/2010/main" val="31619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NECESSARY Inferences: Gen. 1.1; Matt. 3.16; Acts 8.35-36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Unnecessary inferences: 2 Peter 3.4-9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7159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ACTION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16819"/>
              </p:ext>
            </p:extLst>
          </p:nvPr>
        </p:nvGraphicFramePr>
        <p:xfrm>
          <a:off x="404280" y="1469706"/>
          <a:ext cx="1624289" cy="443544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24289"/>
              </a:tblGrid>
              <a:tr h="643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orbel"/>
                          <a:cs typeface="Corbel"/>
                        </a:rPr>
                        <a:t>TELL</a:t>
                      </a:r>
                      <a:endParaRPr lang="en-US" sz="18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  <a:tr h="15757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dirty="0" smtClean="0">
                        <a:effectLst/>
                        <a:latin typeface="Corbel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“Come 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together in the church to eat the Lord’s Supper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.”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dirty="0" smtClean="0">
                        <a:effectLst/>
                        <a:latin typeface="Corbel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“Do</a:t>
                      </a:r>
                      <a:r>
                        <a:rPr lang="en-US" sz="1900" baseline="0" dirty="0" smtClean="0">
                          <a:effectLst/>
                          <a:latin typeface="Corbel"/>
                          <a:cs typeface="Corbel"/>
                        </a:rPr>
                        <a:t> in remembrance of Christ”</a:t>
                      </a:r>
                      <a:endParaRPr lang="en-US" sz="1900" dirty="0" smtClean="0">
                        <a:effectLst/>
                        <a:latin typeface="Corbel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dirty="0" smtClean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Corbel"/>
                          <a:ea typeface="Calibri" panose="020F0502020204030204" pitchFamily="34" charset="0"/>
                          <a:cs typeface="Corbel"/>
                        </a:rPr>
                        <a:t>1 Cor. 11.23-26</a:t>
                      </a:r>
                      <a:endParaRPr lang="en-US" sz="19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099361"/>
              </p:ext>
            </p:extLst>
          </p:nvPr>
        </p:nvGraphicFramePr>
        <p:xfrm>
          <a:off x="2616227" y="1469704"/>
          <a:ext cx="1899545" cy="456035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99545"/>
              </a:tblGrid>
              <a:tr h="103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orbel"/>
                          <a:cs typeface="Corbel"/>
                        </a:rPr>
                        <a:t>SHOW</a:t>
                      </a:r>
                      <a:endParaRPr lang="en-US" sz="18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  <a:tr h="33973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orbel"/>
                          <a:cs typeface="Corbel"/>
                        </a:rPr>
                        <a:t>Bless the bread and fruit of the vine; use bread</a:t>
                      </a:r>
                      <a:r>
                        <a:rPr lang="en-US" sz="1800" baseline="0" dirty="0" smtClean="0">
                          <a:effectLst/>
                          <a:latin typeface="Corbel"/>
                          <a:cs typeface="Corbel"/>
                        </a:rPr>
                        <a:t> and fruit of the </a:t>
                      </a:r>
                      <a:r>
                        <a:rPr lang="en-US" sz="1800" baseline="0" dirty="0" smtClean="0">
                          <a:effectLst/>
                          <a:latin typeface="Corbel"/>
                          <a:cs typeface="Corbel"/>
                        </a:rPr>
                        <a:t>vine; partaking on first day of the week; come together for that purpose</a:t>
                      </a:r>
                      <a:endParaRPr lang="en-US" sz="1800" dirty="0" smtClean="0">
                        <a:effectLst/>
                        <a:latin typeface="Corbel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orbel"/>
                          <a:ea typeface="Calibri" panose="020F0502020204030204" pitchFamily="34" charset="0"/>
                          <a:cs typeface="Corbel"/>
                        </a:rPr>
                        <a:t>Luke 22.14-20; Acts 20.7</a:t>
                      </a:r>
                      <a:endParaRPr lang="en-US" sz="18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687796"/>
              </p:ext>
            </p:extLst>
          </p:nvPr>
        </p:nvGraphicFramePr>
        <p:xfrm>
          <a:off x="4886208" y="1459266"/>
          <a:ext cx="4057138" cy="32287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057138"/>
              </a:tblGrid>
              <a:tr h="643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orbel"/>
                          <a:cs typeface="Corbel"/>
                        </a:rPr>
                        <a:t>IMPLY</a:t>
                      </a:r>
                      <a:endParaRPr lang="en-US" sz="18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  <a:tr h="15757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dirty="0" smtClean="0">
                        <a:effectLst/>
                        <a:latin typeface="Corbel"/>
                        <a:cs typeface="Corbe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Lord’s 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Supper may not be eaten outside the assembly called for that purpose or on another day than the 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first day of the week. 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But assembly may occur at any hour on the first day</a:t>
                      </a:r>
                      <a:r>
                        <a:rPr lang="en-US" sz="1900" dirty="0" smtClean="0">
                          <a:effectLst/>
                          <a:latin typeface="Corbel"/>
                          <a:cs typeface="Corbel"/>
                        </a:rPr>
                        <a:t>. </a:t>
                      </a:r>
                      <a:r>
                        <a:rPr lang="en-US" sz="2000" dirty="0" smtClean="0">
                          <a:effectLst/>
                          <a:latin typeface="Corbel"/>
                          <a:cs typeface="Corbel"/>
                        </a:rPr>
                        <a:t>We are to</a:t>
                      </a:r>
                      <a:r>
                        <a:rPr lang="en-US" sz="2000" baseline="0" dirty="0" smtClean="0">
                          <a:effectLst/>
                          <a:latin typeface="Corbel"/>
                          <a:cs typeface="Corbel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Corbel"/>
                          <a:cs typeface="Corbel"/>
                        </a:rPr>
                        <a:t>use bread and fruit of the vine</a:t>
                      </a:r>
                      <a:r>
                        <a:rPr lang="en-US" sz="2000" baseline="0" dirty="0" smtClean="0">
                          <a:effectLst/>
                          <a:latin typeface="Corbel"/>
                          <a:cs typeface="Corbel"/>
                        </a:rPr>
                        <a:t> when we partake.</a:t>
                      </a:r>
                      <a:endParaRPr lang="en-US" sz="1900" dirty="0">
                        <a:effectLst/>
                        <a:latin typeface="Corbel"/>
                        <a:ea typeface="Calibri" panose="020F0502020204030204" pitchFamily="34" charset="0"/>
                        <a:cs typeface="Corbe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0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rbel"/>
                <a:cs typeface="Corbel"/>
              </a:rPr>
              <a:t>Communication In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God used TSI to communicate His will: Acts 10.9-16, 19-20, 28; Acts 15.7-20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vv7–11	God implied to Peter:</a:t>
            </a:r>
            <a:r>
              <a:rPr lang="en-US" b="1" dirty="0">
                <a:latin typeface="Corbel"/>
                <a:cs typeface="Corbel"/>
              </a:rPr>
              <a:t> </a:t>
            </a:r>
            <a:r>
              <a:rPr lang="en-US" b="1" dirty="0" smtClean="0">
                <a:latin typeface="Corbel"/>
                <a:cs typeface="Corbel"/>
              </a:rPr>
              <a:t>chapter 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Corbel"/>
                <a:cs typeface="Corbel"/>
              </a:rPr>
              <a:t>v</a:t>
            </a:r>
            <a:r>
              <a:rPr lang="en-US" b="1" dirty="0" smtClean="0">
                <a:latin typeface="Corbel"/>
                <a:cs typeface="Corbel"/>
              </a:rPr>
              <a:t>12 God showed Paul:</a:t>
            </a:r>
            <a:r>
              <a:rPr lang="en-US" b="1" dirty="0">
                <a:latin typeface="Corbel"/>
                <a:cs typeface="Corbel"/>
              </a:rPr>
              <a:t> </a:t>
            </a:r>
            <a:r>
              <a:rPr lang="en-US" b="1" dirty="0" smtClean="0">
                <a:latin typeface="Corbel"/>
                <a:cs typeface="Corbel"/>
              </a:rPr>
              <a:t>chapters 13–14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vv14–18</a:t>
            </a:r>
            <a:r>
              <a:rPr lang="en-US" b="1" dirty="0">
                <a:latin typeface="Corbel"/>
                <a:cs typeface="Corbel"/>
              </a:rPr>
              <a:t> </a:t>
            </a:r>
            <a:r>
              <a:rPr lang="en-US" b="1" dirty="0" smtClean="0">
                <a:latin typeface="Corbel"/>
                <a:cs typeface="Corbel"/>
              </a:rPr>
              <a:t>God told his people:</a:t>
            </a:r>
            <a:r>
              <a:rPr lang="en-US" b="1" dirty="0">
                <a:latin typeface="Corbel"/>
                <a:cs typeface="Corbel"/>
              </a:rPr>
              <a:t> </a:t>
            </a:r>
            <a:r>
              <a:rPr lang="en-US" b="1" dirty="0" smtClean="0">
                <a:latin typeface="Corbel"/>
                <a:cs typeface="Corbel"/>
              </a:rPr>
              <a:t>Amos 9.11–12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God was silent on the matter!</a:t>
            </a:r>
          </a:p>
        </p:txBody>
      </p:sp>
    </p:spTree>
    <p:extLst>
      <p:ext uri="{BB962C8B-B14F-4D97-AF65-F5344CB8AC3E}">
        <p14:creationId xmlns:p14="http://schemas.microsoft.com/office/powerpoint/2010/main" val="10297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orbel"/>
                <a:cs typeface="Corbel"/>
              </a:rPr>
              <a:t>Coming Up</a:t>
            </a:r>
            <a:endParaRPr lang="en-US" b="1" dirty="0"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Corbel"/>
                <a:cs typeface="Corbel"/>
              </a:rPr>
              <a:t>The silence of God: Does silence give authority?</a:t>
            </a:r>
            <a:endParaRPr lang="en-US" sz="3600" b="1" dirty="0" smtClean="0">
              <a:latin typeface="Corbel"/>
              <a:cs typeface="Corbe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b="1" dirty="0">
              <a:latin typeface="Corbel"/>
              <a:cs typeface="Corbe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 smtClean="0">
                <a:latin typeface="Corbel"/>
                <a:cs typeface="Corbel"/>
              </a:rPr>
              <a:t>A common objection: “God did not tell us, show us or imply to us…”</a:t>
            </a:r>
          </a:p>
          <a:p>
            <a:pPr marL="40005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A church building</a:t>
            </a:r>
          </a:p>
          <a:p>
            <a:pPr marL="40005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A projector</a:t>
            </a:r>
          </a:p>
          <a:p>
            <a:pPr marL="40005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latin typeface="Corbel"/>
                <a:cs typeface="Corbel"/>
              </a:rPr>
              <a:t>A songbook, etc.</a:t>
            </a:r>
          </a:p>
        </p:txBody>
      </p:sp>
    </p:spTree>
    <p:extLst>
      <p:ext uri="{BB962C8B-B14F-4D97-AF65-F5344CB8AC3E}">
        <p14:creationId xmlns:p14="http://schemas.microsoft.com/office/powerpoint/2010/main" val="58835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 Neue"/>
                <a:cs typeface="Helvetica Neue"/>
              </a:rPr>
              <a:t>Consider The Following: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38523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900" dirty="0" smtClean="0">
                <a:latin typeface="Helvetica Neue"/>
                <a:cs typeface="Helvetica Neue"/>
              </a:rPr>
              <a:t>We need God’s authority for all that we do.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2900" dirty="0" smtClean="0">
              <a:latin typeface="Helvetica Neue"/>
              <a:cs typeface="Helvetica Neue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900" dirty="0" smtClean="0">
                <a:latin typeface="Helvetica Neue"/>
                <a:cs typeface="Helvetica Neue"/>
              </a:rPr>
              <a:t>We need God’s authority for most of what we do.</a:t>
            </a:r>
            <a:endParaRPr lang="en-US" sz="2900" dirty="0">
              <a:latin typeface="Helvetica Neue"/>
              <a:cs typeface="Helvetica Neue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2900" dirty="0" smtClean="0">
              <a:latin typeface="Helvetica Neue"/>
              <a:cs typeface="Helvetica Neue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900" dirty="0" smtClean="0">
                <a:latin typeface="Helvetica Neue"/>
                <a:cs typeface="Helvetica Neue"/>
              </a:rPr>
              <a:t>We need God’s authority for some of what we do.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2900" dirty="0" smtClean="0">
              <a:latin typeface="Helvetica Neue"/>
              <a:cs typeface="Helvetica Neue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900" dirty="0" smtClean="0">
                <a:latin typeface="Helvetica Neue"/>
                <a:cs typeface="Helvetica Neue"/>
              </a:rPr>
              <a:t>We need God’s authority for none of what we do.</a:t>
            </a:r>
          </a:p>
        </p:txBody>
      </p:sp>
    </p:spTree>
    <p:extLst>
      <p:ext uri="{BB962C8B-B14F-4D97-AF65-F5344CB8AC3E}">
        <p14:creationId xmlns:p14="http://schemas.microsoft.com/office/powerpoint/2010/main" val="321555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37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Corbel"/>
                <a:cs typeface="Corbel"/>
              </a:rPr>
              <a:t>God Chose To Communicate His Will With WORDS</a:t>
            </a:r>
            <a:endParaRPr lang="en-US" sz="5400" dirty="0"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Men </a:t>
            </a:r>
            <a:r>
              <a:rPr lang="en-US" b="1" dirty="0">
                <a:latin typeface="Corbel"/>
                <a:cs typeface="Corbel"/>
              </a:rPr>
              <a:t>were expected to </a:t>
            </a:r>
            <a:r>
              <a:rPr lang="en-US" b="1" dirty="0" smtClean="0">
                <a:latin typeface="Corbel"/>
                <a:cs typeface="Corbel"/>
              </a:rPr>
              <a:t>UNDERSTAND and </a:t>
            </a:r>
            <a:r>
              <a:rPr lang="en-US" b="1" dirty="0">
                <a:latin typeface="Corbel"/>
                <a:cs typeface="Corbel"/>
              </a:rPr>
              <a:t>obey the </a:t>
            </a:r>
            <a:r>
              <a:rPr lang="en-US" b="1" dirty="0" smtClean="0">
                <a:latin typeface="Corbel"/>
                <a:cs typeface="Corbel"/>
              </a:rPr>
              <a:t>words of God: Exo</a:t>
            </a:r>
            <a:r>
              <a:rPr lang="en-US" b="1" dirty="0">
                <a:latin typeface="Corbel"/>
                <a:cs typeface="Corbel"/>
              </a:rPr>
              <a:t>. </a:t>
            </a:r>
            <a:r>
              <a:rPr lang="en-US" b="1" dirty="0" smtClean="0">
                <a:latin typeface="Corbel"/>
                <a:cs typeface="Corbel"/>
              </a:rPr>
              <a:t>20.1ff, cf. Acts 7.38; Deut</a:t>
            </a:r>
            <a:r>
              <a:rPr lang="en-US" b="1" dirty="0">
                <a:latin typeface="Corbel"/>
                <a:cs typeface="Corbel"/>
              </a:rPr>
              <a:t>. 4.4-5, 10; Jer. 1.9-</a:t>
            </a:r>
            <a:r>
              <a:rPr lang="en-US" b="1" dirty="0" smtClean="0">
                <a:latin typeface="Corbel"/>
                <a:cs typeface="Corbel"/>
              </a:rPr>
              <a:t>10</a:t>
            </a:r>
            <a:endParaRPr lang="en-US" b="1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Have </a:t>
            </a:r>
            <a:r>
              <a:rPr lang="en-US" b="1" dirty="0">
                <a:latin typeface="Corbel"/>
                <a:cs typeface="Corbel"/>
              </a:rPr>
              <a:t>you not </a:t>
            </a:r>
            <a:r>
              <a:rPr lang="en-US" b="1" dirty="0" smtClean="0">
                <a:latin typeface="Corbel"/>
                <a:cs typeface="Corbel"/>
              </a:rPr>
              <a:t>READ? </a:t>
            </a:r>
            <a:r>
              <a:rPr lang="en-US" b="1" dirty="0">
                <a:latin typeface="Corbel"/>
                <a:cs typeface="Corbel"/>
              </a:rPr>
              <a:t>Matt. 19.4-6</a:t>
            </a:r>
            <a:r>
              <a:rPr lang="en-US" b="1" dirty="0" smtClean="0">
                <a:latin typeface="Corbel"/>
                <a:cs typeface="Corbel"/>
              </a:rPr>
              <a:t>; Gen</a:t>
            </a:r>
            <a:r>
              <a:rPr lang="en-US" b="1" dirty="0">
                <a:latin typeface="Corbel"/>
                <a:cs typeface="Corbel"/>
              </a:rPr>
              <a:t>. 2.18-</a:t>
            </a:r>
            <a:r>
              <a:rPr lang="en-US" b="1" dirty="0" smtClean="0">
                <a:latin typeface="Corbel"/>
                <a:cs typeface="Corbel"/>
              </a:rPr>
              <a:t>25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9475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Corbel"/>
                <a:cs typeface="Corbel"/>
              </a:rPr>
              <a:t>God Chose To Communicate His Will With WORDS</a:t>
            </a:r>
            <a:endParaRPr lang="en-US" sz="5400" dirty="0"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 smtClean="0">
                <a:latin typeface="Corbel"/>
                <a:cs typeface="Corbel"/>
              </a:rPr>
              <a:t>Apostles and prophets WROTE down what the H. S. said so that future generations would know the Lord’s will: John 14.25-26; 16.13; 1 Cor. 14.37; Col. 4.16; 1 Thess. 5.27; 2 Thess. 2.15; Eph. 3.3-5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7349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Corbel"/>
                <a:cs typeface="Corbel"/>
              </a:rPr>
              <a:t>How COMMUNICATION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latin typeface="Corbel"/>
                <a:cs typeface="Corbel"/>
              </a:rPr>
              <a:t>“</a:t>
            </a:r>
            <a:r>
              <a:rPr lang="en-US" sz="5400" b="1" dirty="0">
                <a:latin typeface="Corbel"/>
                <a:cs typeface="Corbel"/>
              </a:rPr>
              <a:t>Then the Lord said to him, ‘Who has made man's mouth?’” Exo. </a:t>
            </a:r>
            <a:r>
              <a:rPr lang="en-US" sz="5400" b="1" dirty="0" smtClean="0">
                <a:latin typeface="Corbel"/>
                <a:cs typeface="Corbel"/>
              </a:rPr>
              <a:t>4.11</a:t>
            </a:r>
            <a:endParaRPr lang="en-US" sz="54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0759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Corbel"/>
                <a:cs typeface="Corbel"/>
              </a:rPr>
              <a:t>How COMMUNICATION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God created us with the ABILITY to communicate with each other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What conversations did you have this morning?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How did you communicate your thoughts and will to others?</a:t>
            </a:r>
          </a:p>
        </p:txBody>
      </p:sp>
    </p:spTree>
    <p:extLst>
      <p:ext uri="{BB962C8B-B14F-4D97-AF65-F5344CB8AC3E}">
        <p14:creationId xmlns:p14="http://schemas.microsoft.com/office/powerpoint/2010/main" val="161121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1261</Words>
  <Application>Microsoft Macintosh PowerPoint</Application>
  <PresentationFormat>On-screen Show (4:3)</PresentationFormat>
  <Paragraphs>159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1_Office Theme</vt:lpstr>
      <vt:lpstr>2_Office Theme</vt:lpstr>
      <vt:lpstr>PowerPoint Presentation</vt:lpstr>
      <vt:lpstr>PowerPoint Presentation</vt:lpstr>
      <vt:lpstr>What Do We Mean By Authority?</vt:lpstr>
      <vt:lpstr>Consider The Following:</vt:lpstr>
      <vt:lpstr>PowerPoint Presentation</vt:lpstr>
      <vt:lpstr>God Chose To Communicate His Will With WORDS</vt:lpstr>
      <vt:lpstr>God Chose To Communicate His Will With WORDS</vt:lpstr>
      <vt:lpstr>How COMMUNICATION Works</vt:lpstr>
      <vt:lpstr>How COMMUNICATION Works</vt:lpstr>
      <vt:lpstr>How COMMUNICATION Works</vt:lpstr>
      <vt:lpstr>How COMMUNICATION Works</vt:lpstr>
      <vt:lpstr>How COMMUNICATION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COMMUNICATION Works</vt:lpstr>
      <vt:lpstr>How COMMUNICATION Works</vt:lpstr>
      <vt:lpstr>How COMMUNICATION Works</vt:lpstr>
      <vt:lpstr>How COMMUNICATION Works</vt:lpstr>
      <vt:lpstr>How COMMUNICATION Works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ACTION</vt:lpstr>
      <vt:lpstr>Communication In ACTION</vt:lpstr>
      <vt:lpstr>Coming Up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123</cp:revision>
  <dcterms:created xsi:type="dcterms:W3CDTF">2015-03-27T19:19:21Z</dcterms:created>
  <dcterms:modified xsi:type="dcterms:W3CDTF">2015-03-29T12:48:24Z</dcterms:modified>
</cp:coreProperties>
</file>