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8" autoAdjust="0"/>
  </p:normalViewPr>
  <p:slideViewPr>
    <p:cSldViewPr snapToGrid="0" snapToObjects="1">
      <p:cViewPr varScale="1">
        <p:scale>
          <a:sx n="92" d="100"/>
          <a:sy n="92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6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727D-855B-C140-8BDA-24125A0AF5D3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88D0-C60D-734F-8010-CCCCE84F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5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Parables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parable is "a short, simple story designed to communicate a spiritual truth, religious principle, or moral lesson; a figure of speech in which truth is illustrated by a comparison or example drawn from everyday experiences" </a:t>
            </a:r>
            <a:r>
              <a:rPr lang="en-US" sz="1600" b="1" dirty="0" smtClean="0">
                <a:latin typeface="Corbel"/>
                <a:cs typeface="Corbel"/>
              </a:rPr>
              <a:t>(Nelson's New Illustrated Bible Dictionary, [Thomas Nelson Inc. Nashville, TN, 1995] p. 943).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parable is sometimes defined as "an earthly story with a heavenly meaning" </a:t>
            </a:r>
            <a:r>
              <a:rPr lang="en-US" sz="1600" b="1" dirty="0" smtClean="0">
                <a:latin typeface="Corbel"/>
                <a:cs typeface="Corbel"/>
              </a:rPr>
              <a:t>(And Jesus Said, William Barclay, [The Westminster Press, Philadelphia, PA, 1970], p. 12).</a:t>
            </a:r>
            <a:endParaRPr lang="en-US" sz="1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251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The Context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Luke </a:t>
            </a:r>
            <a:r>
              <a:rPr lang="en-US" b="1" dirty="0">
                <a:latin typeface="Corbel"/>
                <a:cs typeface="Corbel"/>
              </a:rPr>
              <a:t>15.1-2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 claims </a:t>
            </a:r>
            <a:r>
              <a:rPr lang="en-US" b="1" dirty="0">
                <a:latin typeface="Corbel"/>
                <a:cs typeface="Corbel"/>
              </a:rPr>
              <a:t>to be </a:t>
            </a: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and He sits with the </a:t>
            </a:r>
            <a:r>
              <a:rPr lang="en-US" b="1" dirty="0" smtClean="0">
                <a:latin typeface="Corbel"/>
                <a:cs typeface="Corbel"/>
              </a:rPr>
              <a:t>sinners? </a:t>
            </a:r>
            <a:r>
              <a:rPr lang="en-US" b="1" dirty="0">
                <a:latin typeface="Corbel"/>
                <a:cs typeface="Corbel"/>
              </a:rPr>
              <a:t>Luke 5.29-32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three parables picture the “joy in heaven” over each “sinner who </a:t>
            </a:r>
            <a:r>
              <a:rPr lang="en-US" b="1" dirty="0" smtClean="0">
                <a:latin typeface="Corbel"/>
                <a:cs typeface="Corbel"/>
              </a:rPr>
              <a:t>repents.”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9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latin typeface="Corbel"/>
                <a:cs typeface="Corbel"/>
              </a:rPr>
              <a:t>The Context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lost sheep: Luke 15.3-7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lost coin: Luke 15.8-10</a:t>
            </a:r>
          </a:p>
        </p:txBody>
      </p:sp>
    </p:spTree>
    <p:extLst>
      <p:ext uri="{BB962C8B-B14F-4D97-AF65-F5344CB8AC3E}">
        <p14:creationId xmlns:p14="http://schemas.microsoft.com/office/powerpoint/2010/main" val="415483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latin typeface="Corbel"/>
                <a:cs typeface="Corbel"/>
              </a:rPr>
              <a:t>The Lost Boy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</a:t>
            </a:r>
            <a:r>
              <a:rPr lang="en-US" b="1" dirty="0" smtClean="0">
                <a:latin typeface="Corbel"/>
                <a:cs typeface="Corbel"/>
              </a:rPr>
              <a:t>he wasteful son represents the sinners who were repenting.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Dissatisfaction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Demand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Departure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Realization: </a:t>
            </a:r>
            <a:r>
              <a:rPr lang="en-US" b="1" dirty="0" smtClean="0">
                <a:latin typeface="Corbel"/>
                <a:cs typeface="Corbel"/>
              </a:rPr>
              <a:t>1 John 2.15-17; Heb. 11.24-26; </a:t>
            </a:r>
            <a:r>
              <a:rPr lang="sk-SK" b="1" dirty="0" smtClean="0">
                <a:latin typeface="Corbel"/>
                <a:cs typeface="Corbel"/>
              </a:rPr>
              <a:t>James 4.4</a:t>
            </a: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Repentance: </a:t>
            </a:r>
            <a:r>
              <a:rPr lang="en-US" b="1" dirty="0" smtClean="0">
                <a:latin typeface="Corbel"/>
                <a:cs typeface="Corbel"/>
              </a:rPr>
              <a:t>James 4.6-10</a:t>
            </a: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Return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Restoration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R</a:t>
            </a:r>
            <a:r>
              <a:rPr lang="en-US" b="1" dirty="0" smtClean="0">
                <a:latin typeface="Corbel"/>
                <a:cs typeface="Corbel"/>
              </a:rPr>
              <a:t>ejoicing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latin typeface="Corbel"/>
                <a:cs typeface="Corbel"/>
              </a:rPr>
              <a:t>The Father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father represents </a:t>
            </a:r>
            <a:r>
              <a:rPr lang="en-US" b="1" dirty="0" smtClean="0">
                <a:latin typeface="Corbel"/>
                <a:cs typeface="Corbel"/>
              </a:rPr>
              <a:t>God: vv.20-24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will remit and reward: </a:t>
            </a:r>
            <a:r>
              <a:rPr lang="en-US" b="1" dirty="0" smtClean="0">
                <a:latin typeface="Corbel"/>
                <a:cs typeface="Corbel"/>
              </a:rPr>
              <a:t>2 </a:t>
            </a:r>
            <a:r>
              <a:rPr lang="en-US" b="1" dirty="0">
                <a:latin typeface="Corbel"/>
                <a:cs typeface="Corbel"/>
              </a:rPr>
              <a:t>Peter 3.9; 1 John 1.9; John 3.16</a:t>
            </a:r>
            <a:r>
              <a:rPr lang="en-US" b="1" dirty="0" smtClean="0">
                <a:latin typeface="Corbel"/>
                <a:cs typeface="Corbel"/>
              </a:rPr>
              <a:t>￼; Rom. 5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has proven it: I Cor. </a:t>
            </a:r>
            <a:r>
              <a:rPr lang="en-US" b="1" dirty="0" smtClean="0">
                <a:latin typeface="Corbel"/>
                <a:cs typeface="Corbel"/>
              </a:rPr>
              <a:t>6.9-11; </a:t>
            </a:r>
            <a:r>
              <a:rPr lang="en-US" b="1" dirty="0">
                <a:latin typeface="Corbel"/>
                <a:cs typeface="Corbel"/>
              </a:rPr>
              <a:t>15.9; Gal. 1.13; Phil. 3.6; </a:t>
            </a:r>
            <a:r>
              <a:rPr lang="en-US" b="1" dirty="0" smtClean="0">
                <a:latin typeface="Corbel"/>
                <a:cs typeface="Corbel"/>
              </a:rPr>
              <a:t>1 Tim</a:t>
            </a:r>
            <a:r>
              <a:rPr lang="en-US" b="1" dirty="0">
                <a:latin typeface="Corbel"/>
                <a:cs typeface="Corbel"/>
              </a:rPr>
              <a:t>. 1.12-</a:t>
            </a:r>
            <a:r>
              <a:rPr lang="en-US" b="1" dirty="0" smtClean="0">
                <a:latin typeface="Corbel"/>
                <a:cs typeface="Corbel"/>
              </a:rPr>
              <a:t>17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3183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latin typeface="Corbel"/>
                <a:cs typeface="Corbel"/>
              </a:rPr>
              <a:t>The Older Brother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older brother represents the Pharisees </a:t>
            </a:r>
            <a:r>
              <a:rPr lang="en-US" b="1" dirty="0">
                <a:latin typeface="Corbel"/>
                <a:cs typeface="Corbel"/>
              </a:rPr>
              <a:t>and </a:t>
            </a:r>
            <a:r>
              <a:rPr lang="en-US" b="1" dirty="0" smtClean="0">
                <a:latin typeface="Corbel"/>
                <a:cs typeface="Corbel"/>
              </a:rPr>
              <a:t>scribes: vv. 25-32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older brother was self-</a:t>
            </a:r>
            <a:r>
              <a:rPr lang="en-US" b="1" dirty="0" smtClean="0">
                <a:latin typeface="Corbel"/>
                <a:cs typeface="Corbel"/>
              </a:rPr>
              <a:t>righteous: Luke </a:t>
            </a:r>
            <a:r>
              <a:rPr lang="en-US" b="1" dirty="0">
                <a:latin typeface="Corbel"/>
                <a:cs typeface="Corbel"/>
              </a:rPr>
              <a:t>18.10-14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older brother was self-</a:t>
            </a:r>
            <a:r>
              <a:rPr lang="en-US" b="1" dirty="0" smtClean="0">
                <a:latin typeface="Corbel"/>
                <a:cs typeface="Corbel"/>
              </a:rPr>
              <a:t>centered: Phil</a:t>
            </a:r>
            <a:r>
              <a:rPr lang="en-US" b="1" dirty="0">
                <a:latin typeface="Corbel"/>
                <a:cs typeface="Corbel"/>
              </a:rPr>
              <a:t>. 2.1-4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older brother was </a:t>
            </a:r>
            <a:r>
              <a:rPr lang="en-US" b="1" dirty="0" smtClean="0">
                <a:latin typeface="Corbel"/>
                <a:cs typeface="Corbel"/>
              </a:rPr>
              <a:t>selfish: 1 </a:t>
            </a:r>
            <a:r>
              <a:rPr lang="en-US" b="1" dirty="0">
                <a:latin typeface="Corbel"/>
                <a:cs typeface="Corbel"/>
              </a:rPr>
              <a:t>John </a:t>
            </a:r>
            <a:r>
              <a:rPr lang="en-US" b="1" dirty="0" smtClean="0">
                <a:latin typeface="Corbel"/>
                <a:cs typeface="Corbel"/>
              </a:rPr>
              <a:t>3.17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109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317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Parables</vt:lpstr>
      <vt:lpstr>The Context</vt:lpstr>
      <vt:lpstr>The Context</vt:lpstr>
      <vt:lpstr>The Lost Boy</vt:lpstr>
      <vt:lpstr>The Father</vt:lpstr>
      <vt:lpstr>The Older Brother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34</cp:revision>
  <dcterms:created xsi:type="dcterms:W3CDTF">2015-04-19T18:26:20Z</dcterms:created>
  <dcterms:modified xsi:type="dcterms:W3CDTF">2015-04-19T19:46:29Z</dcterms:modified>
</cp:coreProperties>
</file>