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sldIdLst>
    <p:sldId id="260" r:id="rId3"/>
    <p:sldId id="261" r:id="rId4"/>
    <p:sldId id="262" r:id="rId5"/>
    <p:sldId id="263" r:id="rId6"/>
    <p:sldId id="264" r:id="rId7"/>
    <p:sldId id="265" r:id="rId8"/>
    <p:sldId id="266" r:id="rId9"/>
    <p:sldId id="267" r:id="rId10"/>
    <p:sldId id="268" r:id="rId11"/>
    <p:sldId id="297" r:id="rId12"/>
    <p:sldId id="296" r:id="rId13"/>
    <p:sldId id="295" r:id="rId14"/>
    <p:sldId id="274" r:id="rId15"/>
    <p:sldId id="275" r:id="rId16"/>
    <p:sldId id="276" r:id="rId17"/>
    <p:sldId id="279" r:id="rId18"/>
    <p:sldId id="278" r:id="rId19"/>
    <p:sldId id="277" r:id="rId20"/>
    <p:sldId id="298" r:id="rId21"/>
    <p:sldId id="299" r:id="rId22"/>
    <p:sldId id="281" r:id="rId23"/>
    <p:sldId id="290" r:id="rId24"/>
    <p:sldId id="288" r:id="rId25"/>
    <p:sldId id="300" r:id="rId26"/>
    <p:sldId id="301" r:id="rId27"/>
    <p:sldId id="289" r:id="rId28"/>
    <p:sldId id="280" r:id="rId29"/>
    <p:sldId id="286" r:id="rId30"/>
    <p:sldId id="293" r:id="rId31"/>
    <p:sldId id="287" r:id="rId32"/>
    <p:sldId id="294" r:id="rId33"/>
    <p:sldId id="283" r:id="rId34"/>
    <p:sldId id="284" r:id="rId35"/>
    <p:sldId id="285"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72" autoAdjust="0"/>
    <p:restoredTop sz="98186" autoAdjust="0"/>
  </p:normalViewPr>
  <p:slideViewPr>
    <p:cSldViewPr snapToGrid="0" snapToObjects="1">
      <p:cViewPr varScale="1">
        <p:scale>
          <a:sx n="71" d="100"/>
          <a:sy n="71" d="100"/>
        </p:scale>
        <p:origin x="-1512" y="-104"/>
      </p:cViewPr>
      <p:guideLst>
        <p:guide orient="horz" pos="2160"/>
        <p:guide pos="2880"/>
      </p:guideLst>
    </p:cSldViewPr>
  </p:slideViewPr>
  <p:outlineViewPr>
    <p:cViewPr>
      <p:scale>
        <a:sx n="33" d="100"/>
        <a:sy n="33" d="100"/>
      </p:scale>
      <p:origin x="0" y="33904"/>
    </p:cViewPr>
  </p:outlineViewPr>
  <p:notesTextViewPr>
    <p:cViewPr>
      <p:scale>
        <a:sx n="100" d="100"/>
        <a:sy n="100" d="100"/>
      </p:scale>
      <p:origin x="0" y="0"/>
    </p:cViewPr>
  </p:notesTextViewPr>
  <p:sorterViewPr>
    <p:cViewPr>
      <p:scale>
        <a:sx n="150" d="100"/>
        <a:sy n="150" d="100"/>
      </p:scale>
      <p:origin x="0" y="390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F3A3A5-C026-0946-B07E-AA5A5550CB0D}" type="datetimeFigureOut">
              <a:rPr lang="en-US" smtClean="0"/>
              <a:t>3/21/15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B4490-B710-0B4C-A774-52AFDB17C0CE}" type="slidenum">
              <a:rPr lang="en-US" smtClean="0"/>
              <a:t>‹#›</a:t>
            </a:fld>
            <a:endParaRPr lang="en-US"/>
          </a:p>
        </p:txBody>
      </p:sp>
    </p:spTree>
    <p:extLst>
      <p:ext uri="{BB962C8B-B14F-4D97-AF65-F5344CB8AC3E}">
        <p14:creationId xmlns:p14="http://schemas.microsoft.com/office/powerpoint/2010/main" val="1713423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F3A3A5-C026-0946-B07E-AA5A5550CB0D}" type="datetimeFigureOut">
              <a:rPr lang="en-US" smtClean="0"/>
              <a:t>3/21/15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B4490-B710-0B4C-A774-52AFDB17C0CE}" type="slidenum">
              <a:rPr lang="en-US" smtClean="0"/>
              <a:t>‹#›</a:t>
            </a:fld>
            <a:endParaRPr lang="en-US"/>
          </a:p>
        </p:txBody>
      </p:sp>
    </p:spTree>
    <p:extLst>
      <p:ext uri="{BB962C8B-B14F-4D97-AF65-F5344CB8AC3E}">
        <p14:creationId xmlns:p14="http://schemas.microsoft.com/office/powerpoint/2010/main" val="609746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F3A3A5-C026-0946-B07E-AA5A5550CB0D}" type="datetimeFigureOut">
              <a:rPr lang="en-US" smtClean="0"/>
              <a:t>3/21/15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B4490-B710-0B4C-A774-52AFDB17C0CE}" type="slidenum">
              <a:rPr lang="en-US" smtClean="0"/>
              <a:t>‹#›</a:t>
            </a:fld>
            <a:endParaRPr lang="en-US"/>
          </a:p>
        </p:txBody>
      </p:sp>
    </p:spTree>
    <p:extLst>
      <p:ext uri="{BB962C8B-B14F-4D97-AF65-F5344CB8AC3E}">
        <p14:creationId xmlns:p14="http://schemas.microsoft.com/office/powerpoint/2010/main" val="2144232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F3A3A5-C026-0946-B07E-AA5A5550CB0D}" type="datetimeFigureOut">
              <a:rPr lang="en-US" smtClean="0">
                <a:solidFill>
                  <a:prstClr val="black">
                    <a:tint val="75000"/>
                  </a:prstClr>
                </a:solidFill>
              </a:rPr>
              <a:pPr/>
              <a:t>3/21/15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2B4490-B710-0B4C-A774-52AFDB17C0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033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F3A3A5-C026-0946-B07E-AA5A5550CB0D}" type="datetimeFigureOut">
              <a:rPr lang="en-US" smtClean="0">
                <a:solidFill>
                  <a:prstClr val="black">
                    <a:tint val="75000"/>
                  </a:prstClr>
                </a:solidFill>
              </a:rPr>
              <a:pPr/>
              <a:t>3/21/15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2B4490-B710-0B4C-A774-52AFDB17C0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318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F3A3A5-C026-0946-B07E-AA5A5550CB0D}" type="datetimeFigureOut">
              <a:rPr lang="en-US" smtClean="0">
                <a:solidFill>
                  <a:prstClr val="black">
                    <a:tint val="75000"/>
                  </a:prstClr>
                </a:solidFill>
              </a:rPr>
              <a:pPr/>
              <a:t>3/21/15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2B4490-B710-0B4C-A774-52AFDB17C0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987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F3A3A5-C026-0946-B07E-AA5A5550CB0D}" type="datetimeFigureOut">
              <a:rPr lang="en-US" smtClean="0">
                <a:solidFill>
                  <a:prstClr val="black">
                    <a:tint val="75000"/>
                  </a:prstClr>
                </a:solidFill>
              </a:rPr>
              <a:pPr/>
              <a:t>3/21/15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2B4490-B710-0B4C-A774-52AFDB17C0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460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F3A3A5-C026-0946-B07E-AA5A5550CB0D}" type="datetimeFigureOut">
              <a:rPr lang="en-US" smtClean="0">
                <a:solidFill>
                  <a:prstClr val="black">
                    <a:tint val="75000"/>
                  </a:prstClr>
                </a:solidFill>
              </a:rPr>
              <a:pPr/>
              <a:t>3/21/15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32B4490-B710-0B4C-A774-52AFDB17C0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964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F3A3A5-C026-0946-B07E-AA5A5550CB0D}" type="datetimeFigureOut">
              <a:rPr lang="en-US" smtClean="0">
                <a:solidFill>
                  <a:prstClr val="black">
                    <a:tint val="75000"/>
                  </a:prstClr>
                </a:solidFill>
              </a:rPr>
              <a:pPr/>
              <a:t>3/21/15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32B4490-B710-0B4C-A774-52AFDB17C0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531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F3A3A5-C026-0946-B07E-AA5A5550CB0D}" type="datetimeFigureOut">
              <a:rPr lang="en-US" smtClean="0">
                <a:solidFill>
                  <a:prstClr val="black">
                    <a:tint val="75000"/>
                  </a:prstClr>
                </a:solidFill>
              </a:rPr>
              <a:pPr/>
              <a:t>3/21/15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32B4490-B710-0B4C-A774-52AFDB17C0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1262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F3A3A5-C026-0946-B07E-AA5A5550CB0D}" type="datetimeFigureOut">
              <a:rPr lang="en-US" smtClean="0">
                <a:solidFill>
                  <a:prstClr val="black">
                    <a:tint val="75000"/>
                  </a:prstClr>
                </a:solidFill>
              </a:rPr>
              <a:pPr/>
              <a:t>3/21/15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2B4490-B710-0B4C-A774-52AFDB17C0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1935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F3A3A5-C026-0946-B07E-AA5A5550CB0D}" type="datetimeFigureOut">
              <a:rPr lang="en-US" smtClean="0"/>
              <a:t>3/21/15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B4490-B710-0B4C-A774-52AFDB17C0CE}" type="slidenum">
              <a:rPr lang="en-US" smtClean="0"/>
              <a:t>‹#›</a:t>
            </a:fld>
            <a:endParaRPr lang="en-US"/>
          </a:p>
        </p:txBody>
      </p:sp>
    </p:spTree>
    <p:extLst>
      <p:ext uri="{BB962C8B-B14F-4D97-AF65-F5344CB8AC3E}">
        <p14:creationId xmlns:p14="http://schemas.microsoft.com/office/powerpoint/2010/main" val="35948497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F3A3A5-C026-0946-B07E-AA5A5550CB0D}" type="datetimeFigureOut">
              <a:rPr lang="en-US" smtClean="0">
                <a:solidFill>
                  <a:prstClr val="black">
                    <a:tint val="75000"/>
                  </a:prstClr>
                </a:solidFill>
              </a:rPr>
              <a:pPr/>
              <a:t>3/21/15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2B4490-B710-0B4C-A774-52AFDB17C0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1216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F3A3A5-C026-0946-B07E-AA5A5550CB0D}" type="datetimeFigureOut">
              <a:rPr lang="en-US" smtClean="0">
                <a:solidFill>
                  <a:prstClr val="black">
                    <a:tint val="75000"/>
                  </a:prstClr>
                </a:solidFill>
              </a:rPr>
              <a:pPr/>
              <a:t>3/21/15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2B4490-B710-0B4C-A774-52AFDB17C0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1246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F3A3A5-C026-0946-B07E-AA5A5550CB0D}" type="datetimeFigureOut">
              <a:rPr lang="en-US" smtClean="0">
                <a:solidFill>
                  <a:prstClr val="black">
                    <a:tint val="75000"/>
                  </a:prstClr>
                </a:solidFill>
              </a:rPr>
              <a:pPr/>
              <a:t>3/21/15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2B4490-B710-0B4C-A774-52AFDB17C0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854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F3A3A5-C026-0946-B07E-AA5A5550CB0D}" type="datetimeFigureOut">
              <a:rPr lang="en-US" smtClean="0"/>
              <a:t>3/21/15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B4490-B710-0B4C-A774-52AFDB17C0CE}" type="slidenum">
              <a:rPr lang="en-US" smtClean="0"/>
              <a:t>‹#›</a:t>
            </a:fld>
            <a:endParaRPr lang="en-US"/>
          </a:p>
        </p:txBody>
      </p:sp>
    </p:spTree>
    <p:extLst>
      <p:ext uri="{BB962C8B-B14F-4D97-AF65-F5344CB8AC3E}">
        <p14:creationId xmlns:p14="http://schemas.microsoft.com/office/powerpoint/2010/main" val="3178884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F3A3A5-C026-0946-B07E-AA5A5550CB0D}" type="datetimeFigureOut">
              <a:rPr lang="en-US" smtClean="0"/>
              <a:t>3/21/15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2B4490-B710-0B4C-A774-52AFDB17C0CE}" type="slidenum">
              <a:rPr lang="en-US" smtClean="0"/>
              <a:t>‹#›</a:t>
            </a:fld>
            <a:endParaRPr lang="en-US"/>
          </a:p>
        </p:txBody>
      </p:sp>
    </p:spTree>
    <p:extLst>
      <p:ext uri="{BB962C8B-B14F-4D97-AF65-F5344CB8AC3E}">
        <p14:creationId xmlns:p14="http://schemas.microsoft.com/office/powerpoint/2010/main" val="1307710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F3A3A5-C026-0946-B07E-AA5A5550CB0D}" type="datetimeFigureOut">
              <a:rPr lang="en-US" smtClean="0"/>
              <a:t>3/21/15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2B4490-B710-0B4C-A774-52AFDB17C0CE}" type="slidenum">
              <a:rPr lang="en-US" smtClean="0"/>
              <a:t>‹#›</a:t>
            </a:fld>
            <a:endParaRPr lang="en-US"/>
          </a:p>
        </p:txBody>
      </p:sp>
    </p:spTree>
    <p:extLst>
      <p:ext uri="{BB962C8B-B14F-4D97-AF65-F5344CB8AC3E}">
        <p14:creationId xmlns:p14="http://schemas.microsoft.com/office/powerpoint/2010/main" val="1045391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F3A3A5-C026-0946-B07E-AA5A5550CB0D}" type="datetimeFigureOut">
              <a:rPr lang="en-US" smtClean="0"/>
              <a:t>3/21/15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2B4490-B710-0B4C-A774-52AFDB17C0CE}" type="slidenum">
              <a:rPr lang="en-US" smtClean="0"/>
              <a:t>‹#›</a:t>
            </a:fld>
            <a:endParaRPr lang="en-US"/>
          </a:p>
        </p:txBody>
      </p:sp>
    </p:spTree>
    <p:extLst>
      <p:ext uri="{BB962C8B-B14F-4D97-AF65-F5344CB8AC3E}">
        <p14:creationId xmlns:p14="http://schemas.microsoft.com/office/powerpoint/2010/main" val="3006229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F3A3A5-C026-0946-B07E-AA5A5550CB0D}" type="datetimeFigureOut">
              <a:rPr lang="en-US" smtClean="0"/>
              <a:t>3/21/15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2B4490-B710-0B4C-A774-52AFDB17C0CE}" type="slidenum">
              <a:rPr lang="en-US" smtClean="0"/>
              <a:t>‹#›</a:t>
            </a:fld>
            <a:endParaRPr lang="en-US"/>
          </a:p>
        </p:txBody>
      </p:sp>
    </p:spTree>
    <p:extLst>
      <p:ext uri="{BB962C8B-B14F-4D97-AF65-F5344CB8AC3E}">
        <p14:creationId xmlns:p14="http://schemas.microsoft.com/office/powerpoint/2010/main" val="2566100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F3A3A5-C026-0946-B07E-AA5A5550CB0D}" type="datetimeFigureOut">
              <a:rPr lang="en-US" smtClean="0"/>
              <a:t>3/21/15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2B4490-B710-0B4C-A774-52AFDB17C0CE}" type="slidenum">
              <a:rPr lang="en-US" smtClean="0"/>
              <a:t>‹#›</a:t>
            </a:fld>
            <a:endParaRPr lang="en-US"/>
          </a:p>
        </p:txBody>
      </p:sp>
    </p:spTree>
    <p:extLst>
      <p:ext uri="{BB962C8B-B14F-4D97-AF65-F5344CB8AC3E}">
        <p14:creationId xmlns:p14="http://schemas.microsoft.com/office/powerpoint/2010/main" val="1463389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F3A3A5-C026-0946-B07E-AA5A5550CB0D}" type="datetimeFigureOut">
              <a:rPr lang="en-US" smtClean="0"/>
              <a:t>3/21/15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2B4490-B710-0B4C-A774-52AFDB17C0CE}" type="slidenum">
              <a:rPr lang="en-US" smtClean="0"/>
              <a:t>‹#›</a:t>
            </a:fld>
            <a:endParaRPr lang="en-US"/>
          </a:p>
        </p:txBody>
      </p:sp>
    </p:spTree>
    <p:extLst>
      <p:ext uri="{BB962C8B-B14F-4D97-AF65-F5344CB8AC3E}">
        <p14:creationId xmlns:p14="http://schemas.microsoft.com/office/powerpoint/2010/main" val="24204898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30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orbel"/>
                <a:cs typeface="Corbel"/>
              </a:defRPr>
            </a:lvl1pPr>
          </a:lstStyle>
          <a:p>
            <a:fld id="{D9F3A3A5-C026-0946-B07E-AA5A5550CB0D}" type="datetimeFigureOut">
              <a:rPr lang="en-US" smtClean="0"/>
              <a:pPr/>
              <a:t>3/21/15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orbel"/>
                <a:cs typeface="Corbe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orbel"/>
                <a:cs typeface="Corbel"/>
              </a:defRPr>
            </a:lvl1pPr>
          </a:lstStyle>
          <a:p>
            <a:fld id="{032B4490-B710-0B4C-A774-52AFDB17C0CE}" type="slidenum">
              <a:rPr lang="en-US" smtClean="0"/>
              <a:pPr/>
              <a:t>‹#›</a:t>
            </a:fld>
            <a:endParaRPr lang="en-US"/>
          </a:p>
        </p:txBody>
      </p:sp>
    </p:spTree>
    <p:extLst>
      <p:ext uri="{BB962C8B-B14F-4D97-AF65-F5344CB8AC3E}">
        <p14:creationId xmlns:p14="http://schemas.microsoft.com/office/powerpoint/2010/main" val="12064726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Corbel"/>
          <a:ea typeface="+mj-ea"/>
          <a:cs typeface="Corbe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orbel"/>
          <a:ea typeface="+mn-ea"/>
          <a:cs typeface="Corbel"/>
        </a:defRPr>
      </a:lvl1pPr>
      <a:lvl2pPr marL="742950" indent="-285750" algn="l" defTabSz="457200" rtl="0" eaLnBrk="1" latinLnBrk="0" hangingPunct="1">
        <a:spcBef>
          <a:spcPct val="20000"/>
        </a:spcBef>
        <a:buFont typeface="Arial"/>
        <a:buChar char="–"/>
        <a:defRPr sz="2800" kern="1200">
          <a:solidFill>
            <a:schemeClr val="tx1"/>
          </a:solidFill>
          <a:latin typeface="Corbel"/>
          <a:ea typeface="+mn-ea"/>
          <a:cs typeface="Corbel"/>
        </a:defRPr>
      </a:lvl2pPr>
      <a:lvl3pPr marL="1143000" indent="-228600" algn="l" defTabSz="457200" rtl="0" eaLnBrk="1" latinLnBrk="0" hangingPunct="1">
        <a:spcBef>
          <a:spcPct val="20000"/>
        </a:spcBef>
        <a:buFont typeface="Arial"/>
        <a:buChar char="•"/>
        <a:defRPr sz="2400" kern="1200">
          <a:solidFill>
            <a:schemeClr val="tx1"/>
          </a:solidFill>
          <a:latin typeface="Corbel"/>
          <a:ea typeface="+mn-ea"/>
          <a:cs typeface="Corbel"/>
        </a:defRPr>
      </a:lvl3pPr>
      <a:lvl4pPr marL="1600200" indent="-228600" algn="l" defTabSz="457200" rtl="0" eaLnBrk="1" latinLnBrk="0" hangingPunct="1">
        <a:spcBef>
          <a:spcPct val="20000"/>
        </a:spcBef>
        <a:buFont typeface="Arial"/>
        <a:buChar char="–"/>
        <a:defRPr sz="2000" kern="1200">
          <a:solidFill>
            <a:schemeClr val="tx1"/>
          </a:solidFill>
          <a:latin typeface="Corbel"/>
          <a:ea typeface="+mn-ea"/>
          <a:cs typeface="Corbel"/>
        </a:defRPr>
      </a:lvl4pPr>
      <a:lvl5pPr marL="2057400" indent="-228600" algn="l" defTabSz="457200" rtl="0" eaLnBrk="1" latinLnBrk="0" hangingPunct="1">
        <a:spcBef>
          <a:spcPct val="20000"/>
        </a:spcBef>
        <a:buFont typeface="Arial"/>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30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orbel"/>
                <a:cs typeface="Corbel"/>
              </a:defRPr>
            </a:lvl1pPr>
          </a:lstStyle>
          <a:p>
            <a:fld id="{D9F3A3A5-C026-0946-B07E-AA5A5550CB0D}" type="datetimeFigureOut">
              <a:rPr lang="en-US" smtClean="0">
                <a:solidFill>
                  <a:prstClr val="black">
                    <a:tint val="75000"/>
                  </a:prstClr>
                </a:solidFill>
              </a:rPr>
              <a:pPr/>
              <a:t>3/21/15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orbel"/>
                <a:cs typeface="Corbe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orbel"/>
                <a:cs typeface="Corbel"/>
              </a:defRPr>
            </a:lvl1pPr>
          </a:lstStyle>
          <a:p>
            <a:fld id="{032B4490-B710-0B4C-A774-52AFDB17C0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29988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Corbel"/>
          <a:ea typeface="+mj-ea"/>
          <a:cs typeface="Corbe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orbel"/>
          <a:ea typeface="+mn-ea"/>
          <a:cs typeface="Corbel"/>
        </a:defRPr>
      </a:lvl1pPr>
      <a:lvl2pPr marL="742950" indent="-285750" algn="l" defTabSz="457200" rtl="0" eaLnBrk="1" latinLnBrk="0" hangingPunct="1">
        <a:spcBef>
          <a:spcPct val="20000"/>
        </a:spcBef>
        <a:buFont typeface="Arial"/>
        <a:buChar char="–"/>
        <a:defRPr sz="2800" kern="1200">
          <a:solidFill>
            <a:schemeClr val="tx1"/>
          </a:solidFill>
          <a:latin typeface="Corbel"/>
          <a:ea typeface="+mn-ea"/>
          <a:cs typeface="Corbel"/>
        </a:defRPr>
      </a:lvl2pPr>
      <a:lvl3pPr marL="1143000" indent="-228600" algn="l" defTabSz="457200" rtl="0" eaLnBrk="1" latinLnBrk="0" hangingPunct="1">
        <a:spcBef>
          <a:spcPct val="20000"/>
        </a:spcBef>
        <a:buFont typeface="Arial"/>
        <a:buChar char="•"/>
        <a:defRPr sz="2400" kern="1200">
          <a:solidFill>
            <a:schemeClr val="tx1"/>
          </a:solidFill>
          <a:latin typeface="Corbel"/>
          <a:ea typeface="+mn-ea"/>
          <a:cs typeface="Corbel"/>
        </a:defRPr>
      </a:lvl3pPr>
      <a:lvl4pPr marL="1600200" indent="-228600" algn="l" defTabSz="457200" rtl="0" eaLnBrk="1" latinLnBrk="0" hangingPunct="1">
        <a:spcBef>
          <a:spcPct val="20000"/>
        </a:spcBef>
        <a:buFont typeface="Arial"/>
        <a:buChar char="–"/>
        <a:defRPr sz="2000" kern="1200">
          <a:solidFill>
            <a:schemeClr val="tx1"/>
          </a:solidFill>
          <a:latin typeface="Corbel"/>
          <a:ea typeface="+mn-ea"/>
          <a:cs typeface="Corbel"/>
        </a:defRPr>
      </a:lvl4pPr>
      <a:lvl5pPr marL="2057400" indent="-228600" algn="l" defTabSz="457200" rtl="0" eaLnBrk="1" latinLnBrk="0" hangingPunct="1">
        <a:spcBef>
          <a:spcPct val="20000"/>
        </a:spcBef>
        <a:buFont typeface="Arial"/>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8389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037208"/>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Consecration</a:t>
            </a:r>
          </a:p>
        </p:txBody>
      </p:sp>
      <p:sp>
        <p:nvSpPr>
          <p:cNvPr id="3" name="Content Placeholder 2"/>
          <p:cNvSpPr>
            <a:spLocks noGrp="1"/>
          </p:cNvSpPr>
          <p:nvPr>
            <p:ph idx="1"/>
          </p:nvPr>
        </p:nvSpPr>
        <p:spPr/>
        <p:txBody>
          <a:bodyPr>
            <a:normAutofit/>
          </a:bodyPr>
          <a:lstStyle/>
          <a:p>
            <a:pPr marL="0" indent="0">
              <a:buNone/>
            </a:pPr>
            <a:r>
              <a:rPr lang="en-US" b="1" dirty="0" smtClean="0"/>
              <a:t>Persons </a:t>
            </a:r>
            <a:r>
              <a:rPr lang="en-US" b="1" dirty="0"/>
              <a:t>or things being separated to or belonging to God. They are holy or sacred. They are set apart for the service of God</a:t>
            </a:r>
            <a:r>
              <a:rPr lang="en-US" b="1" dirty="0" smtClean="0"/>
              <a:t>. </a:t>
            </a:r>
            <a:r>
              <a:rPr lang="fi-FI" b="1" dirty="0" err="1"/>
              <a:t>Titus</a:t>
            </a:r>
            <a:r>
              <a:rPr lang="fi-FI" b="1" dirty="0"/>
              <a:t> 2.11-</a:t>
            </a:r>
            <a:r>
              <a:rPr lang="fi-FI" b="1" dirty="0" smtClean="0"/>
              <a:t>14</a:t>
            </a:r>
            <a:endParaRPr lang="en-US" b="1" dirty="0" smtClean="0"/>
          </a:p>
          <a:p>
            <a:pPr marL="0" indent="0">
              <a:buNone/>
            </a:pPr>
            <a:endParaRPr lang="en-US" b="1" dirty="0"/>
          </a:p>
          <a:p>
            <a:pPr marL="0" indent="0">
              <a:buNone/>
            </a:pPr>
            <a:r>
              <a:rPr lang="en-US" sz="1800" b="1" dirty="0" smtClean="0"/>
              <a:t>(</a:t>
            </a:r>
            <a:r>
              <a:rPr lang="en-US" sz="1800" b="1" dirty="0"/>
              <a:t>Lee, H. P. (2003). Consecration. In C. Brand, C. Draper, A. England, S. Bond, E. R. </a:t>
            </a:r>
            <a:r>
              <a:rPr lang="en-US" sz="1800" b="1" dirty="0" err="1"/>
              <a:t>Clendenen</a:t>
            </a:r>
            <a:r>
              <a:rPr lang="en-US" sz="1800" b="1" dirty="0"/>
              <a:t>, &amp; T. C. Butler (Eds.), Holman Illustrated Bible Dictionary (p. 334). Nashville, TN: Holman Bible Publishers.</a:t>
            </a:r>
            <a:r>
              <a:rPr lang="en-US" sz="1800" b="1" dirty="0" smtClean="0"/>
              <a:t>)</a:t>
            </a:r>
            <a:endParaRPr lang="en-US" sz="1800" b="1" dirty="0"/>
          </a:p>
        </p:txBody>
      </p:sp>
    </p:spTree>
    <p:extLst>
      <p:ext uri="{BB962C8B-B14F-4D97-AF65-F5344CB8AC3E}">
        <p14:creationId xmlns:p14="http://schemas.microsoft.com/office/powerpoint/2010/main" val="149955902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ABSTAIN From Sexual Immorality </a:t>
            </a:r>
            <a:endParaRPr lang="en-US" b="1" dirty="0"/>
          </a:p>
        </p:txBody>
      </p:sp>
      <p:sp>
        <p:nvSpPr>
          <p:cNvPr id="3" name="Content Placeholder 2"/>
          <p:cNvSpPr>
            <a:spLocks noGrp="1"/>
          </p:cNvSpPr>
          <p:nvPr>
            <p:ph idx="1"/>
          </p:nvPr>
        </p:nvSpPr>
        <p:spPr/>
        <p:txBody>
          <a:bodyPr/>
          <a:lstStyle/>
          <a:p>
            <a:pPr marL="0" indent="0">
              <a:spcBef>
                <a:spcPts val="0"/>
              </a:spcBef>
              <a:buNone/>
            </a:pPr>
            <a:r>
              <a:rPr lang="en-US" b="1" dirty="0" smtClean="0"/>
              <a:t>It STARTS in the heart: Matt. 5.27-38; Mark 7.20-23</a:t>
            </a:r>
          </a:p>
          <a:p>
            <a:pPr marL="0" indent="0">
              <a:spcBef>
                <a:spcPts val="0"/>
              </a:spcBef>
              <a:buNone/>
            </a:pPr>
            <a:endParaRPr lang="en-US" b="1" dirty="0" smtClean="0"/>
          </a:p>
          <a:p>
            <a:pPr marL="0" indent="0">
              <a:spcBef>
                <a:spcPts val="0"/>
              </a:spcBef>
              <a:buNone/>
            </a:pPr>
            <a:r>
              <a:rPr lang="en-US" b="1" dirty="0" smtClean="0"/>
              <a:t>Sin MANIFESTS itself when we don’t abstain: 1 Peter 2.11; Rom. 13.13-14; </a:t>
            </a:r>
            <a:r>
              <a:rPr lang="en-US" b="1" dirty="0"/>
              <a:t>2 Tim. </a:t>
            </a:r>
            <a:r>
              <a:rPr lang="en-US" b="1" dirty="0" smtClean="0"/>
              <a:t>2.22</a:t>
            </a:r>
          </a:p>
          <a:p>
            <a:pPr marL="0" indent="0">
              <a:spcBef>
                <a:spcPts val="0"/>
              </a:spcBef>
              <a:buNone/>
            </a:pPr>
            <a:endParaRPr lang="en-US" b="1" dirty="0"/>
          </a:p>
          <a:p>
            <a:pPr marL="0" indent="0">
              <a:spcBef>
                <a:spcPts val="0"/>
              </a:spcBef>
              <a:buNone/>
            </a:pPr>
            <a:r>
              <a:rPr lang="en-US" b="1" dirty="0"/>
              <a:t>It may be true that we aren’t committing fornication, but are we </a:t>
            </a:r>
            <a:r>
              <a:rPr lang="en-US" b="1" dirty="0" smtClean="0"/>
              <a:t>FLEEING from </a:t>
            </a:r>
            <a:r>
              <a:rPr lang="en-US" b="1" dirty="0"/>
              <a:t>it</a:t>
            </a:r>
            <a:r>
              <a:rPr lang="en-US" b="1" dirty="0" smtClean="0"/>
              <a:t>?</a:t>
            </a:r>
            <a:endParaRPr lang="en-US" b="1" dirty="0"/>
          </a:p>
        </p:txBody>
      </p:sp>
    </p:spTree>
    <p:extLst>
      <p:ext uri="{BB962C8B-B14F-4D97-AF65-F5344CB8AC3E}">
        <p14:creationId xmlns:p14="http://schemas.microsoft.com/office/powerpoint/2010/main" val="12176350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defTabSz="457200" rtl="0">
              <a:spcBef>
                <a:spcPct val="0"/>
              </a:spcBef>
            </a:pPr>
            <a:r>
              <a:rPr lang="en-US" sz="3600" b="1" dirty="0" smtClean="0">
                <a:latin typeface="Corbel"/>
                <a:cs typeface="Corbel"/>
              </a:rPr>
              <a:t>A MISUSE Of The Body</a:t>
            </a:r>
            <a:endParaRPr lang="en-US" sz="3600" b="1" dirty="0">
              <a:latin typeface="Corbel"/>
              <a:cs typeface="Corbel"/>
            </a:endParaRPr>
          </a:p>
        </p:txBody>
      </p:sp>
      <p:sp>
        <p:nvSpPr>
          <p:cNvPr id="3" name="Content Placeholder 2"/>
          <p:cNvSpPr>
            <a:spLocks noGrp="1"/>
          </p:cNvSpPr>
          <p:nvPr>
            <p:ph idx="1"/>
          </p:nvPr>
        </p:nvSpPr>
        <p:spPr/>
        <p:txBody>
          <a:bodyPr/>
          <a:lstStyle/>
          <a:p>
            <a:pPr marL="0" indent="0">
              <a:spcBef>
                <a:spcPts val="0"/>
              </a:spcBef>
              <a:buNone/>
            </a:pPr>
            <a:r>
              <a:rPr lang="en-US" b="1" dirty="0" smtClean="0"/>
              <a:t>The body </a:t>
            </a:r>
            <a:r>
              <a:rPr lang="en-US" b="1" dirty="0"/>
              <a:t>is not for </a:t>
            </a:r>
            <a:r>
              <a:rPr lang="en-US" b="1" dirty="0" smtClean="0"/>
              <a:t>FORNICATION, </a:t>
            </a:r>
            <a:r>
              <a:rPr lang="en-US" b="1" dirty="0"/>
              <a:t>but for the </a:t>
            </a:r>
            <a:r>
              <a:rPr lang="en-US" b="1" dirty="0" smtClean="0"/>
              <a:t>LORD</a:t>
            </a:r>
            <a:endParaRPr lang="en-US" b="1" dirty="0"/>
          </a:p>
          <a:p>
            <a:pPr marL="0" indent="0">
              <a:spcBef>
                <a:spcPts val="0"/>
              </a:spcBef>
              <a:buNone/>
            </a:pPr>
            <a:endParaRPr lang="en-US" b="1" dirty="0" smtClean="0"/>
          </a:p>
          <a:p>
            <a:pPr marL="0" indent="0">
              <a:spcBef>
                <a:spcPts val="0"/>
              </a:spcBef>
              <a:buNone/>
            </a:pPr>
            <a:r>
              <a:rPr lang="en-US" b="1" dirty="0" smtClean="0"/>
              <a:t>“</a:t>
            </a:r>
            <a:r>
              <a:rPr lang="en-US" b="1" dirty="0"/>
              <a:t>Food is meant for the stomach and the stomach for food”—and God will destroy both one and the other. The body is not meant for sexual immorality, but for the Lord, and the Lord for the body</a:t>
            </a:r>
            <a:r>
              <a:rPr lang="en-US" b="1" dirty="0" smtClean="0"/>
              <a:t>." 1 Cor. 6.13</a:t>
            </a:r>
            <a:endParaRPr lang="en-US" b="1" dirty="0"/>
          </a:p>
        </p:txBody>
      </p:sp>
    </p:spTree>
    <p:extLst>
      <p:ext uri="{BB962C8B-B14F-4D97-AF65-F5344CB8AC3E}">
        <p14:creationId xmlns:p14="http://schemas.microsoft.com/office/powerpoint/2010/main" val="30183483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defTabSz="457200" rtl="0">
              <a:spcBef>
                <a:spcPct val="0"/>
              </a:spcBef>
            </a:pPr>
            <a:r>
              <a:rPr lang="en-US" sz="3600" b="1" dirty="0" smtClean="0">
                <a:latin typeface="Corbel"/>
                <a:cs typeface="Corbel"/>
              </a:rPr>
              <a:t>A MISUSE Of </a:t>
            </a:r>
            <a:r>
              <a:rPr lang="en-US" sz="3600" b="1" dirty="0" smtClean="0">
                <a:latin typeface="Corbel"/>
                <a:cs typeface="Corbel"/>
              </a:rPr>
              <a:t>The Body</a:t>
            </a:r>
            <a:endParaRPr lang="en-US" sz="3600" b="1" dirty="0">
              <a:latin typeface="Corbel"/>
              <a:cs typeface="Corbel"/>
            </a:endParaRPr>
          </a:p>
        </p:txBody>
      </p:sp>
      <p:sp>
        <p:nvSpPr>
          <p:cNvPr id="3" name="Content Placeholder 2"/>
          <p:cNvSpPr>
            <a:spLocks noGrp="1"/>
          </p:cNvSpPr>
          <p:nvPr>
            <p:ph idx="1"/>
          </p:nvPr>
        </p:nvSpPr>
        <p:spPr>
          <a:xfrm>
            <a:off x="457200" y="1600200"/>
            <a:ext cx="8229600" cy="4982764"/>
          </a:xfrm>
        </p:spPr>
        <p:txBody>
          <a:bodyPr>
            <a:normAutofit fontScale="92500" lnSpcReduction="10000"/>
          </a:bodyPr>
          <a:lstStyle/>
          <a:p>
            <a:pPr marL="0" indent="0">
              <a:lnSpc>
                <a:spcPct val="110000"/>
              </a:lnSpc>
              <a:spcBef>
                <a:spcPts val="0"/>
              </a:spcBef>
              <a:buNone/>
            </a:pPr>
            <a:r>
              <a:rPr lang="en-US" b="1" dirty="0" smtClean="0"/>
              <a:t>The body </a:t>
            </a:r>
            <a:r>
              <a:rPr lang="en-US" b="1" dirty="0" smtClean="0"/>
              <a:t>BELONGS to </a:t>
            </a:r>
            <a:r>
              <a:rPr lang="en-US" b="1" dirty="0" smtClean="0"/>
              <a:t>Christ</a:t>
            </a:r>
            <a:endParaRPr lang="en-US" b="1" dirty="0"/>
          </a:p>
          <a:p>
            <a:pPr marL="0" indent="0">
              <a:lnSpc>
                <a:spcPct val="110000"/>
              </a:lnSpc>
              <a:spcBef>
                <a:spcPts val="0"/>
              </a:spcBef>
              <a:buNone/>
            </a:pPr>
            <a:endParaRPr lang="en-US" b="1" dirty="0"/>
          </a:p>
          <a:p>
            <a:pPr marL="0" indent="0">
              <a:lnSpc>
                <a:spcPct val="110000"/>
              </a:lnSpc>
              <a:spcBef>
                <a:spcPts val="0"/>
              </a:spcBef>
              <a:buNone/>
            </a:pPr>
            <a:r>
              <a:rPr lang="en-US" b="1" dirty="0" smtClean="0"/>
              <a:t>"Do </a:t>
            </a:r>
            <a:r>
              <a:rPr lang="en-US" b="1" dirty="0"/>
              <a:t>you not know that your bodies are members of Christ? Shall I then take the members of Christ and make them members of a prostitute? Never</a:t>
            </a:r>
            <a:r>
              <a:rPr lang="en-US" b="1" dirty="0" smtClean="0"/>
              <a:t>!" 1 Cor. </a:t>
            </a:r>
            <a:r>
              <a:rPr lang="en-US" b="1" dirty="0" smtClean="0"/>
              <a:t>6.15</a:t>
            </a:r>
          </a:p>
          <a:p>
            <a:pPr marL="0" indent="0">
              <a:lnSpc>
                <a:spcPct val="110000"/>
              </a:lnSpc>
              <a:spcBef>
                <a:spcPts val="0"/>
              </a:spcBef>
              <a:buNone/>
            </a:pPr>
            <a:endParaRPr lang="en-US" b="1" dirty="0" smtClean="0"/>
          </a:p>
          <a:p>
            <a:pPr marL="0" indent="0">
              <a:lnSpc>
                <a:spcPct val="110000"/>
              </a:lnSpc>
              <a:spcBef>
                <a:spcPts val="0"/>
              </a:spcBef>
              <a:buNone/>
            </a:pPr>
            <a:r>
              <a:rPr lang="en-US" b="1" dirty="0"/>
              <a:t>Are we willing to </a:t>
            </a:r>
            <a:r>
              <a:rPr lang="en-US" b="1" dirty="0" smtClean="0"/>
              <a:t>SACRIFICE our </a:t>
            </a:r>
            <a:r>
              <a:rPr lang="en-US" b="1" dirty="0"/>
              <a:t>spiritual union with Christ for a physical union with someone other than our </a:t>
            </a:r>
            <a:r>
              <a:rPr lang="en-US" b="1" dirty="0" smtClean="0"/>
              <a:t>scriptural SPOUSE?</a:t>
            </a:r>
            <a:endParaRPr lang="en-US" b="1" dirty="0"/>
          </a:p>
        </p:txBody>
      </p:sp>
    </p:spTree>
    <p:extLst>
      <p:ext uri="{BB962C8B-B14F-4D97-AF65-F5344CB8AC3E}">
        <p14:creationId xmlns:p14="http://schemas.microsoft.com/office/powerpoint/2010/main" val="35579248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defTabSz="457200" rtl="0">
              <a:spcBef>
                <a:spcPct val="0"/>
              </a:spcBef>
            </a:pPr>
            <a:r>
              <a:rPr lang="en-US" sz="3600" b="1" dirty="0" smtClean="0">
                <a:latin typeface="Corbel"/>
                <a:cs typeface="Corbel"/>
              </a:rPr>
              <a:t>A MISUSE Of </a:t>
            </a:r>
            <a:r>
              <a:rPr lang="en-US" sz="3600" b="1" dirty="0" smtClean="0">
                <a:latin typeface="Corbel"/>
                <a:cs typeface="Corbel"/>
              </a:rPr>
              <a:t>The Body</a:t>
            </a:r>
            <a:endParaRPr lang="en-US" sz="3600" b="1" dirty="0">
              <a:latin typeface="Corbel"/>
              <a:cs typeface="Corbel"/>
            </a:endParaRPr>
          </a:p>
        </p:txBody>
      </p:sp>
      <p:sp>
        <p:nvSpPr>
          <p:cNvPr id="3" name="Content Placeholder 2"/>
          <p:cNvSpPr>
            <a:spLocks noGrp="1"/>
          </p:cNvSpPr>
          <p:nvPr>
            <p:ph idx="1"/>
          </p:nvPr>
        </p:nvSpPr>
        <p:spPr/>
        <p:txBody>
          <a:bodyPr/>
          <a:lstStyle/>
          <a:p>
            <a:pPr marL="0" indent="0">
              <a:spcBef>
                <a:spcPts val="0"/>
              </a:spcBef>
              <a:buNone/>
            </a:pPr>
            <a:r>
              <a:rPr lang="en-US" b="1" dirty="0" smtClean="0"/>
              <a:t>It is AGAINST the </a:t>
            </a:r>
            <a:r>
              <a:rPr lang="en-US" b="1" dirty="0"/>
              <a:t>body’s </a:t>
            </a:r>
            <a:r>
              <a:rPr lang="en-US" b="1" dirty="0" smtClean="0"/>
              <a:t>PURPOSE</a:t>
            </a:r>
            <a:endParaRPr lang="en-US" b="1" dirty="0" smtClean="0"/>
          </a:p>
          <a:p>
            <a:pPr marL="0" indent="0">
              <a:spcBef>
                <a:spcPts val="0"/>
              </a:spcBef>
              <a:buNone/>
            </a:pPr>
            <a:endParaRPr lang="en-US" b="1" dirty="0"/>
          </a:p>
          <a:p>
            <a:pPr marL="0" indent="0">
              <a:spcBef>
                <a:spcPts val="0"/>
              </a:spcBef>
              <a:buNone/>
            </a:pPr>
            <a:r>
              <a:rPr lang="en-US" b="1" dirty="0" smtClean="0"/>
              <a:t>"Flee from sexual immorality. Every other sin a person commits is outside the body, but the sexually immoral person sins against his own body." 1 Cor. 6.18</a:t>
            </a:r>
            <a:endParaRPr lang="en-US" b="1" dirty="0"/>
          </a:p>
        </p:txBody>
      </p:sp>
    </p:spTree>
    <p:extLst>
      <p:ext uri="{BB962C8B-B14F-4D97-AF65-F5344CB8AC3E}">
        <p14:creationId xmlns:p14="http://schemas.microsoft.com/office/powerpoint/2010/main" val="42005240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defTabSz="457200" rtl="0">
              <a:spcBef>
                <a:spcPct val="0"/>
              </a:spcBef>
            </a:pPr>
            <a:r>
              <a:rPr lang="en-US" sz="3600" b="1" dirty="0" smtClean="0">
                <a:latin typeface="Corbel"/>
                <a:cs typeface="Corbel"/>
              </a:rPr>
              <a:t>A MISUSE Of </a:t>
            </a:r>
            <a:r>
              <a:rPr lang="en-US" sz="3600" b="1" dirty="0" smtClean="0">
                <a:latin typeface="Corbel"/>
                <a:cs typeface="Corbel"/>
              </a:rPr>
              <a:t>The Body</a:t>
            </a:r>
            <a:endParaRPr lang="en-US" sz="3600" b="1" dirty="0">
              <a:latin typeface="Corbel"/>
              <a:cs typeface="Corbel"/>
            </a:endParaRPr>
          </a:p>
        </p:txBody>
      </p:sp>
      <p:sp>
        <p:nvSpPr>
          <p:cNvPr id="3" name="Content Placeholder 2"/>
          <p:cNvSpPr>
            <a:spLocks noGrp="1"/>
          </p:cNvSpPr>
          <p:nvPr>
            <p:ph idx="1"/>
          </p:nvPr>
        </p:nvSpPr>
        <p:spPr/>
        <p:txBody>
          <a:bodyPr/>
          <a:lstStyle/>
          <a:p>
            <a:pPr marL="0" indent="0">
              <a:spcBef>
                <a:spcPts val="0"/>
              </a:spcBef>
              <a:buNone/>
            </a:pPr>
            <a:r>
              <a:rPr lang="en-US" b="1" dirty="0" smtClean="0"/>
              <a:t>It VIOLATES God’s </a:t>
            </a:r>
            <a:r>
              <a:rPr lang="en-US" b="1" dirty="0" smtClean="0"/>
              <a:t>will for our moral purity</a:t>
            </a:r>
          </a:p>
          <a:p>
            <a:pPr marL="0" indent="0">
              <a:spcBef>
                <a:spcPts val="0"/>
              </a:spcBef>
              <a:buNone/>
            </a:pPr>
            <a:endParaRPr lang="en-US" b="1" dirty="0"/>
          </a:p>
          <a:p>
            <a:pPr marL="0" indent="0">
              <a:spcBef>
                <a:spcPts val="0"/>
              </a:spcBef>
              <a:buNone/>
            </a:pPr>
            <a:r>
              <a:rPr lang="en-US" b="1" dirty="0" smtClean="0"/>
              <a:t>"but as he who called you is holy, you also be holy in all your conduct, since it is written, 'You shall be holy, for I am holy.'" 1 Peter 1.15-</a:t>
            </a:r>
            <a:r>
              <a:rPr lang="en-US" b="1" dirty="0" smtClean="0"/>
              <a:t>16; Titus 2.14</a:t>
            </a:r>
            <a:endParaRPr lang="en-US" b="1" dirty="0" smtClean="0"/>
          </a:p>
        </p:txBody>
      </p:sp>
    </p:spTree>
    <p:extLst>
      <p:ext uri="{BB962C8B-B14F-4D97-AF65-F5344CB8AC3E}">
        <p14:creationId xmlns:p14="http://schemas.microsoft.com/office/powerpoint/2010/main" val="306590360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defTabSz="457200" rtl="0">
              <a:spcBef>
                <a:spcPct val="0"/>
              </a:spcBef>
            </a:pPr>
            <a:r>
              <a:rPr lang="en-US" sz="3600" b="1" dirty="0" smtClean="0">
                <a:latin typeface="Corbel"/>
                <a:cs typeface="Corbel"/>
              </a:rPr>
              <a:t>A MISUSE Of </a:t>
            </a:r>
            <a:r>
              <a:rPr lang="en-US" sz="3600" b="1" dirty="0" smtClean="0">
                <a:latin typeface="Corbel"/>
                <a:cs typeface="Corbel"/>
              </a:rPr>
              <a:t>The Body</a:t>
            </a:r>
            <a:endParaRPr lang="en-US" sz="3600" b="1" dirty="0">
              <a:latin typeface="Corbel"/>
              <a:cs typeface="Corbel"/>
            </a:endParaRPr>
          </a:p>
        </p:txBody>
      </p:sp>
      <p:sp>
        <p:nvSpPr>
          <p:cNvPr id="3" name="Content Placeholder 2"/>
          <p:cNvSpPr>
            <a:spLocks noGrp="1"/>
          </p:cNvSpPr>
          <p:nvPr>
            <p:ph idx="1"/>
          </p:nvPr>
        </p:nvSpPr>
        <p:spPr/>
        <p:txBody>
          <a:bodyPr>
            <a:normAutofit fontScale="92500" lnSpcReduction="10000"/>
          </a:bodyPr>
          <a:lstStyle/>
          <a:p>
            <a:pPr marL="0" indent="0">
              <a:spcBef>
                <a:spcPts val="0"/>
              </a:spcBef>
              <a:buNone/>
            </a:pPr>
            <a:r>
              <a:rPr lang="en-US" b="1" dirty="0" smtClean="0"/>
              <a:t>Let us GLORIFY </a:t>
            </a:r>
            <a:r>
              <a:rPr lang="en-US" b="1" dirty="0"/>
              <a:t>God in the body</a:t>
            </a:r>
          </a:p>
          <a:p>
            <a:pPr marL="0" indent="0">
              <a:spcBef>
                <a:spcPts val="0"/>
              </a:spcBef>
              <a:buNone/>
            </a:pPr>
            <a:endParaRPr lang="en-US" b="1" dirty="0"/>
          </a:p>
          <a:p>
            <a:pPr marL="0" indent="0">
              <a:spcBef>
                <a:spcPts val="0"/>
              </a:spcBef>
              <a:buNone/>
            </a:pPr>
            <a:r>
              <a:rPr lang="en-US" b="1" dirty="0" smtClean="0"/>
              <a:t>"I appeal to you therefore, brothers, by the mercies of God, to present your bodies as a living sacrifice, holy and acceptable to God, which is your spiritual worship. </a:t>
            </a:r>
            <a:r>
              <a:rPr lang="en-US" b="1" dirty="0" smtClean="0"/>
              <a:t>Do </a:t>
            </a:r>
            <a:r>
              <a:rPr lang="en-US" b="1" dirty="0" smtClean="0"/>
              <a:t>not be conformed to this world, but be transformed by the renewal of your mind, that by testing you may discern what is the will of God, what is good and acceptable and perfect." Rom. 12.1-2</a:t>
            </a:r>
            <a:endParaRPr lang="en-US" b="1" dirty="0"/>
          </a:p>
        </p:txBody>
      </p:sp>
    </p:spTree>
    <p:extLst>
      <p:ext uri="{BB962C8B-B14F-4D97-AF65-F5344CB8AC3E}">
        <p14:creationId xmlns:p14="http://schemas.microsoft.com/office/powerpoint/2010/main" val="415788891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defTabSz="457200" rtl="0">
              <a:spcBef>
                <a:spcPct val="0"/>
              </a:spcBef>
            </a:pPr>
            <a:r>
              <a:rPr lang="en-US" sz="3600" b="1" dirty="0" smtClean="0">
                <a:latin typeface="Corbel"/>
                <a:cs typeface="Corbel"/>
              </a:rPr>
              <a:t>A MISUSE Of </a:t>
            </a:r>
            <a:r>
              <a:rPr lang="en-US" sz="3600" b="1" dirty="0" smtClean="0">
                <a:latin typeface="Corbel"/>
                <a:cs typeface="Corbel"/>
              </a:rPr>
              <a:t>The Body</a:t>
            </a:r>
            <a:endParaRPr lang="en-US" sz="3600" b="1" dirty="0">
              <a:latin typeface="Corbel"/>
              <a:cs typeface="Corbel"/>
            </a:endParaRPr>
          </a:p>
        </p:txBody>
      </p:sp>
      <p:sp>
        <p:nvSpPr>
          <p:cNvPr id="3" name="Content Placeholder 2"/>
          <p:cNvSpPr>
            <a:spLocks noGrp="1"/>
          </p:cNvSpPr>
          <p:nvPr>
            <p:ph idx="1"/>
          </p:nvPr>
        </p:nvSpPr>
        <p:spPr/>
        <p:txBody>
          <a:bodyPr/>
          <a:lstStyle/>
          <a:p>
            <a:pPr marL="0" indent="0">
              <a:spcBef>
                <a:spcPts val="0"/>
              </a:spcBef>
              <a:buNone/>
            </a:pPr>
            <a:r>
              <a:rPr lang="en-US" b="1" dirty="0" smtClean="0"/>
              <a:t>Let us GLORIFY God </a:t>
            </a:r>
            <a:r>
              <a:rPr lang="en-US" b="1" dirty="0"/>
              <a:t>in the </a:t>
            </a:r>
            <a:r>
              <a:rPr lang="en-US" b="1" dirty="0" smtClean="0"/>
              <a:t>body</a:t>
            </a:r>
          </a:p>
          <a:p>
            <a:pPr marL="0" indent="0">
              <a:spcBef>
                <a:spcPts val="0"/>
              </a:spcBef>
              <a:buNone/>
            </a:pPr>
            <a:endParaRPr lang="en-US" b="1" dirty="0"/>
          </a:p>
          <a:p>
            <a:pPr marL="0" indent="0">
              <a:spcBef>
                <a:spcPts val="0"/>
              </a:spcBef>
              <a:buNone/>
            </a:pPr>
            <a:r>
              <a:rPr lang="en-US" b="1" dirty="0" smtClean="0"/>
              <a:t>"for you were bought with a price. So glorify God in your body." 1 Cor. 6.20; Gen. 39.9; Psalm 51.4</a:t>
            </a:r>
            <a:endParaRPr lang="en-US" b="1" dirty="0"/>
          </a:p>
        </p:txBody>
      </p:sp>
    </p:spTree>
    <p:extLst>
      <p:ext uri="{BB962C8B-B14F-4D97-AF65-F5344CB8AC3E}">
        <p14:creationId xmlns:p14="http://schemas.microsoft.com/office/powerpoint/2010/main" val="47744083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The </a:t>
            </a:r>
            <a:r>
              <a:rPr lang="en-US" b="1" dirty="0" smtClean="0"/>
              <a:t>PROPER Place</a:t>
            </a:r>
            <a:endParaRPr lang="en-US" b="1" dirty="0"/>
          </a:p>
        </p:txBody>
      </p:sp>
      <p:sp>
        <p:nvSpPr>
          <p:cNvPr id="3" name="Content Placeholder 2"/>
          <p:cNvSpPr>
            <a:spLocks noGrp="1"/>
          </p:cNvSpPr>
          <p:nvPr>
            <p:ph idx="1"/>
          </p:nvPr>
        </p:nvSpPr>
        <p:spPr/>
        <p:txBody>
          <a:bodyPr>
            <a:normAutofit/>
          </a:bodyPr>
          <a:lstStyle/>
          <a:p>
            <a:pPr marL="0" indent="0" algn="just">
              <a:buNone/>
            </a:pPr>
            <a:r>
              <a:rPr lang="en-US" b="1" dirty="0" smtClean="0"/>
              <a:t>"Now </a:t>
            </a:r>
            <a:r>
              <a:rPr lang="en-US" b="1" dirty="0"/>
              <a:t>concerning the matters about which you wrote: </a:t>
            </a:r>
            <a:r>
              <a:rPr lang="en-US" b="1" dirty="0" smtClean="0"/>
              <a:t>'It </a:t>
            </a:r>
            <a:r>
              <a:rPr lang="en-US" b="1" dirty="0"/>
              <a:t>is good for a man not to have sexual relations with a woman</a:t>
            </a:r>
            <a:r>
              <a:rPr lang="en-US" b="1" dirty="0" smtClean="0"/>
              <a:t>.</a:t>
            </a:r>
            <a:r>
              <a:rPr lang="en-US" b="1" dirty="0"/>
              <a:t>'</a:t>
            </a:r>
            <a:r>
              <a:rPr lang="en-US" b="1" dirty="0" smtClean="0"/>
              <a:t> But </a:t>
            </a:r>
            <a:r>
              <a:rPr lang="en-US" b="1" dirty="0"/>
              <a:t>because of the temptation to sexual immorality, each man should have his own wife and each woman her own </a:t>
            </a:r>
            <a:r>
              <a:rPr lang="en-US" b="1" dirty="0" smtClean="0"/>
              <a:t>husband. The </a:t>
            </a:r>
            <a:r>
              <a:rPr lang="en-US" b="1" dirty="0"/>
              <a:t>husband should give to his wife her conjugal rights, and likewise the wife to her </a:t>
            </a:r>
            <a:r>
              <a:rPr lang="en-US" b="1" dirty="0" smtClean="0"/>
              <a:t>husband.</a:t>
            </a:r>
            <a:endParaRPr lang="en-US" b="1" dirty="0"/>
          </a:p>
        </p:txBody>
      </p:sp>
    </p:spTree>
    <p:extLst>
      <p:ext uri="{BB962C8B-B14F-4D97-AF65-F5344CB8AC3E}">
        <p14:creationId xmlns:p14="http://schemas.microsoft.com/office/powerpoint/2010/main" val="92667276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55588"/>
      </p:ext>
    </p:extLst>
  </p:cSld>
  <p:clrMapOvr>
    <a:masterClrMapping/>
  </p:clrMapOvr>
  <mc:AlternateContent xmlns:mc="http://schemas.openxmlformats.org/markup-compatibility/2006" xmlns:p14="http://schemas.microsoft.com/office/powerpoint/2010/main">
    <mc:Choice Requires="p14">
      <p:transition spd="slow" p14:dur="40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a:t>
            </a:r>
            <a:r>
              <a:rPr lang="en-US" b="1" dirty="0" smtClean="0"/>
              <a:t>PROPER Place</a:t>
            </a:r>
            <a:endParaRPr lang="en-US" b="1" dirty="0"/>
          </a:p>
        </p:txBody>
      </p:sp>
      <p:sp>
        <p:nvSpPr>
          <p:cNvPr id="3" name="Content Placeholder 2"/>
          <p:cNvSpPr>
            <a:spLocks noGrp="1"/>
          </p:cNvSpPr>
          <p:nvPr>
            <p:ph idx="1"/>
          </p:nvPr>
        </p:nvSpPr>
        <p:spPr/>
        <p:txBody>
          <a:bodyPr>
            <a:normAutofit lnSpcReduction="10000"/>
          </a:bodyPr>
          <a:lstStyle/>
          <a:p>
            <a:pPr marL="0" indent="0" algn="just">
              <a:buNone/>
            </a:pPr>
            <a:r>
              <a:rPr lang="en-US" b="1" dirty="0" smtClean="0"/>
              <a:t>For the wife does not have authority over her own body, but the husband does. Likewise the husband does not have authority over his own body, but the wife does. Do </a:t>
            </a:r>
            <a:r>
              <a:rPr lang="en-US" b="1" dirty="0"/>
              <a:t>not deprive one another, except perhaps by agreement for a limited time, that you may devote yourselves to prayer; but then come together again, so that Satan may not tempt you because of your lack of self-control</a:t>
            </a:r>
            <a:r>
              <a:rPr lang="en-US" b="1" dirty="0" smtClean="0"/>
              <a:t>." 1 Cor. 7.1-5</a:t>
            </a:r>
            <a:endParaRPr lang="en-US" b="1" dirty="0"/>
          </a:p>
        </p:txBody>
      </p:sp>
    </p:spTree>
    <p:extLst>
      <p:ext uri="{BB962C8B-B14F-4D97-AF65-F5344CB8AC3E}">
        <p14:creationId xmlns:p14="http://schemas.microsoft.com/office/powerpoint/2010/main" val="314359116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We </a:t>
            </a:r>
            <a:r>
              <a:rPr lang="en-US" sz="3600" b="1" dirty="0" smtClean="0"/>
              <a:t>Have </a:t>
            </a:r>
            <a:r>
              <a:rPr lang="en-US" sz="3600" b="1" dirty="0" smtClean="0"/>
              <a:t>An </a:t>
            </a:r>
            <a:r>
              <a:rPr lang="en-US" sz="3600" b="1" dirty="0" smtClean="0"/>
              <a:t>OBLIGATION To </a:t>
            </a:r>
            <a:r>
              <a:rPr lang="en-US" sz="3600" b="1" dirty="0" smtClean="0"/>
              <a:t>The Lord!</a:t>
            </a:r>
            <a:endParaRPr lang="en-US" sz="3600" b="1" dirty="0"/>
          </a:p>
        </p:txBody>
      </p:sp>
      <p:sp>
        <p:nvSpPr>
          <p:cNvPr id="3" name="Content Placeholder 2"/>
          <p:cNvSpPr>
            <a:spLocks noGrp="1"/>
          </p:cNvSpPr>
          <p:nvPr>
            <p:ph idx="1"/>
          </p:nvPr>
        </p:nvSpPr>
        <p:spPr/>
        <p:txBody>
          <a:bodyPr>
            <a:normAutofit fontScale="92500" lnSpcReduction="20000"/>
          </a:bodyPr>
          <a:lstStyle/>
          <a:p>
            <a:pPr marL="0" indent="0">
              <a:lnSpc>
                <a:spcPct val="110000"/>
              </a:lnSpc>
              <a:spcBef>
                <a:spcPts val="0"/>
              </a:spcBef>
              <a:buNone/>
            </a:pPr>
            <a:r>
              <a:rPr lang="en-US" b="1" dirty="0" smtClean="0"/>
              <a:t>As a church of Christ we must </a:t>
            </a:r>
            <a:r>
              <a:rPr lang="en-US" b="1" dirty="0" smtClean="0"/>
              <a:t>STAND against BRETHREN who </a:t>
            </a:r>
            <a:r>
              <a:rPr lang="en-US" b="1" dirty="0" smtClean="0"/>
              <a:t>do not </a:t>
            </a:r>
            <a:r>
              <a:rPr lang="en-US" b="1" dirty="0" smtClean="0"/>
              <a:t>REPENT of </a:t>
            </a:r>
            <a:r>
              <a:rPr lang="en-US" b="1" dirty="0" smtClean="0"/>
              <a:t>sexual immorality</a:t>
            </a:r>
          </a:p>
          <a:p>
            <a:pPr marL="0" indent="0">
              <a:lnSpc>
                <a:spcPct val="110000"/>
              </a:lnSpc>
              <a:spcBef>
                <a:spcPts val="0"/>
              </a:spcBef>
              <a:buNone/>
            </a:pPr>
            <a:endParaRPr lang="en-US" b="1" dirty="0"/>
          </a:p>
          <a:p>
            <a:pPr marL="0" indent="0">
              <a:lnSpc>
                <a:spcPct val="110000"/>
              </a:lnSpc>
              <a:spcBef>
                <a:spcPts val="0"/>
              </a:spcBef>
              <a:buNone/>
            </a:pPr>
            <a:r>
              <a:rPr lang="en-US" b="1" dirty="0" smtClean="0"/>
              <a:t>"It is actually reported that there is sexual immorality among you, and of a kind that is not tolerated even among pagans, for a man has his father's wife. And you are arrogant! Ought you not rather to mourn? Let him who has done this be removed from among you." 1 Cor. 5.1-2</a:t>
            </a:r>
          </a:p>
        </p:txBody>
      </p:sp>
    </p:spTree>
    <p:extLst>
      <p:ext uri="{BB962C8B-B14F-4D97-AF65-F5344CB8AC3E}">
        <p14:creationId xmlns:p14="http://schemas.microsoft.com/office/powerpoint/2010/main" val="28626915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We </a:t>
            </a:r>
            <a:r>
              <a:rPr lang="en-US" sz="3600" b="1" dirty="0" smtClean="0"/>
              <a:t>Have </a:t>
            </a:r>
            <a:r>
              <a:rPr lang="en-US" sz="3600" b="1" dirty="0" smtClean="0"/>
              <a:t>An </a:t>
            </a:r>
            <a:r>
              <a:rPr lang="en-US" sz="3600" b="1" dirty="0" smtClean="0"/>
              <a:t>OBLIGATION To </a:t>
            </a:r>
            <a:r>
              <a:rPr lang="en-US" sz="3600" b="1" dirty="0" smtClean="0"/>
              <a:t>The Lord!</a:t>
            </a:r>
            <a:endParaRPr lang="en-US" sz="3600" b="1" dirty="0"/>
          </a:p>
        </p:txBody>
      </p:sp>
      <p:sp>
        <p:nvSpPr>
          <p:cNvPr id="3" name="Content Placeholder 2"/>
          <p:cNvSpPr>
            <a:spLocks noGrp="1"/>
          </p:cNvSpPr>
          <p:nvPr>
            <p:ph idx="1"/>
          </p:nvPr>
        </p:nvSpPr>
        <p:spPr>
          <a:xfrm>
            <a:off x="457200" y="1600200"/>
            <a:ext cx="8229600" cy="5134731"/>
          </a:xfrm>
        </p:spPr>
        <p:txBody>
          <a:bodyPr>
            <a:noAutofit/>
          </a:bodyPr>
          <a:lstStyle/>
          <a:p>
            <a:pPr marL="0" indent="0" algn="just">
              <a:buNone/>
            </a:pPr>
            <a:r>
              <a:rPr lang="en-US" sz="2700" b="1" dirty="0" smtClean="0"/>
              <a:t>"</a:t>
            </a:r>
            <a:r>
              <a:rPr lang="en-US" sz="2700" b="1" dirty="0"/>
              <a:t>I wrote to you in my letter not to associate with sexually immoral people— </a:t>
            </a:r>
            <a:r>
              <a:rPr lang="en-US" sz="2700" b="1" dirty="0" smtClean="0"/>
              <a:t>not </a:t>
            </a:r>
            <a:r>
              <a:rPr lang="en-US" sz="2700" b="1" dirty="0"/>
              <a:t>at all meaning the sexually immoral of this world, or the greedy and swindlers, or idolaters, since then you would need to go out of the world. </a:t>
            </a:r>
            <a:r>
              <a:rPr lang="en-US" sz="2700" b="1" dirty="0" smtClean="0"/>
              <a:t>But </a:t>
            </a:r>
            <a:r>
              <a:rPr lang="en-US" sz="2700" b="1" dirty="0"/>
              <a:t>now I am writing to you not to associate with anyone who bears the name of brother if he is guilty of sexual immorality or greed, or is an idolater, reviler, drunkard, or swindler—not even to eat with such a one</a:t>
            </a:r>
            <a:r>
              <a:rPr lang="en-US" sz="2700" b="1" dirty="0" smtClean="0"/>
              <a:t>.</a:t>
            </a:r>
            <a:r>
              <a:rPr lang="en-US" sz="2700" b="1" dirty="0"/>
              <a:t> For what have I to do with judging outsiders? Is it not those inside the </a:t>
            </a:r>
            <a:r>
              <a:rPr lang="en-US" sz="2700" b="1" dirty="0" smtClean="0"/>
              <a:t>church </a:t>
            </a:r>
            <a:r>
              <a:rPr lang="en-US" sz="2700" b="1" dirty="0"/>
              <a:t>whom you are to judge</a:t>
            </a:r>
            <a:r>
              <a:rPr lang="en-US" sz="2700" b="1" dirty="0" smtClean="0"/>
              <a:t>? God judges</a:t>
            </a:r>
            <a:r>
              <a:rPr lang="en-US" sz="2700" b="1" dirty="0"/>
              <a:t> </a:t>
            </a:r>
            <a:r>
              <a:rPr lang="en-US" sz="2700" b="1" dirty="0" smtClean="0"/>
              <a:t>those </a:t>
            </a:r>
            <a:r>
              <a:rPr lang="en-US" sz="2700" b="1" dirty="0"/>
              <a:t>outside. “Purge the evil person from among you.</a:t>
            </a:r>
            <a:r>
              <a:rPr lang="en-US" sz="2700" b="1" dirty="0" smtClean="0"/>
              <a:t>” 1 Cor. 5.9-13</a:t>
            </a:r>
          </a:p>
        </p:txBody>
      </p:sp>
    </p:spTree>
    <p:extLst>
      <p:ext uri="{BB962C8B-B14F-4D97-AF65-F5344CB8AC3E}">
        <p14:creationId xmlns:p14="http://schemas.microsoft.com/office/powerpoint/2010/main" val="367553322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We </a:t>
            </a:r>
            <a:r>
              <a:rPr lang="en-US" sz="3600" b="1" dirty="0" smtClean="0"/>
              <a:t>Have </a:t>
            </a:r>
            <a:r>
              <a:rPr lang="en-US" sz="3600" b="1" dirty="0" smtClean="0"/>
              <a:t>An </a:t>
            </a:r>
            <a:r>
              <a:rPr lang="en-US" sz="3600" b="1" dirty="0" smtClean="0"/>
              <a:t>OBLIGATION To </a:t>
            </a:r>
            <a:r>
              <a:rPr lang="en-US" sz="3600" b="1" dirty="0" smtClean="0"/>
              <a:t>The Lord!</a:t>
            </a:r>
            <a:endParaRPr lang="en-US" sz="3600" b="1" dirty="0"/>
          </a:p>
        </p:txBody>
      </p:sp>
      <p:sp>
        <p:nvSpPr>
          <p:cNvPr id="3" name="Content Placeholder 2"/>
          <p:cNvSpPr>
            <a:spLocks noGrp="1"/>
          </p:cNvSpPr>
          <p:nvPr>
            <p:ph idx="1"/>
          </p:nvPr>
        </p:nvSpPr>
        <p:spPr/>
        <p:txBody>
          <a:bodyPr>
            <a:normAutofit/>
          </a:bodyPr>
          <a:lstStyle/>
          <a:p>
            <a:pPr marL="0" indent="0" algn="ctr">
              <a:buNone/>
            </a:pPr>
            <a:r>
              <a:rPr lang="en-US" sz="6600" b="1" dirty="0" smtClean="0"/>
              <a:t>Some brethren keep company and say, "we'll just let God judge the matter..."</a:t>
            </a:r>
          </a:p>
        </p:txBody>
      </p:sp>
    </p:spTree>
    <p:extLst>
      <p:ext uri="{BB962C8B-B14F-4D97-AF65-F5344CB8AC3E}">
        <p14:creationId xmlns:p14="http://schemas.microsoft.com/office/powerpoint/2010/main" val="9608614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We </a:t>
            </a:r>
            <a:r>
              <a:rPr lang="en-US" sz="3600" b="1" dirty="0" smtClean="0"/>
              <a:t>Have </a:t>
            </a:r>
            <a:r>
              <a:rPr lang="en-US" sz="3600" b="1" dirty="0" smtClean="0"/>
              <a:t>An </a:t>
            </a:r>
            <a:r>
              <a:rPr lang="en-US" sz="3600" b="1" dirty="0" smtClean="0"/>
              <a:t>OBLIGATION To </a:t>
            </a:r>
            <a:r>
              <a:rPr lang="en-US" sz="3600" b="1" dirty="0" smtClean="0"/>
              <a:t>The Lord!</a:t>
            </a:r>
            <a:endParaRPr lang="en-US" sz="3600" b="1" dirty="0"/>
          </a:p>
        </p:txBody>
      </p:sp>
      <p:sp>
        <p:nvSpPr>
          <p:cNvPr id="3" name="Content Placeholder 2"/>
          <p:cNvSpPr>
            <a:spLocks noGrp="1"/>
          </p:cNvSpPr>
          <p:nvPr>
            <p:ph idx="1"/>
          </p:nvPr>
        </p:nvSpPr>
        <p:spPr/>
        <p:txBody>
          <a:bodyPr>
            <a:normAutofit/>
          </a:bodyPr>
          <a:lstStyle/>
          <a:p>
            <a:pPr marL="0" indent="0" algn="just">
              <a:lnSpc>
                <a:spcPct val="110000"/>
              </a:lnSpc>
              <a:spcBef>
                <a:spcPts val="0"/>
              </a:spcBef>
              <a:buNone/>
            </a:pPr>
            <a:r>
              <a:rPr lang="en-US" b="1" dirty="0" smtClean="0"/>
              <a:t>“Now </a:t>
            </a:r>
            <a:r>
              <a:rPr lang="en-US" b="1" dirty="0"/>
              <a:t>we command you, brothers, in the name of our Lord Jesus Christ, that you keep away from any brother who is walking in idleness and not in accord with the tradition that you received from us</a:t>
            </a:r>
            <a:r>
              <a:rPr lang="en-US" b="1" dirty="0" smtClean="0"/>
              <a:t>.” 2 Thess. 3.6</a:t>
            </a:r>
            <a:endParaRPr lang="en-US" b="1" dirty="0" smtClean="0"/>
          </a:p>
        </p:txBody>
      </p:sp>
    </p:spTree>
    <p:extLst>
      <p:ext uri="{BB962C8B-B14F-4D97-AF65-F5344CB8AC3E}">
        <p14:creationId xmlns:p14="http://schemas.microsoft.com/office/powerpoint/2010/main" val="38420769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We </a:t>
            </a:r>
            <a:r>
              <a:rPr lang="en-US" sz="3600" b="1" dirty="0" smtClean="0"/>
              <a:t>Have </a:t>
            </a:r>
            <a:r>
              <a:rPr lang="en-US" sz="3600" b="1" dirty="0" smtClean="0"/>
              <a:t>An </a:t>
            </a:r>
            <a:r>
              <a:rPr lang="en-US" sz="3600" b="1" dirty="0" smtClean="0"/>
              <a:t>OBLIGATION To </a:t>
            </a:r>
            <a:r>
              <a:rPr lang="en-US" sz="3600" b="1" dirty="0" smtClean="0"/>
              <a:t>The Lord!</a:t>
            </a:r>
            <a:endParaRPr lang="en-US" sz="3600" b="1" dirty="0"/>
          </a:p>
        </p:txBody>
      </p:sp>
      <p:sp>
        <p:nvSpPr>
          <p:cNvPr id="3" name="Content Placeholder 2"/>
          <p:cNvSpPr>
            <a:spLocks noGrp="1"/>
          </p:cNvSpPr>
          <p:nvPr>
            <p:ph idx="1"/>
          </p:nvPr>
        </p:nvSpPr>
        <p:spPr/>
        <p:txBody>
          <a:bodyPr>
            <a:normAutofit/>
          </a:bodyPr>
          <a:lstStyle/>
          <a:p>
            <a:pPr marL="0" indent="0" algn="just">
              <a:lnSpc>
                <a:spcPct val="110000"/>
              </a:lnSpc>
              <a:spcBef>
                <a:spcPts val="0"/>
              </a:spcBef>
              <a:buNone/>
            </a:pPr>
            <a:r>
              <a:rPr lang="en-US" b="1" dirty="0" smtClean="0"/>
              <a:t>“As </a:t>
            </a:r>
            <a:r>
              <a:rPr lang="en-US" b="1" dirty="0"/>
              <a:t>for you, brothers, do not grow weary in doing good. </a:t>
            </a:r>
            <a:r>
              <a:rPr lang="en-US" b="1" dirty="0" smtClean="0"/>
              <a:t>If </a:t>
            </a:r>
            <a:r>
              <a:rPr lang="en-US" b="1" dirty="0"/>
              <a:t>anyone does not obey what we say in this letter, take note of that person, and have nothing to do with him, that he may be ashamed. </a:t>
            </a:r>
            <a:r>
              <a:rPr lang="en-US" b="1" dirty="0" smtClean="0"/>
              <a:t>Do </a:t>
            </a:r>
            <a:r>
              <a:rPr lang="en-US" b="1" dirty="0"/>
              <a:t>not regard him as an enemy, but warn him as a brother</a:t>
            </a:r>
            <a:r>
              <a:rPr lang="en-US" b="1" dirty="0" smtClean="0"/>
              <a:t>.” 2 Thess. 13-15</a:t>
            </a:r>
            <a:endParaRPr lang="en-US" b="1" dirty="0" smtClean="0"/>
          </a:p>
        </p:txBody>
      </p:sp>
    </p:spTree>
    <p:extLst>
      <p:ext uri="{BB962C8B-B14F-4D97-AF65-F5344CB8AC3E}">
        <p14:creationId xmlns:p14="http://schemas.microsoft.com/office/powerpoint/2010/main" val="7423476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We </a:t>
            </a:r>
            <a:r>
              <a:rPr lang="en-US" sz="3600" b="1" dirty="0" smtClean="0"/>
              <a:t>Have </a:t>
            </a:r>
            <a:r>
              <a:rPr lang="en-US" sz="3600" b="1" dirty="0" smtClean="0"/>
              <a:t>An </a:t>
            </a:r>
            <a:r>
              <a:rPr lang="en-US" sz="3600" b="1" dirty="0" smtClean="0"/>
              <a:t>OBLIGATION To </a:t>
            </a:r>
            <a:r>
              <a:rPr lang="en-US" sz="3600" b="1" dirty="0" smtClean="0"/>
              <a:t>The Lord!</a:t>
            </a:r>
            <a:endParaRPr lang="en-US" sz="3600" b="1" dirty="0"/>
          </a:p>
        </p:txBody>
      </p:sp>
      <p:sp>
        <p:nvSpPr>
          <p:cNvPr id="3" name="Content Placeholder 2"/>
          <p:cNvSpPr>
            <a:spLocks noGrp="1"/>
          </p:cNvSpPr>
          <p:nvPr>
            <p:ph idx="1"/>
          </p:nvPr>
        </p:nvSpPr>
        <p:spPr/>
        <p:txBody>
          <a:bodyPr>
            <a:normAutofit fontScale="92500" lnSpcReduction="10000"/>
          </a:bodyPr>
          <a:lstStyle/>
          <a:p>
            <a:pPr marL="0" indent="0">
              <a:lnSpc>
                <a:spcPct val="110000"/>
              </a:lnSpc>
              <a:spcBef>
                <a:spcPts val="0"/>
              </a:spcBef>
              <a:buNone/>
            </a:pPr>
            <a:r>
              <a:rPr lang="en-US" b="1" dirty="0" smtClean="0"/>
              <a:t>Sexual immorality </a:t>
            </a:r>
            <a:r>
              <a:rPr lang="en-US" b="1" dirty="0" smtClean="0"/>
              <a:t>DISRUPTS our FELLOWSHIP with </a:t>
            </a:r>
            <a:r>
              <a:rPr lang="en-US" b="1" dirty="0" smtClean="0"/>
              <a:t>one another</a:t>
            </a:r>
          </a:p>
          <a:p>
            <a:pPr marL="0" indent="0">
              <a:lnSpc>
                <a:spcPct val="110000"/>
              </a:lnSpc>
              <a:spcBef>
                <a:spcPts val="0"/>
              </a:spcBef>
              <a:buNone/>
            </a:pPr>
            <a:endParaRPr lang="en-US" b="1" dirty="0"/>
          </a:p>
          <a:p>
            <a:pPr marL="0" indent="0">
              <a:lnSpc>
                <a:spcPct val="110000"/>
              </a:lnSpc>
              <a:spcBef>
                <a:spcPts val="0"/>
              </a:spcBef>
              <a:buNone/>
            </a:pPr>
            <a:r>
              <a:rPr lang="en-US" b="1" dirty="0" smtClean="0"/>
              <a:t>"But sexual immorality and all impurity or covetousness must not even be named among you, as is proper among saints." Eph. 5.3</a:t>
            </a:r>
          </a:p>
          <a:p>
            <a:pPr marL="0" indent="0">
              <a:lnSpc>
                <a:spcPct val="110000"/>
              </a:lnSpc>
              <a:spcBef>
                <a:spcPts val="0"/>
              </a:spcBef>
              <a:buNone/>
            </a:pPr>
            <a:endParaRPr lang="en-US" b="1" dirty="0"/>
          </a:p>
          <a:p>
            <a:pPr marL="0" indent="0">
              <a:lnSpc>
                <a:spcPct val="110000"/>
              </a:lnSpc>
              <a:spcBef>
                <a:spcPts val="0"/>
              </a:spcBef>
              <a:buNone/>
            </a:pPr>
            <a:r>
              <a:rPr lang="en-US" b="1" dirty="0" smtClean="0"/>
              <a:t>"For it is shameful even to speak of the things that they do in secret." Eph. 5.12</a:t>
            </a:r>
          </a:p>
        </p:txBody>
      </p:sp>
    </p:spTree>
    <p:extLst>
      <p:ext uri="{BB962C8B-B14F-4D97-AF65-F5344CB8AC3E}">
        <p14:creationId xmlns:p14="http://schemas.microsoft.com/office/powerpoint/2010/main" val="5458433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t>Those Wanting To Be In Christ </a:t>
            </a:r>
            <a:r>
              <a:rPr lang="en-US" b="1" dirty="0" smtClean="0"/>
              <a:t>MUST Put </a:t>
            </a:r>
            <a:r>
              <a:rPr lang="en-US" b="1" dirty="0" smtClean="0"/>
              <a:t>Sexual Immorality To Death</a:t>
            </a:r>
            <a:r>
              <a:rPr lang="en-US" dirty="0" smtClean="0"/>
              <a:t> </a:t>
            </a:r>
            <a:endParaRPr lang="en-US" dirty="0"/>
          </a:p>
        </p:txBody>
      </p:sp>
      <p:sp>
        <p:nvSpPr>
          <p:cNvPr id="3" name="Content Placeholder 2"/>
          <p:cNvSpPr>
            <a:spLocks noGrp="1"/>
          </p:cNvSpPr>
          <p:nvPr>
            <p:ph idx="1"/>
          </p:nvPr>
        </p:nvSpPr>
        <p:spPr/>
        <p:txBody>
          <a:bodyPr/>
          <a:lstStyle/>
          <a:p>
            <a:pPr marL="0" indent="0">
              <a:buNone/>
            </a:pPr>
            <a:endParaRPr lang="en-US" b="1" dirty="0" smtClean="0"/>
          </a:p>
          <a:p>
            <a:pPr marL="0" indent="0">
              <a:buNone/>
            </a:pPr>
            <a:endParaRPr lang="en-US" b="1" dirty="0"/>
          </a:p>
          <a:p>
            <a:pPr marL="0" indent="0">
              <a:buNone/>
            </a:pPr>
            <a:r>
              <a:rPr lang="en-US" b="1" dirty="0" smtClean="0"/>
              <a:t>"</a:t>
            </a:r>
            <a:r>
              <a:rPr lang="en-US" b="1" dirty="0" smtClean="0"/>
              <a:t>Put to death therefore what is earthly in you: sexual immorality, impurity, passion, evil desire, and covetousness, which is idolatry." Col. 3.5</a:t>
            </a:r>
          </a:p>
        </p:txBody>
      </p:sp>
    </p:spTree>
    <p:extLst>
      <p:ext uri="{BB962C8B-B14F-4D97-AF65-F5344CB8AC3E}">
        <p14:creationId xmlns:p14="http://schemas.microsoft.com/office/powerpoint/2010/main" val="392248917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9642"/>
            <a:ext cx="8229600" cy="4796012"/>
          </a:xfrm>
        </p:spPr>
        <p:txBody>
          <a:bodyPr>
            <a:normAutofit/>
          </a:bodyPr>
          <a:lstStyle/>
          <a:p>
            <a:pPr marL="0" indent="0" algn="just">
              <a:buNone/>
            </a:pPr>
            <a:r>
              <a:rPr lang="en-US" b="1" dirty="0" smtClean="0"/>
              <a:t>"Now </a:t>
            </a:r>
            <a:r>
              <a:rPr lang="en-US" b="1" dirty="0"/>
              <a:t>this I say and testify in the Lord, that you must no longer walk as the Gentiles do, in the futility of their </a:t>
            </a:r>
            <a:r>
              <a:rPr lang="en-US" b="1" dirty="0" smtClean="0"/>
              <a:t>minds. They </a:t>
            </a:r>
            <a:r>
              <a:rPr lang="en-US" b="1" dirty="0"/>
              <a:t>are darkened in their understanding, alienated from the life of God because of the ignorance that is in them, due to their hardness of </a:t>
            </a:r>
            <a:r>
              <a:rPr lang="en-US" b="1" dirty="0" smtClean="0"/>
              <a:t>heart. They </a:t>
            </a:r>
            <a:r>
              <a:rPr lang="en-US" b="1" dirty="0"/>
              <a:t>have become callous and have given themselves up to sensuality, greedy to practice every kind of </a:t>
            </a:r>
            <a:r>
              <a:rPr lang="en-US" b="1" dirty="0" smtClean="0"/>
              <a:t>impurity.</a:t>
            </a:r>
          </a:p>
        </p:txBody>
      </p:sp>
      <p:sp>
        <p:nvSpPr>
          <p:cNvPr id="4" name="Title 3"/>
          <p:cNvSpPr>
            <a:spLocks noGrp="1"/>
          </p:cNvSpPr>
          <p:nvPr>
            <p:ph type="title"/>
          </p:nvPr>
        </p:nvSpPr>
        <p:spPr>
          <a:xfrm>
            <a:off x="457200" y="274638"/>
            <a:ext cx="8229600" cy="1143000"/>
          </a:xfrm>
        </p:spPr>
        <p:txBody>
          <a:bodyPr>
            <a:normAutofit fontScale="90000"/>
          </a:bodyPr>
          <a:lstStyle/>
          <a:p>
            <a:r>
              <a:rPr lang="en-US" b="1" dirty="0" smtClean="0"/>
              <a:t>Those Wanting To Be In Christ </a:t>
            </a:r>
            <a:r>
              <a:rPr lang="en-US" b="1" dirty="0" smtClean="0"/>
              <a:t>MUST Put </a:t>
            </a:r>
            <a:r>
              <a:rPr lang="en-US" b="1" dirty="0" smtClean="0"/>
              <a:t>Sexual Immorality To Death</a:t>
            </a:r>
            <a:r>
              <a:rPr lang="en-US" dirty="0" smtClean="0"/>
              <a:t> </a:t>
            </a:r>
            <a:endParaRPr lang="en-US" dirty="0"/>
          </a:p>
        </p:txBody>
      </p:sp>
    </p:spTree>
    <p:extLst>
      <p:ext uri="{BB962C8B-B14F-4D97-AF65-F5344CB8AC3E}">
        <p14:creationId xmlns:p14="http://schemas.microsoft.com/office/powerpoint/2010/main" val="372531298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5013"/>
            <a:ext cx="8229600" cy="4639054"/>
          </a:xfrm>
        </p:spPr>
        <p:txBody>
          <a:bodyPr>
            <a:normAutofit/>
          </a:bodyPr>
          <a:lstStyle/>
          <a:p>
            <a:pPr marL="0" indent="0" algn="just">
              <a:buNone/>
            </a:pPr>
            <a:r>
              <a:rPr lang="en-US" b="1" dirty="0" smtClean="0"/>
              <a:t>But </a:t>
            </a:r>
            <a:r>
              <a:rPr lang="en-US" b="1" dirty="0"/>
              <a:t>that is not the way you learned Christ!— </a:t>
            </a:r>
            <a:r>
              <a:rPr lang="en-US" b="1" dirty="0" smtClean="0"/>
              <a:t>assuming </a:t>
            </a:r>
            <a:r>
              <a:rPr lang="en-US" b="1" dirty="0"/>
              <a:t>that you have heard about him and were taught in him, as the truth is in Jesus</a:t>
            </a:r>
            <a:r>
              <a:rPr lang="en-US" b="1" dirty="0" smtClean="0"/>
              <a:t>, to </a:t>
            </a:r>
            <a:r>
              <a:rPr lang="en-US" b="1" dirty="0"/>
              <a:t>put off your old self</a:t>
            </a:r>
            <a:r>
              <a:rPr lang="en-US" b="1" dirty="0" smtClean="0"/>
              <a:t>,</a:t>
            </a:r>
            <a:r>
              <a:rPr lang="en-US" b="1" dirty="0"/>
              <a:t> </a:t>
            </a:r>
            <a:r>
              <a:rPr lang="en-US" b="1" dirty="0" smtClean="0"/>
              <a:t>which </a:t>
            </a:r>
            <a:r>
              <a:rPr lang="en-US" b="1" dirty="0"/>
              <a:t>belongs to your former manner of life and is corrupt through deceitful desires</a:t>
            </a:r>
            <a:r>
              <a:rPr lang="en-US" b="1" dirty="0" smtClean="0"/>
              <a:t>, and </a:t>
            </a:r>
            <a:r>
              <a:rPr lang="en-US" b="1" dirty="0"/>
              <a:t>to be renewed in the spirit of your minds, </a:t>
            </a:r>
            <a:r>
              <a:rPr lang="en-US" b="1" dirty="0" smtClean="0"/>
              <a:t>and </a:t>
            </a:r>
            <a:r>
              <a:rPr lang="en-US" b="1" dirty="0"/>
              <a:t>to put on the new self, created after the likeness of God in true righteousness and holiness</a:t>
            </a:r>
            <a:r>
              <a:rPr lang="en-US" b="1" dirty="0" smtClean="0"/>
              <a:t>." Eph. 4.17-24</a:t>
            </a:r>
          </a:p>
        </p:txBody>
      </p:sp>
      <p:sp>
        <p:nvSpPr>
          <p:cNvPr id="4" name="Title 3"/>
          <p:cNvSpPr>
            <a:spLocks noGrp="1"/>
          </p:cNvSpPr>
          <p:nvPr>
            <p:ph type="title"/>
          </p:nvPr>
        </p:nvSpPr>
        <p:spPr>
          <a:xfrm>
            <a:off x="457200" y="274638"/>
            <a:ext cx="8229600" cy="1143000"/>
          </a:xfrm>
        </p:spPr>
        <p:txBody>
          <a:bodyPr>
            <a:normAutofit fontScale="90000"/>
          </a:bodyPr>
          <a:lstStyle/>
          <a:p>
            <a:r>
              <a:rPr lang="en-US" b="1" dirty="0" smtClean="0"/>
              <a:t>Those Wanting To Be In Christ </a:t>
            </a:r>
            <a:r>
              <a:rPr lang="en-US" b="1" dirty="0" smtClean="0"/>
              <a:t>MUST Put </a:t>
            </a:r>
            <a:r>
              <a:rPr lang="en-US" b="1" dirty="0" smtClean="0"/>
              <a:t>Sexual Immorality To Death</a:t>
            </a:r>
            <a:r>
              <a:rPr lang="en-US" dirty="0" smtClean="0"/>
              <a:t> </a:t>
            </a:r>
            <a:endParaRPr lang="en-US" dirty="0"/>
          </a:p>
        </p:txBody>
      </p:sp>
    </p:spTree>
    <p:extLst>
      <p:ext uri="{BB962C8B-B14F-4D97-AF65-F5344CB8AC3E}">
        <p14:creationId xmlns:p14="http://schemas.microsoft.com/office/powerpoint/2010/main" val="393912300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6019"/>
            <a:ext cx="8229600" cy="4525963"/>
          </a:xfrm>
        </p:spPr>
        <p:txBody>
          <a:bodyPr/>
          <a:lstStyle/>
          <a:p>
            <a:pPr marL="0" indent="0">
              <a:buNone/>
            </a:pPr>
            <a:r>
              <a:rPr lang="en-US" b="1" dirty="0" smtClean="0">
                <a:solidFill>
                  <a:srgbClr val="000000"/>
                </a:solidFill>
              </a:rPr>
              <a:t>IMMORALITY </a:t>
            </a:r>
            <a:r>
              <a:rPr lang="en-US" b="1" dirty="0" smtClean="0">
                <a:solidFill>
                  <a:srgbClr val="000000"/>
                </a:solidFill>
              </a:rPr>
              <a:t>– Any </a:t>
            </a:r>
            <a:r>
              <a:rPr lang="en-US" b="1" dirty="0" smtClean="0">
                <a:solidFill>
                  <a:srgbClr val="000000"/>
                </a:solidFill>
              </a:rPr>
              <a:t>illicit sexual activity outside of marriage. Both in the OT and in the NT the word has a figurative meaning as well, referring to idolatry or unfaithfulness to God.</a:t>
            </a:r>
          </a:p>
          <a:p>
            <a:pPr marL="0" indent="0">
              <a:buNone/>
            </a:pPr>
            <a:endParaRPr lang="en-US" sz="1600" dirty="0">
              <a:solidFill>
                <a:srgbClr val="000000"/>
              </a:solidFill>
            </a:endParaRPr>
          </a:p>
          <a:p>
            <a:pPr marL="0" indent="0">
              <a:buNone/>
            </a:pPr>
            <a:r>
              <a:rPr lang="en-US" sz="1600" dirty="0" smtClean="0">
                <a:solidFill>
                  <a:srgbClr val="000000"/>
                </a:solidFill>
              </a:rPr>
              <a:t>Cook, D. E. (2003). Immorality. In C. Brand, C. Draper, A. England, S. Bond, E. R. </a:t>
            </a:r>
            <a:r>
              <a:rPr lang="en-US" sz="1600" dirty="0" err="1" smtClean="0">
                <a:solidFill>
                  <a:srgbClr val="000000"/>
                </a:solidFill>
              </a:rPr>
              <a:t>Clendenen</a:t>
            </a:r>
            <a:r>
              <a:rPr lang="en-US" sz="1600" dirty="0" smtClean="0">
                <a:solidFill>
                  <a:srgbClr val="000000"/>
                </a:solidFill>
              </a:rPr>
              <a:t>, &amp; T. C. Butler (Eds.), Holman Illustrated Bible Dictionary (p. 810). Nashville, TN: Holman Bible Publishers.</a:t>
            </a:r>
          </a:p>
        </p:txBody>
      </p:sp>
    </p:spTree>
    <p:extLst>
      <p:ext uri="{BB962C8B-B14F-4D97-AF65-F5344CB8AC3E}">
        <p14:creationId xmlns:p14="http://schemas.microsoft.com/office/powerpoint/2010/main" val="341153205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t>Those Wanting To Be In Christ </a:t>
            </a:r>
            <a:r>
              <a:rPr lang="en-US" b="1" dirty="0" smtClean="0"/>
              <a:t>MUST Put </a:t>
            </a:r>
            <a:r>
              <a:rPr lang="en-US" b="1" dirty="0" smtClean="0"/>
              <a:t>Sexual Immorality To Death</a:t>
            </a:r>
            <a:r>
              <a:rPr lang="en-US" dirty="0" smtClean="0"/>
              <a:t> </a:t>
            </a:r>
            <a:endParaRPr lang="en-US" dirty="0"/>
          </a:p>
        </p:txBody>
      </p:sp>
      <p:sp>
        <p:nvSpPr>
          <p:cNvPr id="3" name="Content Placeholder 2"/>
          <p:cNvSpPr>
            <a:spLocks noGrp="1"/>
          </p:cNvSpPr>
          <p:nvPr>
            <p:ph idx="1"/>
          </p:nvPr>
        </p:nvSpPr>
        <p:spPr/>
        <p:txBody>
          <a:bodyPr>
            <a:normAutofit/>
          </a:bodyPr>
          <a:lstStyle/>
          <a:p>
            <a:pPr marL="0" indent="0" algn="just">
              <a:buNone/>
            </a:pPr>
            <a:endParaRPr lang="en-US" b="1" dirty="0" smtClean="0"/>
          </a:p>
          <a:p>
            <a:pPr marL="0" indent="0" algn="just">
              <a:buNone/>
            </a:pPr>
            <a:r>
              <a:rPr lang="en-US" b="1" dirty="0" smtClean="0"/>
              <a:t>"</a:t>
            </a:r>
            <a:r>
              <a:rPr lang="en-US" b="1" dirty="0" smtClean="0"/>
              <a:t>Since therefore Christ suffered in the flesh, arm yourselves with the same way of thinking, for whoever has suffered in the flesh has ceased from sin, so as to live for the rest of the time in the flesh no longer for human passions but for the will of God.</a:t>
            </a:r>
          </a:p>
        </p:txBody>
      </p:sp>
    </p:spTree>
    <p:extLst>
      <p:ext uri="{BB962C8B-B14F-4D97-AF65-F5344CB8AC3E}">
        <p14:creationId xmlns:p14="http://schemas.microsoft.com/office/powerpoint/2010/main" val="368279469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89494"/>
            <a:ext cx="8229600" cy="4531209"/>
          </a:xfrm>
        </p:spPr>
        <p:txBody>
          <a:bodyPr>
            <a:normAutofit/>
          </a:bodyPr>
          <a:lstStyle/>
          <a:p>
            <a:pPr marL="0" indent="0" algn="just">
              <a:buNone/>
            </a:pPr>
            <a:r>
              <a:rPr lang="en-US" b="1" dirty="0" smtClean="0"/>
              <a:t>For the time that is past suffices for doing what the Gentiles want to do, living in sensuality, passions, drunkenness, orgies, drinking parties, and lawless idolatry. With respect to this they are surprised when you do not join them in the same flood of debauchery, and they malign you; but they will give account to him who is ready to judge the living and the dead." 1 Peter 4.1-5</a:t>
            </a:r>
          </a:p>
        </p:txBody>
      </p:sp>
      <p:sp>
        <p:nvSpPr>
          <p:cNvPr id="4" name="Title 3"/>
          <p:cNvSpPr>
            <a:spLocks noGrp="1"/>
          </p:cNvSpPr>
          <p:nvPr>
            <p:ph type="title"/>
          </p:nvPr>
        </p:nvSpPr>
        <p:spPr>
          <a:xfrm>
            <a:off x="457200" y="274638"/>
            <a:ext cx="8229600" cy="1143000"/>
          </a:xfrm>
        </p:spPr>
        <p:txBody>
          <a:bodyPr>
            <a:normAutofit fontScale="90000"/>
          </a:bodyPr>
          <a:lstStyle/>
          <a:p>
            <a:r>
              <a:rPr lang="en-US" b="1" dirty="0" smtClean="0"/>
              <a:t>Those Wanting To Be In Christ </a:t>
            </a:r>
            <a:r>
              <a:rPr lang="en-US" b="1" dirty="0" smtClean="0"/>
              <a:t>MUST Put </a:t>
            </a:r>
            <a:r>
              <a:rPr lang="en-US" b="1" dirty="0" smtClean="0"/>
              <a:t>Sexual Immorality To Death</a:t>
            </a:r>
            <a:r>
              <a:rPr lang="en-US" dirty="0" smtClean="0"/>
              <a:t> </a:t>
            </a:r>
            <a:endParaRPr lang="en-US" dirty="0"/>
          </a:p>
        </p:txBody>
      </p:sp>
    </p:spTree>
    <p:extLst>
      <p:ext uri="{BB962C8B-B14F-4D97-AF65-F5344CB8AC3E}">
        <p14:creationId xmlns:p14="http://schemas.microsoft.com/office/powerpoint/2010/main" val="143636118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God Will </a:t>
            </a:r>
            <a:r>
              <a:rPr lang="en-US" sz="3600" b="1" dirty="0" smtClean="0"/>
              <a:t>JUDGE And PUNISH Fornicators</a:t>
            </a:r>
            <a:endParaRPr lang="en-US" sz="3600" b="1" dirty="0"/>
          </a:p>
        </p:txBody>
      </p:sp>
      <p:sp>
        <p:nvSpPr>
          <p:cNvPr id="3" name="Content Placeholder 2"/>
          <p:cNvSpPr>
            <a:spLocks noGrp="1"/>
          </p:cNvSpPr>
          <p:nvPr>
            <p:ph idx="1"/>
          </p:nvPr>
        </p:nvSpPr>
        <p:spPr/>
        <p:txBody>
          <a:bodyPr>
            <a:noAutofit/>
          </a:bodyPr>
          <a:lstStyle/>
          <a:p>
            <a:pPr marL="57150" indent="0" algn="just">
              <a:buNone/>
            </a:pPr>
            <a:r>
              <a:rPr lang="en-US" sz="3600" b="1" dirty="0" smtClean="0"/>
              <a:t>"For you may be sure of this, that everyone who is sexually immoral or impure, or who is covetous (that is, an idolater), has no inheritance in the kingdom of Christ and God." Eph. 5.5-6</a:t>
            </a:r>
            <a:endParaRPr lang="en-US" sz="3600" b="1" dirty="0"/>
          </a:p>
        </p:txBody>
      </p:sp>
    </p:spTree>
    <p:extLst>
      <p:ext uri="{BB962C8B-B14F-4D97-AF65-F5344CB8AC3E}">
        <p14:creationId xmlns:p14="http://schemas.microsoft.com/office/powerpoint/2010/main" val="103418778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God Will </a:t>
            </a:r>
            <a:r>
              <a:rPr lang="en-US" sz="3600" b="1" dirty="0" smtClean="0"/>
              <a:t>JUDGE And PUNISH Fornicators</a:t>
            </a:r>
            <a:endParaRPr lang="en-US" sz="3600" b="1" dirty="0"/>
          </a:p>
        </p:txBody>
      </p:sp>
      <p:sp>
        <p:nvSpPr>
          <p:cNvPr id="3" name="Content Placeholder 2"/>
          <p:cNvSpPr>
            <a:spLocks noGrp="1"/>
          </p:cNvSpPr>
          <p:nvPr>
            <p:ph idx="1"/>
          </p:nvPr>
        </p:nvSpPr>
        <p:spPr/>
        <p:txBody>
          <a:bodyPr>
            <a:noAutofit/>
          </a:bodyPr>
          <a:lstStyle/>
          <a:p>
            <a:pPr marL="57150" indent="0" algn="just">
              <a:buNone/>
            </a:pPr>
            <a:r>
              <a:rPr lang="en-US" sz="4400" b="1" dirty="0" smtClean="0"/>
              <a:t>"Let marriage be held in honor among all, and let the marriage bed be undefiled, for God will judge the sexually immoral and adulterous." Heb. 13.4</a:t>
            </a:r>
            <a:endParaRPr lang="en-US" sz="4400" b="1" dirty="0"/>
          </a:p>
        </p:txBody>
      </p:sp>
    </p:spTree>
    <p:extLst>
      <p:ext uri="{BB962C8B-B14F-4D97-AF65-F5344CB8AC3E}">
        <p14:creationId xmlns:p14="http://schemas.microsoft.com/office/powerpoint/2010/main" val="412213987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God Will </a:t>
            </a:r>
            <a:r>
              <a:rPr lang="en-US" sz="3600" b="1" dirty="0" smtClean="0"/>
              <a:t>JUDGE And PUNISH Fornicators</a:t>
            </a:r>
            <a:endParaRPr lang="en-US" sz="3600" b="1" dirty="0"/>
          </a:p>
        </p:txBody>
      </p:sp>
      <p:sp>
        <p:nvSpPr>
          <p:cNvPr id="3" name="Content Placeholder 2"/>
          <p:cNvSpPr>
            <a:spLocks noGrp="1"/>
          </p:cNvSpPr>
          <p:nvPr>
            <p:ph idx="1"/>
          </p:nvPr>
        </p:nvSpPr>
        <p:spPr/>
        <p:txBody>
          <a:bodyPr>
            <a:noAutofit/>
          </a:bodyPr>
          <a:lstStyle/>
          <a:p>
            <a:pPr marL="57150" indent="0" algn="just">
              <a:buNone/>
            </a:pPr>
            <a:r>
              <a:rPr lang="en-US" sz="4000" b="1" dirty="0" smtClean="0"/>
              <a:t>"But as for the cowardly, the faithless, the detestable, as for murderers, the sexually immoral, sorcerers, idolaters, and all liars, their portion will be in the lake that burns with fire and sulfur, which is the second death.” Rev. 21.8</a:t>
            </a:r>
            <a:endParaRPr lang="en-US" sz="4000" b="1" dirty="0"/>
          </a:p>
        </p:txBody>
      </p:sp>
    </p:spTree>
    <p:extLst>
      <p:ext uri="{BB962C8B-B14F-4D97-AF65-F5344CB8AC3E}">
        <p14:creationId xmlns:p14="http://schemas.microsoft.com/office/powerpoint/2010/main" val="45679185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6019"/>
            <a:ext cx="8229600" cy="4525963"/>
          </a:xfrm>
        </p:spPr>
        <p:txBody>
          <a:bodyPr>
            <a:normAutofit/>
          </a:bodyPr>
          <a:lstStyle/>
          <a:p>
            <a:pPr marL="0" indent="0">
              <a:buNone/>
            </a:pPr>
            <a:r>
              <a:rPr lang="en-US" b="1" dirty="0" smtClean="0"/>
              <a:t>LEWDNESS — preoccupation with sex and sexual desire; lust (Judg. 20:6; Hos. 2:10; 6:9; Rom. 13:13). The Hebrew word translated as “lewdness” means an evil plan, purpose, or scheme; a wicked thought, especially with reference to sexual </a:t>
            </a:r>
            <a:r>
              <a:rPr lang="en-US" b="1" dirty="0" err="1" smtClean="0"/>
              <a:t>unchastity</a:t>
            </a:r>
            <a:r>
              <a:rPr lang="en-US" b="1" dirty="0" smtClean="0"/>
              <a:t>; ideas and practices that are indecent and disgraceful. </a:t>
            </a:r>
          </a:p>
          <a:p>
            <a:pPr marL="0" indent="0">
              <a:buNone/>
            </a:pPr>
            <a:endParaRPr lang="en-US" sz="1600" dirty="0"/>
          </a:p>
          <a:p>
            <a:pPr marL="0" indent="0">
              <a:buNone/>
            </a:pPr>
            <a:r>
              <a:rPr lang="en-US" sz="1600" dirty="0" smtClean="0"/>
              <a:t>Youngblood, R. F., Bruce, F. F., &amp; Harrison, R. K., Thomas Nelson Publishers (Eds.). (1995). In Nelson’s new illustrated Bible dictionary. Nashville, TN: Thomas Nelson, Inc.</a:t>
            </a:r>
          </a:p>
        </p:txBody>
      </p:sp>
    </p:spTree>
    <p:extLst>
      <p:ext uri="{BB962C8B-B14F-4D97-AF65-F5344CB8AC3E}">
        <p14:creationId xmlns:p14="http://schemas.microsoft.com/office/powerpoint/2010/main" val="23478140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6019"/>
            <a:ext cx="8229600" cy="4525963"/>
          </a:xfrm>
        </p:spPr>
        <p:txBody>
          <a:bodyPr>
            <a:normAutofit lnSpcReduction="10000"/>
          </a:bodyPr>
          <a:lstStyle/>
          <a:p>
            <a:pPr marL="0" indent="0">
              <a:buNone/>
            </a:pPr>
            <a:r>
              <a:rPr lang="en-US" b="1" dirty="0" smtClean="0"/>
              <a:t>LICENTIOUSNESS — undisciplined and unrestrained behavior, especially a flagrant disregard of sexual restraints (Mark 7:22; 2 Cor. 12:21; lasciviousness, KJV). The Greek word translated as licentiousness means “outrageous conduct,” showing that licentious behavior goes beyond sin to include a disregard for what is right.</a:t>
            </a:r>
          </a:p>
          <a:p>
            <a:pPr marL="0" indent="0">
              <a:buNone/>
            </a:pPr>
            <a:endParaRPr lang="en-US" sz="1600" dirty="0"/>
          </a:p>
          <a:p>
            <a:pPr marL="0" indent="0">
              <a:buNone/>
            </a:pPr>
            <a:r>
              <a:rPr lang="en-US" sz="1600" dirty="0" smtClean="0"/>
              <a:t>Youngblood, R. F., Bruce, F. F., &amp; Harrison, R. K., Thomas Nelson Publishers (Eds.). (1995). In Nelson’s new illustrated Bible dictionary. Nashville, TN: Thomas Nelson, Inc.</a:t>
            </a:r>
          </a:p>
        </p:txBody>
      </p:sp>
    </p:spTree>
    <p:extLst>
      <p:ext uri="{BB962C8B-B14F-4D97-AF65-F5344CB8AC3E}">
        <p14:creationId xmlns:p14="http://schemas.microsoft.com/office/powerpoint/2010/main" val="8339751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0169"/>
            <a:ext cx="8229600" cy="6357662"/>
          </a:xfrm>
        </p:spPr>
        <p:txBody>
          <a:bodyPr>
            <a:normAutofit lnSpcReduction="10000"/>
          </a:bodyPr>
          <a:lstStyle/>
          <a:p>
            <a:pPr marL="57150" indent="0">
              <a:buNone/>
            </a:pPr>
            <a:r>
              <a:rPr lang="en-US" b="1" dirty="0"/>
              <a:t>Lasciviousness 88.272 </a:t>
            </a:r>
            <a:r>
              <a:rPr lang="en-US" b="1" dirty="0" err="1"/>
              <a:t>ἀσέλγει</a:t>
            </a:r>
            <a:r>
              <a:rPr lang="en-US" b="1" dirty="0"/>
              <a:t>α, α</a:t>
            </a:r>
            <a:r>
              <a:rPr lang="en-US" b="1" dirty="0" err="1"/>
              <a:t>ς</a:t>
            </a:r>
            <a:r>
              <a:rPr lang="en-US" b="1" dirty="0"/>
              <a:t> f: behavior completely lacking in moral restraint, usually with the implication of sexual licentiousness—‘licentious behavior, extreme immorality.’ </a:t>
            </a:r>
            <a:r>
              <a:rPr lang="en-US" b="1" dirty="0" err="1"/>
              <a:t>μὴ</a:t>
            </a:r>
            <a:r>
              <a:rPr lang="en-US" b="1" dirty="0"/>
              <a:t> </a:t>
            </a:r>
            <a:r>
              <a:rPr lang="en-US" b="1" dirty="0" err="1"/>
              <a:t>μετ</a:t>
            </a:r>
            <a:r>
              <a:rPr lang="en-US" b="1" dirty="0"/>
              <a:t>α</a:t>
            </a:r>
            <a:r>
              <a:rPr lang="en-US" b="1" dirty="0" err="1"/>
              <a:t>νοησάντων</a:t>
            </a:r>
            <a:r>
              <a:rPr lang="en-US" b="1" dirty="0"/>
              <a:t> </a:t>
            </a:r>
            <a:r>
              <a:rPr lang="en-US" b="1" dirty="0" err="1"/>
              <a:t>ἐ</a:t>
            </a:r>
            <a:r>
              <a:rPr lang="en-US" b="1" dirty="0"/>
              <a:t>π</a:t>
            </a:r>
            <a:r>
              <a:rPr lang="en-US" b="1" dirty="0" err="1"/>
              <a:t>ὶ</a:t>
            </a:r>
            <a:r>
              <a:rPr lang="en-US" b="1" dirty="0"/>
              <a:t> </a:t>
            </a:r>
            <a:r>
              <a:rPr lang="en-US" b="1" dirty="0" err="1"/>
              <a:t>τῇ</a:t>
            </a:r>
            <a:r>
              <a:rPr lang="en-US" b="1" dirty="0"/>
              <a:t> </a:t>
            </a:r>
            <a:r>
              <a:rPr lang="en-US" b="1" dirty="0" err="1"/>
              <a:t>ἀκ</a:t>
            </a:r>
            <a:r>
              <a:rPr lang="en-US" b="1" dirty="0"/>
              <a:t>α</a:t>
            </a:r>
            <a:r>
              <a:rPr lang="en-US" b="1" dirty="0" err="1"/>
              <a:t>θ</a:t>
            </a:r>
            <a:r>
              <a:rPr lang="en-US" b="1" dirty="0"/>
              <a:t>α</a:t>
            </a:r>
            <a:r>
              <a:rPr lang="en-US" b="1" dirty="0" err="1"/>
              <a:t>ρσίᾳ</a:t>
            </a:r>
            <a:r>
              <a:rPr lang="en-US" b="1" dirty="0"/>
              <a:t> </a:t>
            </a:r>
            <a:r>
              <a:rPr lang="en-US" b="1" dirty="0" err="1"/>
              <a:t>κ</a:t>
            </a:r>
            <a:r>
              <a:rPr lang="en-US" b="1" dirty="0"/>
              <a:t>α</a:t>
            </a:r>
            <a:r>
              <a:rPr lang="en-US" b="1" dirty="0" err="1"/>
              <a:t>ὶ</a:t>
            </a:r>
            <a:r>
              <a:rPr lang="en-US" b="1" dirty="0"/>
              <a:t> π</a:t>
            </a:r>
            <a:r>
              <a:rPr lang="en-US" b="1" dirty="0" err="1"/>
              <a:t>ορνείᾳ</a:t>
            </a:r>
            <a:r>
              <a:rPr lang="en-US" b="1" dirty="0"/>
              <a:t> </a:t>
            </a:r>
            <a:r>
              <a:rPr lang="en-US" b="1" dirty="0" err="1"/>
              <a:t>κ</a:t>
            </a:r>
            <a:r>
              <a:rPr lang="en-US" b="1" dirty="0"/>
              <a:t>α</a:t>
            </a:r>
            <a:r>
              <a:rPr lang="en-US" b="1" dirty="0" err="1"/>
              <a:t>ὶ</a:t>
            </a:r>
            <a:r>
              <a:rPr lang="en-US" b="1" dirty="0"/>
              <a:t> </a:t>
            </a:r>
            <a:r>
              <a:rPr lang="en-US" b="1" dirty="0" err="1"/>
              <a:t>ἀσελγείᾳ</a:t>
            </a:r>
            <a:r>
              <a:rPr lang="en-US" b="1" dirty="0"/>
              <a:t> </a:t>
            </a:r>
            <a:r>
              <a:rPr lang="en-US" b="1" dirty="0" err="1"/>
              <a:t>ᾗ</a:t>
            </a:r>
            <a:r>
              <a:rPr lang="en-US" b="1" dirty="0"/>
              <a:t> </a:t>
            </a:r>
            <a:r>
              <a:rPr lang="en-US" b="1" dirty="0" err="1"/>
              <a:t>ἔ</a:t>
            </a:r>
            <a:r>
              <a:rPr lang="en-US" b="1" dirty="0"/>
              <a:t>π</a:t>
            </a:r>
            <a:r>
              <a:rPr lang="en-US" b="1" dirty="0" err="1"/>
              <a:t>ρ</a:t>
            </a:r>
            <a:r>
              <a:rPr lang="en-US" b="1" dirty="0"/>
              <a:t>α</a:t>
            </a:r>
            <a:r>
              <a:rPr lang="en-US" b="1" dirty="0" err="1"/>
              <a:t>ξ</a:t>
            </a:r>
            <a:r>
              <a:rPr lang="en-US" b="1" dirty="0"/>
              <a:t>α</a:t>
            </a:r>
            <a:r>
              <a:rPr lang="en-US" b="1" dirty="0" err="1"/>
              <a:t>ν</a:t>
            </a:r>
            <a:r>
              <a:rPr lang="en-US" b="1" dirty="0"/>
              <a:t> </a:t>
            </a:r>
            <a:r>
              <a:rPr lang="en-US" b="1" dirty="0" smtClean="0"/>
              <a:t>‘…In </a:t>
            </a:r>
            <a:r>
              <a:rPr lang="en-US" b="1" dirty="0"/>
              <a:t>some languages the equivalent of ‘licentious behavior’ would be ‘to live like a dog’ or ‘to act like a goat’ or ‘to be a rooster,’ in each instance pertaining to promiscuous sexual </a:t>
            </a:r>
            <a:r>
              <a:rPr lang="en-US" b="1" dirty="0" smtClean="0"/>
              <a:t>behavior.</a:t>
            </a:r>
          </a:p>
          <a:p>
            <a:pPr marL="57150" indent="0">
              <a:buNone/>
            </a:pPr>
            <a:endParaRPr lang="en-US" dirty="0"/>
          </a:p>
          <a:p>
            <a:pPr marL="57150" indent="0">
              <a:buNone/>
            </a:pPr>
            <a:r>
              <a:rPr lang="en-US" sz="1900" dirty="0" err="1" smtClean="0"/>
              <a:t>Louw</a:t>
            </a:r>
            <a:r>
              <a:rPr lang="en-US" sz="1900" dirty="0"/>
              <a:t>, J. P., &amp; </a:t>
            </a:r>
            <a:r>
              <a:rPr lang="en-US" sz="1900" dirty="0" err="1"/>
              <a:t>Nida</a:t>
            </a:r>
            <a:r>
              <a:rPr lang="en-US" sz="1900" dirty="0"/>
              <a:t>, E. A. (1996). Greek-English lexicon of the New Testament: based on semantic domains (electronic ed. of the 2nd edition., Vol. 1, p. 770). New York: United Bible Societies.</a:t>
            </a:r>
            <a:endParaRPr lang="en-US" dirty="0"/>
          </a:p>
        </p:txBody>
      </p:sp>
    </p:spTree>
    <p:extLst>
      <p:ext uri="{BB962C8B-B14F-4D97-AF65-F5344CB8AC3E}">
        <p14:creationId xmlns:p14="http://schemas.microsoft.com/office/powerpoint/2010/main" val="214644510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0169"/>
            <a:ext cx="8229600" cy="6357662"/>
          </a:xfrm>
        </p:spPr>
        <p:txBody>
          <a:bodyPr>
            <a:normAutofit/>
          </a:bodyPr>
          <a:lstStyle/>
          <a:p>
            <a:pPr marL="57150" indent="0">
              <a:buNone/>
            </a:pPr>
            <a:r>
              <a:rPr lang="en-US" sz="3300" b="1" dirty="0" smtClean="0"/>
              <a:t>Lasciviousness:  The Greek word refers to the conduct of one who is morally unprincipled, who excites disgust, by unbridled lust, excess, licentiousness, wantonness, outrageousness, shamelessness, insolence. ...Used in the plural (Ro 13:13) of wanton acts or manners, as filthy words, indecent bodily movements, unchaste handling of males and females (Thayer, Lexicon, p. 79, 80).</a:t>
            </a:r>
          </a:p>
          <a:p>
            <a:pPr marL="57150" indent="0">
              <a:buNone/>
            </a:pPr>
            <a:endParaRPr lang="en-US" sz="1700" dirty="0"/>
          </a:p>
          <a:p>
            <a:pPr marL="57150" indent="0">
              <a:buNone/>
            </a:pPr>
            <a:r>
              <a:rPr lang="en-US" sz="1700" dirty="0" smtClean="0"/>
              <a:t>Smith, J. H. (1992). The new treasury of scripture knowledge: The most complete listing of cross references available anywhere- every verse, every theme, every important word (p. 1384). Nashville TN: Thomas Nelson.</a:t>
            </a:r>
          </a:p>
        </p:txBody>
      </p:sp>
    </p:spTree>
    <p:extLst>
      <p:ext uri="{BB962C8B-B14F-4D97-AF65-F5344CB8AC3E}">
        <p14:creationId xmlns:p14="http://schemas.microsoft.com/office/powerpoint/2010/main" val="37014714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6686"/>
            <a:ext cx="8229600" cy="4144628"/>
          </a:xfrm>
        </p:spPr>
        <p:txBody>
          <a:bodyPr>
            <a:normAutofit/>
          </a:bodyPr>
          <a:lstStyle/>
          <a:p>
            <a:pPr marL="57150" indent="0">
              <a:buNone/>
            </a:pPr>
            <a:r>
              <a:rPr lang="en-US" b="1" dirty="0" err="1" smtClean="0"/>
              <a:t>Porneia</a:t>
            </a:r>
            <a:r>
              <a:rPr lang="en-US" b="1" dirty="0" smtClean="0"/>
              <a:t>: illicit sexual intercourse: adultery, fornication, homosexuality, lesbianism, intercourse with animals etc., sexual intercourse with close relatives; Lev. 18, sexual intercourse with a divorced man or woman; Mk. 10:11,12</a:t>
            </a:r>
          </a:p>
          <a:p>
            <a:pPr marL="57150" indent="0">
              <a:buNone/>
            </a:pPr>
            <a:endParaRPr lang="en-US" sz="3300" dirty="0"/>
          </a:p>
          <a:p>
            <a:pPr marL="57150" indent="0">
              <a:buNone/>
            </a:pPr>
            <a:r>
              <a:rPr lang="en-US" sz="1600" dirty="0" smtClean="0"/>
              <a:t>(Thayer and Smith. "Greek Lexicon entry for </a:t>
            </a:r>
            <a:r>
              <a:rPr lang="en-US" sz="1600" dirty="0" err="1" smtClean="0"/>
              <a:t>Porneia</a:t>
            </a:r>
            <a:r>
              <a:rPr lang="en-US" sz="1600" dirty="0" smtClean="0"/>
              <a:t>". "The KJV New Testament Greek Lexicon")</a:t>
            </a:r>
          </a:p>
        </p:txBody>
      </p:sp>
    </p:spTree>
    <p:extLst>
      <p:ext uri="{BB962C8B-B14F-4D97-AF65-F5344CB8AC3E}">
        <p14:creationId xmlns:p14="http://schemas.microsoft.com/office/powerpoint/2010/main" val="276560458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8343"/>
            <a:ext cx="8229600" cy="5501315"/>
          </a:xfrm>
        </p:spPr>
        <p:txBody>
          <a:bodyPr>
            <a:normAutofit/>
          </a:bodyPr>
          <a:lstStyle/>
          <a:p>
            <a:pPr marL="57150" indent="0">
              <a:spcBef>
                <a:spcPts val="0"/>
              </a:spcBef>
              <a:buNone/>
            </a:pPr>
            <a:r>
              <a:rPr lang="en-US" b="1" dirty="0" smtClean="0"/>
              <a:t>Sexual immorality </a:t>
            </a:r>
            <a:r>
              <a:rPr lang="en-US" b="1" dirty="0" smtClean="0"/>
              <a:t>includes: Fornication, adultery, incest</a:t>
            </a:r>
            <a:r>
              <a:rPr lang="en-US" b="1" dirty="0" smtClean="0"/>
              <a:t>, bestiality, homosexuality, Matt. </a:t>
            </a:r>
            <a:r>
              <a:rPr lang="en-US" b="1" dirty="0" smtClean="0"/>
              <a:t>19.9</a:t>
            </a:r>
            <a:endParaRPr lang="en-US" b="1" dirty="0"/>
          </a:p>
          <a:p>
            <a:pPr marL="57150" indent="0">
              <a:spcBef>
                <a:spcPts val="0"/>
              </a:spcBef>
              <a:buNone/>
            </a:pPr>
            <a:endParaRPr lang="en-US" b="1" dirty="0" smtClean="0"/>
          </a:p>
          <a:p>
            <a:pPr marL="57150" indent="0">
              <a:spcBef>
                <a:spcPts val="0"/>
              </a:spcBef>
              <a:buNone/>
            </a:pPr>
            <a:r>
              <a:rPr lang="en-US" b="1" dirty="0" smtClean="0"/>
              <a:t>unscriptural </a:t>
            </a:r>
            <a:r>
              <a:rPr lang="en-US" b="1" dirty="0" smtClean="0"/>
              <a:t>(adulterous) </a:t>
            </a:r>
            <a:r>
              <a:rPr lang="en-US" b="1" dirty="0" smtClean="0"/>
              <a:t>marriages</a:t>
            </a:r>
          </a:p>
          <a:p>
            <a:pPr marL="57150" indent="0">
              <a:spcBef>
                <a:spcPts val="0"/>
              </a:spcBef>
              <a:buNone/>
            </a:pPr>
            <a:endParaRPr lang="en-US" b="1" dirty="0"/>
          </a:p>
          <a:p>
            <a:pPr marL="57150" indent="0">
              <a:spcBef>
                <a:spcPts val="0"/>
              </a:spcBef>
              <a:buNone/>
            </a:pPr>
            <a:r>
              <a:rPr lang="en-US" b="1" dirty="0" smtClean="0"/>
              <a:t>premarital </a:t>
            </a:r>
            <a:r>
              <a:rPr lang="en-US" b="1" dirty="0" smtClean="0"/>
              <a:t>sexual </a:t>
            </a:r>
            <a:r>
              <a:rPr lang="en-US" b="1" dirty="0" smtClean="0"/>
              <a:t>relations</a:t>
            </a:r>
            <a:endParaRPr lang="en-US" b="1" dirty="0"/>
          </a:p>
          <a:p>
            <a:pPr marL="57150" indent="0">
              <a:spcBef>
                <a:spcPts val="0"/>
              </a:spcBef>
              <a:buNone/>
            </a:pPr>
            <a:endParaRPr lang="en-US" b="1" dirty="0" smtClean="0"/>
          </a:p>
          <a:p>
            <a:pPr marL="57150" indent="0">
              <a:spcBef>
                <a:spcPts val="0"/>
              </a:spcBef>
              <a:buNone/>
            </a:pPr>
            <a:r>
              <a:rPr lang="en-US" b="1" dirty="0" smtClean="0"/>
              <a:t>All </a:t>
            </a:r>
            <a:r>
              <a:rPr lang="en-US" b="1" dirty="0" smtClean="0"/>
              <a:t>forms of extramarital sexual activity are </a:t>
            </a:r>
            <a:r>
              <a:rPr lang="en-US" b="1" dirty="0" smtClean="0"/>
              <a:t>condemned!</a:t>
            </a:r>
            <a:endParaRPr lang="en-US" b="1" dirty="0" smtClean="0"/>
          </a:p>
        </p:txBody>
      </p:sp>
    </p:spTree>
    <p:extLst>
      <p:ext uri="{BB962C8B-B14F-4D97-AF65-F5344CB8AC3E}">
        <p14:creationId xmlns:p14="http://schemas.microsoft.com/office/powerpoint/2010/main" val="18537409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3004</TotalTime>
  <Words>2355</Words>
  <Application>Microsoft Macintosh PowerPoint</Application>
  <PresentationFormat>On-screen Show (4:3)</PresentationFormat>
  <Paragraphs>102</Paragraphs>
  <Slides>34</Slides>
  <Notes>0</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Consecration</vt:lpstr>
      <vt:lpstr>ABSTAIN From Sexual Immorality </vt:lpstr>
      <vt:lpstr>A MISUSE Of The Body</vt:lpstr>
      <vt:lpstr>A MISUSE Of The Body</vt:lpstr>
      <vt:lpstr>A MISUSE Of The Body</vt:lpstr>
      <vt:lpstr>A MISUSE Of The Body</vt:lpstr>
      <vt:lpstr>A MISUSE Of The Body</vt:lpstr>
      <vt:lpstr>A MISUSE Of The Body</vt:lpstr>
      <vt:lpstr>The PROPER Place</vt:lpstr>
      <vt:lpstr>The PROPER Place</vt:lpstr>
      <vt:lpstr>We Have An OBLIGATION To The Lord!</vt:lpstr>
      <vt:lpstr>We Have An OBLIGATION To The Lord!</vt:lpstr>
      <vt:lpstr>We Have An OBLIGATION To The Lord!</vt:lpstr>
      <vt:lpstr>We Have An OBLIGATION To The Lord!</vt:lpstr>
      <vt:lpstr>We Have An OBLIGATION To The Lord!</vt:lpstr>
      <vt:lpstr>We Have An OBLIGATION To The Lord!</vt:lpstr>
      <vt:lpstr>Those Wanting To Be In Christ MUST Put Sexual Immorality To Death </vt:lpstr>
      <vt:lpstr>Those Wanting To Be In Christ MUST Put Sexual Immorality To Death </vt:lpstr>
      <vt:lpstr>Those Wanting To Be In Christ MUST Put Sexual Immorality To Death </vt:lpstr>
      <vt:lpstr>Those Wanting To Be In Christ MUST Put Sexual Immorality To Death </vt:lpstr>
      <vt:lpstr>Those Wanting To Be In Christ MUST Put Sexual Immorality To Death </vt:lpstr>
      <vt:lpstr>God Will JUDGE And PUNISH Fornicators</vt:lpstr>
      <vt:lpstr>God Will JUDGE And PUNISH Fornicators</vt:lpstr>
      <vt:lpstr>God Will JUDGE And PUNISH Fornicators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Garlock</dc:creator>
  <cp:lastModifiedBy>Bryan Garlock</cp:lastModifiedBy>
  <cp:revision>143</cp:revision>
  <dcterms:created xsi:type="dcterms:W3CDTF">2015-02-13T19:41:54Z</dcterms:created>
  <dcterms:modified xsi:type="dcterms:W3CDTF">2015-03-22T12:55:09Z</dcterms:modified>
</cp:coreProperties>
</file>